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68" r:id="rId7"/>
    <p:sldId id="278" r:id="rId8"/>
    <p:sldId id="279" r:id="rId9"/>
    <p:sldId id="276" r:id="rId10"/>
    <p:sldId id="272" r:id="rId11"/>
    <p:sldId id="281" r:id="rId12"/>
    <p:sldId id="282" r:id="rId13"/>
    <p:sldId id="285" r:id="rId14"/>
    <p:sldId id="284" r:id="rId15"/>
    <p:sldId id="283" r:id="rId16"/>
    <p:sldId id="286" r:id="rId17"/>
    <p:sldId id="291" r:id="rId18"/>
    <p:sldId id="287" r:id="rId19"/>
    <p:sldId id="288" r:id="rId20"/>
    <p:sldId id="289" r:id="rId21"/>
    <p:sldId id="297" r:id="rId22"/>
    <p:sldId id="290" r:id="rId23"/>
    <p:sldId id="292" r:id="rId24"/>
    <p:sldId id="293" r:id="rId25"/>
    <p:sldId id="295" r:id="rId26"/>
    <p:sldId id="294" r:id="rId27"/>
    <p:sldId id="277" r:id="rId28"/>
    <p:sldId id="298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426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52643" y="1277572"/>
            <a:ext cx="3971563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1750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1750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i="1" spc="-20" dirty="0">
                <a:solidFill>
                  <a:srgbClr val="2365C7"/>
                </a:solidFill>
                <a:latin typeface="Arial"/>
                <a:cs typeface="Arial"/>
              </a:rPr>
              <a:t>Как сказать о том, </a:t>
            </a:r>
            <a:r>
              <a:rPr lang="ru-RU" sz="2800" b="1" i="1" spc="-20" dirty="0">
                <a:solidFill>
                  <a:srgbClr val="2365C7"/>
                </a:solidFill>
                <a:latin typeface="Arial"/>
                <a:cs typeface="Arial"/>
              </a:rPr>
              <a:t>что</a:t>
            </a:r>
            <a:r>
              <a:rPr lang="ru-RU" sz="2800" i="1" spc="-20" dirty="0">
                <a:solidFill>
                  <a:srgbClr val="2365C7"/>
                </a:solidFill>
                <a:latin typeface="Arial"/>
                <a:cs typeface="Arial"/>
              </a:rPr>
              <a:t> перед вами?</a:t>
            </a:r>
            <a:endParaRPr sz="4000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457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Неодушевлённые существительные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1241425"/>
            <a:ext cx="2286000" cy="1219200"/>
          </a:xfrm>
        </p:spPr>
        <p:txBody>
          <a:bodyPr/>
          <a:lstStyle/>
          <a:p>
            <a:r>
              <a:rPr lang="ru-RU" sz="1400" dirty="0" smtClean="0"/>
              <a:t>  -Что </a:t>
            </a:r>
            <a:r>
              <a:rPr lang="ru-RU" sz="1400" dirty="0"/>
              <a:t>это?</a:t>
            </a:r>
          </a:p>
          <a:p>
            <a:r>
              <a:rPr lang="ru-RU" sz="1400" dirty="0"/>
              <a:t>  </a:t>
            </a:r>
            <a:r>
              <a:rPr lang="ru-RU" sz="1400" dirty="0" smtClean="0"/>
              <a:t>- </a:t>
            </a:r>
            <a:r>
              <a:rPr lang="ru-RU" sz="1400" dirty="0"/>
              <a:t>Это глобус. </a:t>
            </a:r>
          </a:p>
          <a:p>
            <a:r>
              <a:rPr lang="ru-RU" sz="1400" dirty="0"/>
              <a:t>  </a:t>
            </a:r>
            <a:r>
              <a:rPr lang="ru-RU" sz="1400" dirty="0" smtClean="0"/>
              <a:t>- </a:t>
            </a:r>
            <a:r>
              <a:rPr lang="ru-RU" sz="1400" dirty="0"/>
              <a:t>А это что?</a:t>
            </a:r>
          </a:p>
          <a:p>
            <a:pPr algn="just"/>
            <a:r>
              <a:rPr lang="ru-RU" sz="1400" dirty="0"/>
              <a:t>  </a:t>
            </a:r>
            <a:r>
              <a:rPr lang="ru-RU" sz="1400" dirty="0" smtClean="0"/>
              <a:t>- </a:t>
            </a:r>
            <a:r>
              <a:rPr lang="ru-RU" sz="1400" dirty="0"/>
              <a:t>Это наша Республика </a:t>
            </a:r>
            <a:r>
              <a:rPr lang="ru-RU" sz="1400" dirty="0" smtClean="0"/>
              <a:t>    Узбекистан</a:t>
            </a:r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933" r="2419" b="7051"/>
          <a:stretch>
            <a:fillRect/>
          </a:stretch>
        </p:blipFill>
        <p:spPr bwMode="auto">
          <a:xfrm>
            <a:off x="3187700" y="860425"/>
            <a:ext cx="1905000" cy="1805901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926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8484" y="964758"/>
            <a:ext cx="1485816" cy="221046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11300" y="53685"/>
            <a:ext cx="4254499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диалог. Придумайте свои варианты.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 descr="C:\Users\Маманя\AppData\Local\Microsoft\Windows\Temporary Internet Files\Content.Word\img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802" y="1142997"/>
            <a:ext cx="1609090" cy="1219201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7900" y="760895"/>
            <a:ext cx="25908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это?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мой компьютер.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это что?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моя книга.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посмотреть?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-Пожалуйста.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для справок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словарь, учебник, журнал, дневник, тетрадка, книга, ручка.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899" y="781128"/>
            <a:ext cx="4170585" cy="2154436"/>
          </a:xfrm>
        </p:spPr>
        <p:txBody>
          <a:bodyPr/>
          <a:lstStyle/>
          <a:p>
            <a:r>
              <a:rPr lang="ru-RU" sz="1400" dirty="0"/>
              <a:t>Как много русских слов вы знаете? Продолжите список.</a:t>
            </a:r>
          </a:p>
          <a:p>
            <a:r>
              <a:rPr lang="ru-RU" sz="1400" dirty="0"/>
              <a:t>Школьные принадлежности: ручка, … . Фрукты:  груша, … . Овощи – морковка, … . Еда – каша, … . Мебель – кровать, … . Одежда – рубашка, … . Цветы: ромашка, … . Растения – дерево, … . Электроприборы – пылесос, … . Виды спорта – теннис, … . Транспорт – велосипед, … 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73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0" y="631826"/>
            <a:ext cx="4170584" cy="2585323"/>
          </a:xfrm>
        </p:spPr>
        <p:txBody>
          <a:bodyPr/>
          <a:lstStyle/>
          <a:p>
            <a:r>
              <a:rPr lang="ru-RU" sz="1400" dirty="0" smtClean="0"/>
              <a:t>Школьные </a:t>
            </a:r>
            <a:r>
              <a:rPr lang="ru-RU" sz="1400" dirty="0"/>
              <a:t>принадлежности: ручка, </a:t>
            </a:r>
            <a:r>
              <a:rPr lang="ru-RU" sz="1400" dirty="0" smtClean="0"/>
              <a:t>карандаш, резинка, пенал, учебник, дневник. </a:t>
            </a:r>
            <a:r>
              <a:rPr lang="ru-RU" sz="1400" dirty="0"/>
              <a:t>Фрукты:  груша, </a:t>
            </a:r>
            <a:r>
              <a:rPr lang="ru-RU" sz="1400" dirty="0" smtClean="0"/>
              <a:t>яблоко, слива, инжир, айва. </a:t>
            </a:r>
            <a:r>
              <a:rPr lang="ru-RU" sz="1400" dirty="0"/>
              <a:t>Овощи – морковка, </a:t>
            </a:r>
            <a:r>
              <a:rPr lang="ru-RU" sz="1400" dirty="0" smtClean="0"/>
              <a:t>помидор, картошка, лук. </a:t>
            </a:r>
            <a:r>
              <a:rPr lang="ru-RU" sz="1400" dirty="0"/>
              <a:t>Еда – каша, </a:t>
            </a:r>
            <a:r>
              <a:rPr lang="ru-RU" sz="1400" dirty="0" smtClean="0"/>
              <a:t>суп, десерт, торт. </a:t>
            </a:r>
          </a:p>
          <a:p>
            <a:r>
              <a:rPr lang="ru-RU" sz="1400" dirty="0" smtClean="0"/>
              <a:t>Мебель </a:t>
            </a:r>
            <a:r>
              <a:rPr lang="ru-RU" sz="1400" dirty="0"/>
              <a:t>– кровать, </a:t>
            </a:r>
            <a:r>
              <a:rPr lang="ru-RU" sz="1400" dirty="0" smtClean="0"/>
              <a:t>шкаф, диван, стол, стул. </a:t>
            </a:r>
            <a:r>
              <a:rPr lang="ru-RU" sz="1400" dirty="0"/>
              <a:t>Одежда – рубашка, </a:t>
            </a:r>
            <a:r>
              <a:rPr lang="ru-RU" sz="1400" dirty="0" smtClean="0"/>
              <a:t>платье, кофточка. </a:t>
            </a:r>
            <a:r>
              <a:rPr lang="ru-RU" sz="1400" dirty="0"/>
              <a:t>Цветы: ромашка</a:t>
            </a:r>
            <a:r>
              <a:rPr lang="ru-RU" sz="1400" dirty="0" smtClean="0"/>
              <a:t>, роза, колокольчик. </a:t>
            </a:r>
            <a:r>
              <a:rPr lang="ru-RU" sz="1400" dirty="0"/>
              <a:t>Растения – дерево, </a:t>
            </a:r>
            <a:r>
              <a:rPr lang="ru-RU" sz="1400" dirty="0" smtClean="0"/>
              <a:t>трава, кустарник . </a:t>
            </a:r>
          </a:p>
          <a:p>
            <a:r>
              <a:rPr lang="ru-RU" sz="1400" dirty="0" smtClean="0"/>
              <a:t>Виды </a:t>
            </a:r>
            <a:r>
              <a:rPr lang="ru-RU" sz="1400" dirty="0"/>
              <a:t>спорта – теннис, </a:t>
            </a:r>
            <a:r>
              <a:rPr lang="ru-RU" sz="1400" dirty="0" smtClean="0"/>
              <a:t>футбол, баскетбол 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Транспорт </a:t>
            </a:r>
            <a:r>
              <a:rPr lang="ru-RU" sz="1400" dirty="0"/>
              <a:t>– велосипед, </a:t>
            </a:r>
            <a:r>
              <a:rPr lang="ru-RU" sz="1400" dirty="0" smtClean="0"/>
              <a:t>машина, метро 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144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4094385" cy="615553"/>
          </a:xfrm>
        </p:spPr>
        <p:txBody>
          <a:bodyPr/>
          <a:lstStyle/>
          <a:p>
            <a:r>
              <a:rPr lang="ru-RU" sz="1200" b="0" i="0" dirty="0"/>
              <a:t>Опишите свою классную комнату. Что в шкафу, на столе, на парте, на окне, на стене?</a:t>
            </a:r>
          </a:p>
          <a:p>
            <a:endParaRPr lang="ru-RU" sz="1600" dirty="0"/>
          </a:p>
        </p:txBody>
      </p:sp>
      <p:pic>
        <p:nvPicPr>
          <p:cNvPr id="2050" name="Picture 2" descr="Презентация к уроку (1 класс) на тему: Викторина для мальчишек и девчонок |  Социальная сеть работников образова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7679"/>
          <a:stretch/>
        </p:blipFill>
        <p:spPr bwMode="auto">
          <a:xfrm>
            <a:off x="1282700" y="1199786"/>
            <a:ext cx="2895600" cy="18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2811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699" y="794896"/>
            <a:ext cx="4246785" cy="723275"/>
          </a:xfrm>
        </p:spPr>
        <p:txBody>
          <a:bodyPr/>
          <a:lstStyle/>
          <a:p>
            <a:r>
              <a:rPr lang="ru-RU" sz="1100" i="0" dirty="0">
                <a:solidFill>
                  <a:schemeClr val="tx1"/>
                </a:solidFill>
              </a:rPr>
              <a:t>Анвар идет в спортзал. Малика идет в детский сад. Папа и мама - на базар за покупками. Бабушка едет в санаторий на море. Составьте списки, что они должны взять.</a:t>
            </a:r>
          </a:p>
          <a:p>
            <a:r>
              <a:rPr lang="ru-RU" sz="1400" b="0" dirty="0"/>
              <a:t>Образец</a:t>
            </a:r>
            <a:r>
              <a:rPr lang="ru-RU" sz="1400" dirty="0"/>
              <a:t>: </a:t>
            </a:r>
            <a:r>
              <a:rPr lang="ru-RU" sz="1400" dirty="0">
                <a:solidFill>
                  <a:schemeClr val="tx1"/>
                </a:solidFill>
              </a:rPr>
              <a:t>Анвар: кроссовки, мяч, … . </a:t>
            </a:r>
          </a:p>
        </p:txBody>
      </p:sp>
      <p:pic>
        <p:nvPicPr>
          <p:cNvPr id="3076" name="Picture 4" descr="Как собрать чемодан — одежда для отдыха, что взять на море, летний гардероб  — Выбирай.ру — Каза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37969"/>
            <a:ext cx="2285097" cy="1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100" y="1518171"/>
            <a:ext cx="481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Бабушка: полотенце, сланцы, шляпу, очки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4094385" cy="246221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Папа и мама на базар за покупками: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Базары Ташкента - на карте, путеводитель и фотографии с названием и  описанием популярны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32254"/>
          <a:stretch/>
        </p:blipFill>
        <p:spPr bwMode="auto">
          <a:xfrm>
            <a:off x="1282700" y="1015564"/>
            <a:ext cx="3048000" cy="173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330700" y="93662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деньги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366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16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457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Неодушевлённые существительные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1241425"/>
            <a:ext cx="2286000" cy="215444"/>
          </a:xfrm>
        </p:spPr>
        <p:txBody>
          <a:bodyPr/>
          <a:lstStyle/>
          <a:p>
            <a:r>
              <a:rPr lang="ru-RU" sz="1400" dirty="0" smtClean="0"/>
              <a:t>  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18972"/>
              </p:ext>
            </p:extLst>
          </p:nvPr>
        </p:nvGraphicFramePr>
        <p:xfrm>
          <a:off x="825501" y="1241424"/>
          <a:ext cx="4571998" cy="14622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9051">
                  <a:extLst>
                    <a:ext uri="{9D8B030D-6E8A-4147-A177-3AD203B41FA5}">
                      <a16:colId xmlns:a16="http://schemas.microsoft.com/office/drawing/2014/main" val="1213388070"/>
                    </a:ext>
                  </a:extLst>
                </a:gridCol>
                <a:gridCol w="1541232">
                  <a:extLst>
                    <a:ext uri="{9D8B030D-6E8A-4147-A177-3AD203B41FA5}">
                      <a16:colId xmlns:a16="http://schemas.microsoft.com/office/drawing/2014/main" val="3700491756"/>
                    </a:ext>
                  </a:extLst>
                </a:gridCol>
                <a:gridCol w="1541715">
                  <a:extLst>
                    <a:ext uri="{9D8B030D-6E8A-4147-A177-3AD203B41FA5}">
                      <a16:colId xmlns:a16="http://schemas.microsoft.com/office/drawing/2014/main" val="3971853210"/>
                    </a:ext>
                  </a:extLst>
                </a:gridCol>
              </a:tblGrid>
              <a:tr h="2309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Что? </a:t>
                      </a:r>
                      <a:r>
                        <a:rPr lang="en-US" sz="1100" dirty="0" err="1">
                          <a:effectLst/>
                        </a:rPr>
                        <a:t>Nima</a:t>
                      </a:r>
                      <a:r>
                        <a:rPr lang="ru-RU" sz="1100" dirty="0">
                          <a:effectLst/>
                        </a:rPr>
                        <a:t>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09" marR="51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26952"/>
                  </a:ext>
                </a:extLst>
              </a:tr>
              <a:tr h="23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Мужской род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Женский род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род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extLst>
                  <a:ext uri="{0D108BD9-81ED-4DB2-BD59-A6C34878D82A}">
                    <a16:rowId xmlns:a16="http://schemas.microsoft.com/office/drawing/2014/main" val="3252647349"/>
                  </a:ext>
                </a:extLst>
              </a:tr>
              <a:tr h="24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окно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extLst>
                  <a:ext uri="{0D108BD9-81ED-4DB2-BD59-A6C34878D82A}">
                    <a16:rowId xmlns:a16="http://schemas.microsoft.com/office/drawing/2014/main" val="374024696"/>
                  </a:ext>
                </a:extLst>
              </a:tr>
              <a:tr h="24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extLst>
                  <a:ext uri="{0D108BD9-81ED-4DB2-BD59-A6C34878D82A}">
                    <a16:rowId xmlns:a16="http://schemas.microsoft.com/office/drawing/2014/main" val="6824243"/>
                  </a:ext>
                </a:extLst>
              </a:tr>
              <a:tr h="24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ручка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упражнение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extLst>
                  <a:ext uri="{0D108BD9-81ED-4DB2-BD59-A6C34878D82A}">
                    <a16:rowId xmlns:a16="http://schemas.microsoft.com/office/drawing/2014/main" val="2313211838"/>
                  </a:ext>
                </a:extLst>
              </a:tr>
              <a:tr h="246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словарь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расписание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09" marR="51709" marT="0" marB="0"/>
                </a:tc>
                <a:extLst>
                  <a:ext uri="{0D108BD9-81ED-4DB2-BD59-A6C34878D82A}">
                    <a16:rowId xmlns:a16="http://schemas.microsoft.com/office/drawing/2014/main" val="126829285"/>
                  </a:ext>
                </a:extLst>
              </a:tr>
            </a:tbl>
          </a:graphicData>
        </a:graphic>
      </p:graphicFrame>
      <p:pic>
        <p:nvPicPr>
          <p:cNvPr id="10243" name="Picture 3" descr="0_b3794_68e5b8e8_X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275565"/>
            <a:ext cx="314210" cy="4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Рисунок 2" descr="0_b3795_2dd2570f_X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5" y="1296943"/>
            <a:ext cx="314210" cy="4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1" descr="cliparts7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14" y="1364233"/>
            <a:ext cx="252467" cy="3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538" y="788374"/>
            <a:ext cx="4475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Неодушевлённые 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jonsiz</a:t>
            </a:r>
            <a:r>
              <a:rPr kumimoji="0" lang="en-US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08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4094385" cy="1638910"/>
          </a:xfrm>
        </p:spPr>
        <p:txBody>
          <a:bodyPr/>
          <a:lstStyle/>
          <a:p>
            <a:r>
              <a:rPr lang="ru-RU" sz="1200" i="0" dirty="0">
                <a:solidFill>
                  <a:schemeClr val="tx1"/>
                </a:solidFill>
              </a:rPr>
              <a:t>Запишите слова в три столбика (мужской, женский и средний род).</a:t>
            </a:r>
          </a:p>
          <a:p>
            <a:r>
              <a:rPr lang="ru-RU" sz="1200" dirty="0"/>
              <a:t>Образец: </a:t>
            </a:r>
            <a:r>
              <a:rPr lang="ru-RU" sz="1200" dirty="0">
                <a:solidFill>
                  <a:schemeClr val="tx1"/>
                </a:solidFill>
              </a:rPr>
              <a:t>он                     она                    оно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Учебник, дерево, линейка, карандаш, окно, книга, дневник, сумка, портфель, шкаф, ручка, комната, пальто, ведро, блокнот, пенал, платье, резинка, альбом, утро, книга, зеркало, картина, тетрадь, солнце, таблица, кресло. 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81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4094385" cy="246221"/>
          </a:xfrm>
        </p:spPr>
        <p:txBody>
          <a:bodyPr/>
          <a:lstStyle/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71367"/>
              </p:ext>
            </p:extLst>
          </p:nvPr>
        </p:nvGraphicFramePr>
        <p:xfrm>
          <a:off x="901701" y="250824"/>
          <a:ext cx="4246782" cy="286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94">
                  <a:extLst>
                    <a:ext uri="{9D8B030D-6E8A-4147-A177-3AD203B41FA5}">
                      <a16:colId xmlns:a16="http://schemas.microsoft.com/office/drawing/2014/main" val="3336282362"/>
                    </a:ext>
                  </a:extLst>
                </a:gridCol>
                <a:gridCol w="1415594">
                  <a:extLst>
                    <a:ext uri="{9D8B030D-6E8A-4147-A177-3AD203B41FA5}">
                      <a16:colId xmlns:a16="http://schemas.microsoft.com/office/drawing/2014/main" val="2793807539"/>
                    </a:ext>
                  </a:extLst>
                </a:gridCol>
                <a:gridCol w="1415594">
                  <a:extLst>
                    <a:ext uri="{9D8B030D-6E8A-4147-A177-3AD203B41FA5}">
                      <a16:colId xmlns:a16="http://schemas.microsoft.com/office/drawing/2014/main" val="3549201240"/>
                    </a:ext>
                  </a:extLst>
                </a:gridCol>
              </a:tblGrid>
              <a:tr h="4970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Мужской род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Женский род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род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71112"/>
                  </a:ext>
                </a:extLst>
              </a:tr>
              <a:tr h="335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учебник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линейк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дерев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46045"/>
                  </a:ext>
                </a:extLst>
              </a:tr>
              <a:tr h="335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карандаш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окн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62233"/>
                  </a:ext>
                </a:extLst>
              </a:tr>
              <a:tr h="335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дневник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сумк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93730"/>
                  </a:ext>
                </a:extLst>
              </a:tr>
              <a:tr h="335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шкаф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ручк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пальт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595297"/>
                  </a:ext>
                </a:extLst>
              </a:tr>
              <a:tr h="335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блокнот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комната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ведро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94145"/>
                  </a:ext>
                </a:extLst>
              </a:tr>
              <a:tr h="2923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пенал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резинка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платье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73922"/>
                  </a:ext>
                </a:extLst>
              </a:tr>
              <a:tr h="350867">
                <a:tc>
                  <a:txBody>
                    <a:bodyPr/>
                    <a:lstStyle/>
                    <a:p>
                      <a:r>
                        <a:rPr lang="ru-RU" dirty="0" smtClean="0"/>
                        <a:t>альбом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8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4917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400" spc="-5" dirty="0" smtClean="0">
                <a:solidFill>
                  <a:srgbClr val="FF0000"/>
                </a:solidFill>
              </a:rPr>
              <a:t>Сегодня на уроке мы</a:t>
            </a:r>
            <a:endParaRPr sz="2400" spc="-5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77900" y="708027"/>
            <a:ext cx="4038600" cy="2846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Повторим  одушевлённые имена существительные;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познакомимся с неодушевлёнными именами существительными;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научимся правильно употреблять </a:t>
            </a:r>
            <a:r>
              <a:rPr lang="ru-RU" sz="2000" dirty="0" smtClean="0">
                <a:solidFill>
                  <a:srgbClr val="002060"/>
                </a:solidFill>
              </a:rPr>
              <a:t>их в </a:t>
            </a:r>
            <a:r>
              <a:rPr lang="ru-RU" sz="2000" dirty="0">
                <a:solidFill>
                  <a:srgbClr val="002060"/>
                </a:solidFill>
              </a:rPr>
              <a:t>речи;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научимся правильно </a:t>
            </a:r>
            <a:r>
              <a:rPr lang="ru-RU" sz="2000" dirty="0" smtClean="0">
                <a:solidFill>
                  <a:srgbClr val="002060"/>
                </a:solidFill>
              </a:rPr>
              <a:t>писать.</a:t>
            </a:r>
            <a:endParaRPr lang="ru-RU" sz="2000" dirty="0"/>
          </a:p>
          <a:p>
            <a:pPr algn="ctr">
              <a:lnSpc>
                <a:spcPts val="2780"/>
              </a:lnSpc>
              <a:spcBef>
                <a:spcPts val="100"/>
              </a:spcBef>
            </a:pPr>
            <a:endParaRPr sz="2000" b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6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888" y="1241425"/>
            <a:ext cx="774266" cy="152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403225"/>
            <a:ext cx="46481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Запомните!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61" t="18824" r="1754" b="5876"/>
          <a:stretch/>
        </p:blipFill>
        <p:spPr>
          <a:xfrm>
            <a:off x="596898" y="1089025"/>
            <a:ext cx="495300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7735" r="3852" b="5513"/>
          <a:stretch/>
        </p:blipFill>
        <p:spPr bwMode="auto">
          <a:xfrm>
            <a:off x="901699" y="327025"/>
            <a:ext cx="42672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Делаем уборку в доме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88594"/>
              </p:ext>
            </p:extLst>
          </p:nvPr>
        </p:nvGraphicFramePr>
        <p:xfrm>
          <a:off x="960965" y="1174053"/>
          <a:ext cx="38438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135">
                  <a:extLst>
                    <a:ext uri="{9D8B030D-6E8A-4147-A177-3AD203B41FA5}">
                      <a16:colId xmlns:a16="http://schemas.microsoft.com/office/drawing/2014/main" val="341824164"/>
                    </a:ext>
                  </a:extLst>
                </a:gridCol>
                <a:gridCol w="2607733">
                  <a:extLst>
                    <a:ext uri="{9D8B030D-6E8A-4147-A177-3AD203B41FA5}">
                      <a16:colId xmlns:a16="http://schemas.microsoft.com/office/drawing/2014/main" val="1110654908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шкаф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Моя футболка, твоё</a:t>
                      </a:r>
                      <a:r>
                        <a:rPr lang="ru-RU" baseline="0" dirty="0" smtClean="0"/>
                        <a:t> платье, мой свитер, твоя юбка, твоя майка, твои брюки, твой пиджак.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1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32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Делаем уборку в доме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84691"/>
              </p:ext>
            </p:extLst>
          </p:nvPr>
        </p:nvGraphicFramePr>
        <p:xfrm>
          <a:off x="960964" y="1174053"/>
          <a:ext cx="413173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709">
                  <a:extLst>
                    <a:ext uri="{9D8B030D-6E8A-4147-A177-3AD203B41FA5}">
                      <a16:colId xmlns:a16="http://schemas.microsoft.com/office/drawing/2014/main" val="341824164"/>
                    </a:ext>
                  </a:extLst>
                </a:gridCol>
                <a:gridCol w="2803026">
                  <a:extLst>
                    <a:ext uri="{9D8B030D-6E8A-4147-A177-3AD203B41FA5}">
                      <a16:colId xmlns:a16="http://schemas.microsoft.com/office/drawing/2014/main" val="1110654908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стол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Твоя тарелка, мой йогурт, моё яблоко, мой стакан, твой нож, твоё</a:t>
                      </a:r>
                      <a:r>
                        <a:rPr lang="ru-RU" baseline="0" dirty="0" smtClean="0"/>
                        <a:t> блюдце, мой сок, твоя груша.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1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477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Делаем уборку в доме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10007"/>
              </p:ext>
            </p:extLst>
          </p:nvPr>
        </p:nvGraphicFramePr>
        <p:xfrm>
          <a:off x="960964" y="1174053"/>
          <a:ext cx="413173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709">
                  <a:extLst>
                    <a:ext uri="{9D8B030D-6E8A-4147-A177-3AD203B41FA5}">
                      <a16:colId xmlns:a16="http://schemas.microsoft.com/office/drawing/2014/main" val="341824164"/>
                    </a:ext>
                  </a:extLst>
                </a:gridCol>
                <a:gridCol w="2803026">
                  <a:extLst>
                    <a:ext uri="{9D8B030D-6E8A-4147-A177-3AD203B41FA5}">
                      <a16:colId xmlns:a16="http://schemas.microsoft.com/office/drawing/2014/main" val="1110654908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портфель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Твоя ручка, мой</a:t>
                      </a:r>
                      <a:r>
                        <a:rPr lang="ru-RU" baseline="0" dirty="0" smtClean="0"/>
                        <a:t> словарь, моя тетрадь, твои краски, мой пенал.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1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7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Назовите, чьи это вещи</a:t>
            </a:r>
            <a:endParaRPr lang="ru-RU" sz="1600" dirty="0"/>
          </a:p>
        </p:txBody>
      </p:sp>
      <p:pic>
        <p:nvPicPr>
          <p:cNvPr id="6" name="Рисунок 5" descr="D:\клипарт\школа\его ее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099" y="1089025"/>
            <a:ext cx="392541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478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Учим пословицы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099" y="781128"/>
            <a:ext cx="3733801" cy="246221"/>
          </a:xfrm>
        </p:spPr>
        <p:txBody>
          <a:bodyPr/>
          <a:lstStyle/>
          <a:p>
            <a:pPr algn="ctr"/>
            <a:r>
              <a:rPr lang="ru-RU" sz="1600" dirty="0" smtClean="0"/>
              <a:t>К какой пословице рисунок?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3537" r="719"/>
          <a:stretch/>
        </p:blipFill>
        <p:spPr>
          <a:xfrm>
            <a:off x="563563" y="1165224"/>
            <a:ext cx="4605338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554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Ответы Mail.ru: что такое имена существительные - терм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53975"/>
            <a:ext cx="5778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381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0" y="1012824"/>
            <a:ext cx="3810001" cy="1477328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7 стр. 17,</a:t>
            </a:r>
          </a:p>
          <a:p>
            <a:pPr algn="ctr"/>
            <a:r>
              <a:rPr lang="ru-RU" sz="1600" dirty="0" smtClean="0"/>
              <a:t>Упр.9 Прочитать стихотворение и найти одушевлённые и неодушевлённые существительные</a:t>
            </a:r>
          </a:p>
          <a:p>
            <a:pPr algn="ctr"/>
            <a:r>
              <a:rPr lang="ru-RU" sz="1600" dirty="0" smtClean="0"/>
              <a:t>Отгадать загадки стр.18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528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0375" y="1963130"/>
            <a:ext cx="3509257" cy="107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781" indent="-129781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514" dirty="0">
                <a:solidFill>
                  <a:srgbClr val="00B050"/>
                </a:solidFill>
              </a:rPr>
              <a:t>Имя существительное называет живые и неживые предметы:</a:t>
            </a:r>
          </a:p>
          <a:p>
            <a:pPr marL="129781" indent="-129781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514" i="1" dirty="0">
                <a:solidFill>
                  <a:srgbClr val="0070C0"/>
                </a:solidFill>
              </a:rPr>
              <a:t>Хлеб, </a:t>
            </a:r>
            <a:r>
              <a:rPr lang="ru-RU" sz="1514" i="1" dirty="0">
                <a:solidFill>
                  <a:srgbClr val="FF0000"/>
                </a:solidFill>
              </a:rPr>
              <a:t>школьник</a:t>
            </a:r>
            <a:r>
              <a:rPr lang="ru-RU" sz="1514" i="1" dirty="0">
                <a:solidFill>
                  <a:srgbClr val="0070C0"/>
                </a:solidFill>
              </a:rPr>
              <a:t>, солнце, </a:t>
            </a:r>
            <a:r>
              <a:rPr lang="ru-RU" sz="1514" i="1" dirty="0">
                <a:solidFill>
                  <a:srgbClr val="FF0000"/>
                </a:solidFill>
              </a:rPr>
              <a:t>корова, учитель, </a:t>
            </a:r>
            <a:r>
              <a:rPr lang="ru-RU" sz="1514" i="1" dirty="0">
                <a:solidFill>
                  <a:srgbClr val="0070C0"/>
                </a:solidFill>
              </a:rPr>
              <a:t>компьютер, звезда.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6" y="65456"/>
            <a:ext cx="3270764" cy="6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4" y="520109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"/>
            <a:ext cx="5765800" cy="3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900" y="429959"/>
            <a:ext cx="4114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одушевленным существительным относятся слова, обозначающие названия живых существ 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людей, профессий, животных, шахматных фигур, литературных и мифологических персонажей,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игрушек).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"/>
            <a:ext cx="5765800" cy="3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60530"/>
            <a:ext cx="4306214" cy="6814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Люди и их </a:t>
            </a:r>
            <a:r>
              <a:rPr lang="ru-RU" sz="2000" dirty="0">
                <a:solidFill>
                  <a:srgbClr val="C00000"/>
                </a:solidFill>
              </a:rPr>
              <a:t>профессии (кто?)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0" y="769901"/>
            <a:ext cx="2930881" cy="17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68" y="842009"/>
            <a:ext cx="2930881" cy="17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pbs.twimg.com/media/DAggNcdXsAAwC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08025"/>
            <a:ext cx="4572000" cy="24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559" y="600581"/>
            <a:ext cx="2418877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71" dirty="0">
                <a:solidFill>
                  <a:srgbClr val="FFFF00"/>
                </a:solidFill>
              </a:rPr>
              <a:t>Татьяна Петровна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1100" y="1005229"/>
            <a:ext cx="1182014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82" dirty="0">
                <a:solidFill>
                  <a:srgbClr val="FFFF00"/>
                </a:solidFill>
              </a:rPr>
              <a:t>Учитель </a:t>
            </a:r>
          </a:p>
        </p:txBody>
      </p:sp>
    </p:spTree>
    <p:extLst>
      <p:ext uri="{BB962C8B-B14F-4D97-AF65-F5344CB8AC3E}">
        <p14:creationId xmlns:p14="http://schemas.microsoft.com/office/powerpoint/2010/main" val="30950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13" y="102424"/>
            <a:ext cx="4847734" cy="315471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душевлённые существительные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1.1zoom.ru/big3/300/Dogs_Cats_Kittens_Beagle_444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6500" y="55562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 (кто?)</a:t>
            </a:r>
          </a:p>
        </p:txBody>
      </p:sp>
    </p:spTree>
    <p:extLst>
      <p:ext uri="{BB962C8B-B14F-4D97-AF65-F5344CB8AC3E}">
        <p14:creationId xmlns:p14="http://schemas.microsoft.com/office/powerpoint/2010/main" val="37322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75864"/>
            <a:ext cx="4800600" cy="728871"/>
          </a:xfrm>
        </p:spPr>
        <p:txBody>
          <a:bodyPr>
            <a:norm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ахматные </a:t>
            </a:r>
            <a:r>
              <a:rPr lang="ru-RU" dirty="0"/>
              <a:t>фигуры (кто?)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5.allegroimg.com/original/0373ba/84741b1746fe963240d28f7b9b35"/>
          <p:cNvSpPr>
            <a:spLocks noChangeAspect="1" noChangeArrowheads="1"/>
          </p:cNvSpPr>
          <p:nvPr/>
        </p:nvSpPr>
        <p:spPr bwMode="auto">
          <a:xfrm>
            <a:off x="793276" y="-68352"/>
            <a:ext cx="144216" cy="1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3265" tIns="21632" rIns="43265" bIns="21632" numCol="1" anchor="t" anchorCtr="0" compatLnSpc="1">
            <a:prstTxWarp prst="textNoShape">
              <a:avLst/>
            </a:prstTxWarp>
          </a:bodyPr>
          <a:lstStyle/>
          <a:p>
            <a:endParaRPr lang="ru-RU" sz="852"/>
          </a:p>
        </p:txBody>
      </p:sp>
      <p:sp>
        <p:nvSpPr>
          <p:cNvPr id="5" name="AutoShape 4" descr="https://5.allegroimg.com/original/0373ba/84741b1746fe963240d28f7b9b35"/>
          <p:cNvSpPr>
            <a:spLocks noChangeAspect="1" noChangeArrowheads="1"/>
          </p:cNvSpPr>
          <p:nvPr/>
        </p:nvSpPr>
        <p:spPr bwMode="auto">
          <a:xfrm>
            <a:off x="865384" y="3756"/>
            <a:ext cx="144216" cy="1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3265" tIns="21632" rIns="43265" bIns="21632" numCol="1" anchor="t" anchorCtr="0" compatLnSpc="1">
            <a:prstTxWarp prst="textNoShape">
              <a:avLst/>
            </a:prstTxWarp>
          </a:bodyPr>
          <a:lstStyle/>
          <a:p>
            <a:endParaRPr lang="ru-RU" sz="852"/>
          </a:p>
        </p:txBody>
      </p:sp>
      <p:pic>
        <p:nvPicPr>
          <p:cNvPr id="4103" name="Picture 7" descr="https://ds04.infourok.ru/uploads/ex/0790/00113217-61dde5a6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48" y="834115"/>
            <a:ext cx="3348733" cy="23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9424"/>
            <a:ext cx="5702300" cy="270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6"/>
            <a:ext cx="4800600" cy="31547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Игрушки в виде животных (кто?)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8" y="553198"/>
            <a:ext cx="2582271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53197"/>
            <a:ext cx="2717535" cy="26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4791948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Куклы и роботы (кто?)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674435"/>
            <a:ext cx="22098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Робот Silverlit(1703225) в Ташкенте. Купить и сравнить все цены и  характеристики, узнать: отзывы, стоимость, где купить. Посмотреть фото и  виде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0" y="674435"/>
            <a:ext cx="2415311" cy="223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716</Words>
  <Application>Microsoft Office PowerPoint</Application>
  <PresentationFormat>Произвольный</PresentationFormat>
  <Paragraphs>134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Brush Script MT</vt:lpstr>
      <vt:lpstr>Calibri</vt:lpstr>
      <vt:lpstr>Times New Roman</vt:lpstr>
      <vt:lpstr>Office Theme</vt:lpstr>
      <vt:lpstr>Русский язык</vt:lpstr>
      <vt:lpstr>Сегодня на уроке мы</vt:lpstr>
      <vt:lpstr>Имя существительное </vt:lpstr>
      <vt:lpstr>Имя существительное </vt:lpstr>
      <vt:lpstr>Люди и их профессии (кто?) </vt:lpstr>
      <vt:lpstr>Одушевлённые существительные</vt:lpstr>
      <vt:lpstr>Шахматные фигуры (кто?)  </vt:lpstr>
      <vt:lpstr>Игрушки в виде животных (кто?)</vt:lpstr>
      <vt:lpstr>Куклы и роботы (кто?)</vt:lpstr>
      <vt:lpstr>Неодушевлённые существительные</vt:lpstr>
      <vt:lpstr>Презентация PowerPoint</vt:lpstr>
      <vt:lpstr>Упражнение 2</vt:lpstr>
      <vt:lpstr>Упражнение 2</vt:lpstr>
      <vt:lpstr>Упражнение 3</vt:lpstr>
      <vt:lpstr>Упражнение 4</vt:lpstr>
      <vt:lpstr>Упражнение 4</vt:lpstr>
      <vt:lpstr>Неодушевлённые существительные</vt:lpstr>
      <vt:lpstr>Упражнение 5</vt:lpstr>
      <vt:lpstr>Упражнение </vt:lpstr>
      <vt:lpstr>Запомните!</vt:lpstr>
      <vt:lpstr>Презентация PowerPoint</vt:lpstr>
      <vt:lpstr>Упражнение 6</vt:lpstr>
      <vt:lpstr>Упражнение 6</vt:lpstr>
      <vt:lpstr>Упражнение 6</vt:lpstr>
      <vt:lpstr>Упражнение 8</vt:lpstr>
      <vt:lpstr>Учим пословицы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39</cp:revision>
  <dcterms:created xsi:type="dcterms:W3CDTF">2020-04-13T08:05:42Z</dcterms:created>
  <dcterms:modified xsi:type="dcterms:W3CDTF">2020-09-09T06:53:51Z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