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  <p:sldId id="260" r:id="rId6"/>
    <p:sldId id="280" r:id="rId7"/>
    <p:sldId id="274" r:id="rId8"/>
    <p:sldId id="266" r:id="rId9"/>
    <p:sldId id="269" r:id="rId10"/>
    <p:sldId id="267" r:id="rId11"/>
    <p:sldId id="268" r:id="rId12"/>
    <p:sldId id="271" r:id="rId13"/>
    <p:sldId id="273" r:id="rId14"/>
    <p:sldId id="261" r:id="rId15"/>
    <p:sldId id="265" r:id="rId16"/>
    <p:sldId id="264" r:id="rId17"/>
    <p:sldId id="288" r:id="rId18"/>
    <p:sldId id="270" r:id="rId19"/>
    <p:sldId id="283" r:id="rId20"/>
    <p:sldId id="275" r:id="rId21"/>
    <p:sldId id="284" r:id="rId22"/>
    <p:sldId id="276" r:id="rId23"/>
    <p:sldId id="285" r:id="rId24"/>
    <p:sldId id="277" r:id="rId25"/>
    <p:sldId id="286" r:id="rId26"/>
    <p:sldId id="278" r:id="rId27"/>
    <p:sldId id="287" r:id="rId28"/>
    <p:sldId id="279" r:id="rId29"/>
    <p:sldId id="282" r:id="rId30"/>
    <p:sldId id="281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774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074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40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425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389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489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167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759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124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240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001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588F7-8CDB-48C2-917B-B3AD01E7E9B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241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4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16397" y="141881"/>
            <a:ext cx="7321567" cy="1814091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sz="7186" b="1" spc="-1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7186" b="1" spc="-11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186" b="1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r>
              <a:rPr lang="ru-RU" sz="7186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7186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литературное чтение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16397" y="2700152"/>
            <a:ext cx="5742148" cy="2710035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>
              <a:lnSpc>
                <a:spcPts val="4121"/>
              </a:lnSpc>
              <a:spcBef>
                <a:spcPts val="232"/>
              </a:spcBef>
            </a:pPr>
            <a:r>
              <a:rPr sz="3699" spc="-42" dirty="0" err="1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699" spc="-42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3699" spc="-42" dirty="0" smtClean="0">
                <a:solidFill>
                  <a:srgbClr val="2365C7"/>
                </a:solidFill>
                <a:latin typeface="Arial"/>
                <a:cs typeface="Arial"/>
              </a:rPr>
              <a:t>Русские народные сказки</a:t>
            </a:r>
            <a:r>
              <a:rPr lang="uz-Latn-UZ" sz="3699" spc="-42" dirty="0" smtClean="0">
                <a:solidFill>
                  <a:srgbClr val="2365C7"/>
                </a:solidFill>
                <a:latin typeface="Arial"/>
                <a:cs typeface="Arial"/>
              </a:rPr>
              <a:t>.</a:t>
            </a:r>
            <a:r>
              <a:rPr lang="ru-RU" sz="3699" spc="-42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3699" spc="-42" dirty="0" smtClean="0">
                <a:solidFill>
                  <a:srgbClr val="2365C7"/>
                </a:solidFill>
                <a:latin typeface="Arial"/>
                <a:cs typeface="Arial"/>
              </a:rPr>
              <a:t>«Каша из топора».</a:t>
            </a:r>
            <a:endParaRPr lang="ru-RU" sz="3699" b="1" dirty="0">
              <a:latin typeface="Arial"/>
              <a:cs typeface="Arial"/>
            </a:endParaRPr>
          </a:p>
          <a:p>
            <a:pPr marL="38920">
              <a:lnSpc>
                <a:spcPts val="4121"/>
              </a:lnSpc>
              <a:spcBef>
                <a:spcPts val="232"/>
              </a:spcBef>
            </a:pPr>
            <a:endParaRPr lang="ru-RU" sz="3699" spc="-21" dirty="0">
              <a:solidFill>
                <a:srgbClr val="231F20"/>
              </a:solidFill>
              <a:latin typeface="Arial"/>
              <a:cs typeface="Arial"/>
            </a:endParaRPr>
          </a:p>
          <a:p>
            <a:pPr marL="38920">
              <a:lnSpc>
                <a:spcPts val="4121"/>
              </a:lnSpc>
              <a:spcBef>
                <a:spcPts val="232"/>
              </a:spcBef>
            </a:pPr>
            <a:r>
              <a:rPr sz="3699" spc="-21" dirty="0" err="1">
                <a:solidFill>
                  <a:srgbClr val="231F20"/>
                </a:solidFill>
                <a:latin typeface="Arial"/>
                <a:cs typeface="Arial"/>
              </a:rPr>
              <a:t>Педагог</a:t>
            </a:r>
            <a:r>
              <a:rPr sz="3699" spc="-21" dirty="0">
                <a:solidFill>
                  <a:srgbClr val="231F20"/>
                </a:solidFill>
                <a:latin typeface="Arial"/>
                <a:cs typeface="Arial"/>
              </a:rPr>
              <a:t>: </a:t>
            </a:r>
            <a:r>
              <a:rPr sz="3699" spc="11" dirty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ru-RU" sz="3699" spc="-11" dirty="0">
                <a:solidFill>
                  <a:srgbClr val="231F20"/>
                </a:solidFill>
                <a:latin typeface="Arial"/>
                <a:cs typeface="Arial"/>
              </a:rPr>
              <a:t>Садыкова </a:t>
            </a:r>
            <a:r>
              <a:rPr lang="ru-RU" sz="3699" spc="-11" dirty="0" err="1">
                <a:solidFill>
                  <a:srgbClr val="231F20"/>
                </a:solidFill>
                <a:latin typeface="Arial"/>
                <a:cs typeface="Arial"/>
              </a:rPr>
              <a:t>Дильдор</a:t>
            </a:r>
            <a:r>
              <a:rPr lang="ru-RU" sz="3699" spc="-1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3699" spc="-11" dirty="0" err="1" smtClean="0">
                <a:solidFill>
                  <a:srgbClr val="231F20"/>
                </a:solidFill>
                <a:latin typeface="Arial"/>
                <a:cs typeface="Arial"/>
              </a:rPr>
              <a:t>Абдуллаевна</a:t>
            </a:r>
            <a:endParaRPr sz="3699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8251" y="2644431"/>
            <a:ext cx="727404" cy="1429309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6" name="object 6"/>
          <p:cNvSpPr/>
          <p:nvPr/>
        </p:nvSpPr>
        <p:spPr>
          <a:xfrm>
            <a:off x="928251" y="4438107"/>
            <a:ext cx="7274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0" name="object 10"/>
          <p:cNvGrpSpPr/>
          <p:nvPr/>
        </p:nvGrpSpPr>
        <p:grpSpPr>
          <a:xfrm>
            <a:off x="9908462" y="449898"/>
            <a:ext cx="1340732" cy="1340732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0410307" y="526314"/>
            <a:ext cx="366386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5" b="1" spc="21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4755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44195" y="1145419"/>
            <a:ext cx="928715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748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748">
              <a:latin typeface="Arial"/>
              <a:cs typeface="Arial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90" y="62204"/>
            <a:ext cx="2286586" cy="2281280"/>
          </a:xfrm>
          <a:prstGeom prst="rect">
            <a:avLst/>
          </a:prstGeom>
        </p:spPr>
      </p:pic>
      <p:pic>
        <p:nvPicPr>
          <p:cNvPr id="1026" name="Picture 2" descr="Конспект урока литературного чтения по фгос, 2 класс. сказка «каша из топора»  - Педагог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9287" y="2780405"/>
            <a:ext cx="3407283" cy="275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440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3455" y="983673"/>
            <a:ext cx="5396345" cy="5193290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Солдат посолил, снова попробовал.</a:t>
            </a:r>
          </a:p>
          <a:p>
            <a:pPr marL="0" indent="0" fontAlgn="base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— Хороша! Ежели бы сюда да горсточку крупы! Старуха засуетилась, принесла откуда-то мешочек крупы.</a:t>
            </a:r>
          </a:p>
          <a:p>
            <a:pPr marL="0" indent="0" fontAlgn="base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— Бери, заправь как надобно.</a:t>
            </a:r>
          </a:p>
          <a:p>
            <a:pPr marL="0" indent="0">
              <a:buNone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https://kinderbox.ru/wp-content/uploads/2017/07/Kasha-iz-topora-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288472"/>
            <a:ext cx="5374313" cy="4030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771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55964" y="512618"/>
            <a:ext cx="5063836" cy="5664345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Заправил варево крупой. Варил, варил, помешивал, попробовал. Глядит старуха на солдата во все глаза, оторваться не может.</a:t>
            </a:r>
          </a:p>
          <a:p>
            <a:pPr marL="0" indent="0" fontAlgn="base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— Ох, и каша хороша! — облизнулся солдат.- Как бы сюда да чуток масла — было б и вовсе объеденье.</a:t>
            </a:r>
          </a:p>
          <a:p>
            <a:pPr marL="0" indent="0" fontAlgn="base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Нашлось у старухи и масло.</a:t>
            </a:r>
          </a:p>
          <a:p>
            <a:pPr marL="0" indent="0">
              <a:buNone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https://kinderbox.ru/wp-content/uploads/2017/07/Kasha-iz-topora-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686" y="1302327"/>
            <a:ext cx="5466677" cy="4612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61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45128" y="928255"/>
            <a:ext cx="5174672" cy="5248708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Сдобрили кашу.</a:t>
            </a:r>
          </a:p>
          <a:p>
            <a:pPr marL="0" indent="0" fontAlgn="base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— Ну, старуха, теперь подавай хлеба да принимайся за ложку: станем кашу есть!</a:t>
            </a:r>
          </a:p>
          <a:p>
            <a:pPr marL="0" indent="0" fontAlgn="base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— Вот уж не думала, что из топора эдакую добрую кашу можно сварить, — дивится старуха.</a:t>
            </a:r>
          </a:p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ttps://kinderbox.ru/wp-content/uploads/2017/07/Kasha-iz-topora-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427019"/>
            <a:ext cx="5189587" cy="3892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447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07818" y="886691"/>
            <a:ext cx="5638800" cy="3669290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Поели вдвоем кашу. Старуха спрашивает:</a:t>
            </a:r>
          </a:p>
          <a:p>
            <a:pPr marL="0" indent="0" fontAlgn="base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Служивый! Когда ж топор будем есть?</a:t>
            </a:r>
          </a:p>
          <a:p>
            <a:pPr marL="0" indent="0" fontAlgn="base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Да, вишь, он не уварился, — отвечал солдат, — где-нибудь на дороге доварю да позавтракаю!</a:t>
            </a:r>
          </a:p>
          <a:p>
            <a:pPr marL="0" indent="0" fontAlgn="base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Тотчас припрятал топор в ранец, распростился с хозяйкою и пошёл в иную деревню.</a:t>
            </a:r>
          </a:p>
          <a:p>
            <a:pPr marL="0" indent="0" fontAlgn="base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Вот так-то солдат и каши поел и топор унёс!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Каша из топора. Слушать русскую народную сказку - YouTub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6618" y="1579418"/>
            <a:ext cx="5825837" cy="438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672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5635" y="1620981"/>
            <a:ext cx="643825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Почему солдат постучал в избу?</a:t>
            </a:r>
          </a:p>
          <a:p>
            <a:r>
              <a:rPr lang="ru-RU" sz="32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Кто там жил?</a:t>
            </a:r>
          </a:p>
          <a:p>
            <a:r>
              <a:rPr lang="ru-RU" sz="32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Что попросил солдат у старухи</a:t>
            </a:r>
            <a:r>
              <a:rPr lang="ru-RU" sz="32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0" i="0" dirty="0" smtClean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каша из топора - Иллюстрации - Портфолио - Андрей Копырин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1" b="5600"/>
          <a:stretch/>
        </p:blipFill>
        <p:spPr bwMode="auto">
          <a:xfrm>
            <a:off x="6853888" y="1620981"/>
            <a:ext cx="4950183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01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Как старуха отреагировала на просьбу солдата?</a:t>
            </a:r>
          </a:p>
          <a:p>
            <a:pPr marL="0" indent="0">
              <a:buNone/>
            </a:pPr>
            <a:r>
              <a:rPr lang="ru-RU" sz="3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Что придумал солдат? Что он сначала попросил у старухи? А потом?</a:t>
            </a:r>
          </a:p>
          <a:p>
            <a:pPr marL="0" indent="0">
              <a:buNone/>
            </a:pPr>
            <a:endParaRPr lang="ru-RU" sz="3200" dirty="0"/>
          </a:p>
        </p:txBody>
      </p:sp>
      <p:pic>
        <p:nvPicPr>
          <p:cNvPr id="5122" name="Picture 2" descr="Каша из топора. Русская народная сказка. - YouTub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690687"/>
            <a:ext cx="4800600" cy="4336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915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получилось у солдата сварить </a:t>
            </a:r>
          </a:p>
          <a:p>
            <a:pPr marL="0" indent="0">
              <a:buNone/>
            </a:pPr>
            <a:r>
              <a:rPr lang="ru-RU" sz="3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топора?</a:t>
            </a:r>
          </a:p>
          <a:p>
            <a:pPr marL="0" indent="0">
              <a:buNone/>
            </a:pPr>
            <a:r>
              <a:rPr lang="ru-RU" sz="3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Почему он так поступил?</a:t>
            </a:r>
          </a:p>
          <a:p>
            <a:pPr marL="0" indent="0">
              <a:buNone/>
            </a:pPr>
            <a:endParaRPr lang="ru-RU" sz="3600" dirty="0"/>
          </a:p>
        </p:txBody>
      </p:sp>
      <p:pic>
        <p:nvPicPr>
          <p:cNvPr id="4098" name="Picture 2" descr="Картинки из сказки &quot;Каша из топора&quot; (24 фото) 🔥 Прикольные картинки и юмор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219" y="1690688"/>
            <a:ext cx="479367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19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Какие слова подходят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 героям сказки?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 flipH="1">
            <a:off x="1537854" y="2272144"/>
            <a:ext cx="3796146" cy="31564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134993" y="2076942"/>
            <a:ext cx="3311334" cy="31867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1288473" y="5569527"/>
            <a:ext cx="87972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Жадный, умный, экономный, хитрый, скупой.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7044689" y="1593273"/>
            <a:ext cx="18499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Жадная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38201" y="2272144"/>
            <a:ext cx="1295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умный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9358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83" y="138546"/>
            <a:ext cx="12095017" cy="6858000"/>
          </a:xfrm>
          <a:prstGeom prst="rect">
            <a:avLst/>
          </a:prstGeom>
        </p:spPr>
      </p:pic>
      <p:pic>
        <p:nvPicPr>
          <p:cNvPr id="4098" name="Picture 2" descr="Un niño africano estudiando sobre fondo blanco - Descargar Vectores Gratis,  Illustrator Graficos, Plantillas Diseñ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3782" y="2170376"/>
            <a:ext cx="3408218" cy="3394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023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83" y="138546"/>
            <a:ext cx="12095017" cy="6858000"/>
          </a:xfrm>
          <a:prstGeom prst="rect">
            <a:avLst/>
          </a:prstGeom>
        </p:spPr>
      </p:pic>
      <p:pic>
        <p:nvPicPr>
          <p:cNvPr id="4098" name="Picture 2" descr="Un niño africano estudiando sobre fondo blanco - Descargar Vectores Gratis,  Illustrator Graficos, Plantillas Diseñ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3782" y="2170376"/>
            <a:ext cx="3408218" cy="3394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6-конечная звезда 5"/>
          <p:cNvSpPr/>
          <p:nvPr/>
        </p:nvSpPr>
        <p:spPr>
          <a:xfrm>
            <a:off x="2507673" y="5595072"/>
            <a:ext cx="1343891" cy="1163782"/>
          </a:xfrm>
          <a:prstGeom prst="star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60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4073" y="1537855"/>
            <a:ext cx="663632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Много жанров есть на </a:t>
            </a:r>
            <a:r>
              <a:rPr lang="ru-RU" sz="3200" b="1" i="1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свете</a:t>
            </a:r>
          </a:p>
          <a:p>
            <a:r>
              <a:rPr lang="ru-RU" sz="3200" b="1" i="1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Басня</a:t>
            </a:r>
            <a:r>
              <a:rPr lang="ru-RU" sz="3200" b="1" i="1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повесть и рассказ</a:t>
            </a:r>
            <a:r>
              <a:rPr lang="ru-RU" sz="3200" b="1" i="1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3200" b="1" i="1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Но </a:t>
            </a:r>
            <a:r>
              <a:rPr lang="ru-RU" sz="3200" b="1" i="1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 рожденья любят </a:t>
            </a:r>
            <a:r>
              <a:rPr lang="ru-RU" sz="3200" b="1" i="1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дети</a:t>
            </a:r>
          </a:p>
          <a:p>
            <a:r>
              <a:rPr lang="ru-RU" sz="3200" b="1" i="1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Волшебство </a:t>
            </a:r>
            <a:r>
              <a:rPr lang="ru-RU" sz="3200" b="1" i="1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мир </a:t>
            </a:r>
            <a:r>
              <a:rPr lang="ru-RU" sz="3200" b="1" i="1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прекрас</a:t>
            </a:r>
            <a:r>
              <a:rPr lang="ru-RU" sz="3200" b="1" i="1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Un niño africano estudiando sobre fondo blanco - Descargar Vectores Gratis,  Illustrator Graficos, Plantillas Diseñ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066" y="1128368"/>
            <a:ext cx="4686300" cy="466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85455" y="5029200"/>
            <a:ext cx="524778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Сказка- </a:t>
            </a:r>
            <a:r>
              <a:rPr lang="ru-RU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ложь, да в ней намёк,</a:t>
            </a:r>
          </a:p>
          <a:p>
            <a:r>
              <a:rPr lang="ru-RU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Добрым молодцам урок.</a:t>
            </a:r>
            <a:endParaRPr lang="ru-RU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87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234" y="86447"/>
            <a:ext cx="11484838" cy="6289964"/>
          </a:xfrm>
          <a:prstGeom prst="rect">
            <a:avLst/>
          </a:prstGeom>
        </p:spPr>
      </p:pic>
      <p:pic>
        <p:nvPicPr>
          <p:cNvPr id="5122" name="Picture 2" descr="Un niño africano estudiando sobre fondo blanco - Descargar Vectores Gratis,  Illustrator Graficos, Plantillas Diseñ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342" y="2078181"/>
            <a:ext cx="3171730" cy="321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264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234" y="86447"/>
            <a:ext cx="11484838" cy="6289964"/>
          </a:xfrm>
          <a:prstGeom prst="rect">
            <a:avLst/>
          </a:prstGeom>
        </p:spPr>
      </p:pic>
      <p:pic>
        <p:nvPicPr>
          <p:cNvPr id="5122" name="Picture 2" descr="Un niño africano estudiando sobre fondo blanco - Descargar Vectores Gratis,  Illustrator Graficos, Plantillas Diseñ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342" y="2078181"/>
            <a:ext cx="3171730" cy="321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6-конечная звезда 5"/>
          <p:cNvSpPr/>
          <p:nvPr/>
        </p:nvSpPr>
        <p:spPr>
          <a:xfrm>
            <a:off x="121516" y="1690688"/>
            <a:ext cx="945283" cy="914400"/>
          </a:xfrm>
          <a:prstGeom prst="star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7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235" y="230188"/>
            <a:ext cx="11236038" cy="5946775"/>
          </a:xfrm>
          <a:prstGeom prst="rect">
            <a:avLst/>
          </a:prstGeom>
        </p:spPr>
      </p:pic>
      <p:pic>
        <p:nvPicPr>
          <p:cNvPr id="6146" name="Picture 2" descr="Un niño africano estudiando sobre fondo blanco - Descargar Vectores Gratis,  Illustrator Graficos, Plantillas Diseño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867665"/>
            <a:ext cx="4031673" cy="359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60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235" y="230188"/>
            <a:ext cx="11236038" cy="5946775"/>
          </a:xfrm>
          <a:prstGeom prst="rect">
            <a:avLst/>
          </a:prstGeom>
        </p:spPr>
      </p:pic>
      <p:pic>
        <p:nvPicPr>
          <p:cNvPr id="6146" name="Picture 2" descr="Un niño africano estudiando sobre fondo blanco - Descargar Vectores Gratis,  Illustrator Graficos, Plantillas Diseño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867665"/>
            <a:ext cx="4031673" cy="359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6-конечная звезда 5"/>
          <p:cNvSpPr/>
          <p:nvPr/>
        </p:nvSpPr>
        <p:spPr>
          <a:xfrm>
            <a:off x="6345381" y="1510145"/>
            <a:ext cx="1357746" cy="1302327"/>
          </a:xfrm>
          <a:prstGeom prst="star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8708" y="1825625"/>
            <a:ext cx="3484419" cy="363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07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364" y="0"/>
            <a:ext cx="11513127" cy="6705600"/>
          </a:xfrm>
          <a:prstGeom prst="rect">
            <a:avLst/>
          </a:prstGeom>
        </p:spPr>
      </p:pic>
      <p:pic>
        <p:nvPicPr>
          <p:cNvPr id="8194" name="Picture 2" descr="Un niño africano estudiando sobre fondo blanco - Descargar Vectores Gratis,  Illustrator Graficos, Plantillas Diseñ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6981" y="2212179"/>
            <a:ext cx="4294909" cy="427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612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364" y="0"/>
            <a:ext cx="11513127" cy="6705600"/>
          </a:xfrm>
          <a:prstGeom prst="rect">
            <a:avLst/>
          </a:prstGeom>
        </p:spPr>
      </p:pic>
      <p:pic>
        <p:nvPicPr>
          <p:cNvPr id="8194" name="Picture 2" descr="Un niño africano estudiando sobre fondo blanco - Descargar Vectores Gratis,  Illustrator Graficos, Plantillas Diseñ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6981" y="2212179"/>
            <a:ext cx="4294909" cy="427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-конечная звезда 6"/>
          <p:cNvSpPr/>
          <p:nvPr/>
        </p:nvSpPr>
        <p:spPr>
          <a:xfrm>
            <a:off x="3020291" y="5541818"/>
            <a:ext cx="1343891" cy="1163782"/>
          </a:xfrm>
          <a:prstGeom prst="star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5055" y="1609655"/>
            <a:ext cx="2604653" cy="427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867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309" y="104277"/>
            <a:ext cx="11693236" cy="6789657"/>
          </a:xfrm>
          <a:prstGeom prst="rect">
            <a:avLst/>
          </a:prstGeom>
        </p:spPr>
      </p:pic>
      <p:pic>
        <p:nvPicPr>
          <p:cNvPr id="7170" name="Picture 2" descr="Un niño africano estudiando sobre fondo blanco - Descargar Vectores Gratis,  Illustrator Graficos, Plantillas Diseñ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2346" y="1927109"/>
            <a:ext cx="4267199" cy="424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051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34" y="68343"/>
            <a:ext cx="11693236" cy="6789657"/>
          </a:xfrm>
          <a:prstGeom prst="rect">
            <a:avLst/>
          </a:prstGeom>
        </p:spPr>
      </p:pic>
      <p:pic>
        <p:nvPicPr>
          <p:cNvPr id="7170" name="Picture 2" descr="Un niño africano estudiando sobre fondo blanco - Descargar Vectores Gratis,  Illustrator Graficos, Plantillas Diseñ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2346" y="1927109"/>
            <a:ext cx="4267199" cy="424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-конечная звезда 6"/>
          <p:cNvSpPr/>
          <p:nvPr/>
        </p:nvSpPr>
        <p:spPr>
          <a:xfrm>
            <a:off x="838200" y="4052036"/>
            <a:ext cx="1343891" cy="1163782"/>
          </a:xfrm>
          <a:prstGeom prst="star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Каша PNG картинки скачать бесплатн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416" y="1690688"/>
            <a:ext cx="4593567" cy="292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060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99" y="152400"/>
            <a:ext cx="11249891" cy="6470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55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Un niño africano estudiando sobre fondo blanco - Descargar Vectores Gratis,  Illustrator Graficos, Plantillas Diseñ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931" y="2770909"/>
            <a:ext cx="3394306" cy="3380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Илья Репин. Запорожцы пишут письмо турецкому султану - YouTu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04" y="886691"/>
            <a:ext cx="8472821" cy="476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0945" y="235527"/>
            <a:ext cx="10099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Илья Репин.  Запорожцы пишут письмо турецкому султану.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32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39090" y="1496291"/>
            <a:ext cx="49045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Крупу в кастрюлю насыпают,</a:t>
            </a:r>
            <a:b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Водой холодной заливают</a:t>
            </a:r>
            <a:b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ставят на плиту вариться.</a:t>
            </a:r>
            <a:b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что тут может получиться?</a:t>
            </a:r>
            <a:b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39091" y="3713018"/>
            <a:ext cx="810490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Замечательный дружище,</a:t>
            </a:r>
            <a:b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Деревянная ручища</a:t>
            </a:r>
            <a:b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Да железный обушок,</a:t>
            </a:r>
            <a:b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Закаленный гребешок.</a:t>
            </a:r>
            <a:b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Он у плотника в почете —</a:t>
            </a:r>
            <a:b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Каждый день с ним на работе.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67352" y="2795089"/>
            <a:ext cx="103893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каша</a:t>
            </a:r>
            <a:endParaRPr lang="ru-RU" sz="2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447309" y="5818909"/>
            <a:ext cx="234141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топор</a:t>
            </a:r>
            <a:endParaRPr lang="ru-RU" sz="2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1034" name="Picture 10" descr="Топор PNG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503" y="4403601"/>
            <a:ext cx="2419350" cy="189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Шведский julgrot, Рождество каши роялти бесплатно векторные иллюстрации  -vc111536-CoolCLIPS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957" y="1143660"/>
            <a:ext cx="4572000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8100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Задание на дом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Учительница шаржа стоя рядом с классн классным Иллюстрация вектора -  иллюстрации насчитывающей жест, счастливо: 457415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85455" y="1406368"/>
            <a:ext cx="77862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</a:t>
            </a:r>
            <a:r>
              <a:rPr lang="ru-RU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самостоятельного выполнения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93274" y="2618523"/>
            <a:ext cx="6276108" cy="1384995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Прочитать сказку.</a:t>
            </a:r>
          </a:p>
          <a:p>
            <a:r>
              <a:rPr lang="ru-RU" sz="28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Ответить на вопросы  задания.</a:t>
            </a:r>
          </a:p>
          <a:p>
            <a:r>
              <a:rPr lang="ru-RU" sz="28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Сделать кластер.</a:t>
            </a:r>
            <a:endParaRPr lang="ru-RU" sz="28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55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2727" y="1122218"/>
            <a:ext cx="856210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ru-RU" sz="28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чём </a:t>
            </a:r>
            <a:r>
              <a:rPr lang="ru-RU" sz="28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рассказывают бытовые сказки? </a:t>
            </a:r>
            <a:endParaRPr lang="ru-RU" sz="2800" b="0" i="0" dirty="0" smtClean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ru-RU" sz="28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бытовых сказках </a:t>
            </a:r>
            <a:r>
              <a:rPr lang="ru-RU" sz="28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говорится </a:t>
            </a:r>
            <a:r>
              <a:rPr lang="ru-RU" sz="28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бедных или богатых людях</a:t>
            </a:r>
            <a:r>
              <a:rPr lang="ru-RU" sz="28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0" i="0" dirty="0" smtClean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В бытовых сказках высмеивается жадность, скупость, глупость богатых людей и доброта, ум, смекалка бедных. Главными героями сказки являются люди, а действия происходят в обычных домах, в деревнях. Каждая сказка обязательно чему-то учит, высмеивает плохие поступки или отрицательные качества человека.</a:t>
            </a:r>
            <a:endParaRPr lang="ru-RU" sz="28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ручной росписью учительницы, учитель вектор, учитель клипарт, вектор Png  PNG и PSD-файл для бесплатной загрузки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9" t="5492" r="9024" b="27438"/>
          <a:stretch/>
        </p:blipFill>
        <p:spPr bwMode="auto">
          <a:xfrm>
            <a:off x="9254836" y="3699164"/>
            <a:ext cx="2826328" cy="2573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196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1055" y="900546"/>
            <a:ext cx="867294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Словарная работа</a:t>
            </a:r>
            <a:r>
              <a:rPr lang="ru-RU" sz="4000" b="1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служивый </a:t>
            </a:r>
            <a:r>
              <a:rPr lang="ru-RU" sz="2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солдат, военнослужащий;</a:t>
            </a:r>
          </a:p>
          <a:p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побывка 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приезд к кому-нибудь на короткое время;</a:t>
            </a:r>
          </a:p>
          <a:p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притомиться </a:t>
            </a:r>
            <a:r>
              <a:rPr lang="ru-RU" sz="2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устать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изба </a:t>
            </a:r>
            <a:r>
              <a:rPr lang="ru-RU" sz="24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деревянный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крестьянский дом;</a:t>
            </a:r>
          </a:p>
          <a:p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вдоволь 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достаточно;</a:t>
            </a:r>
          </a:p>
          <a:p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варево 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горячее жидкое кушанье, похлебка;</a:t>
            </a:r>
          </a:p>
          <a:p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чулан 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помещение в доме, служило кладовкой;</a:t>
            </a:r>
          </a:p>
          <a:p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сдобрить 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прибавить к еде что-нибудь, для вкуса;</a:t>
            </a:r>
          </a:p>
          <a:p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котел 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большой металлический сосуд для варки пищи;</a:t>
            </a:r>
          </a:p>
          <a:p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коли 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если бы; этакую 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такую; сметка 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смекалка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Helvetica Neue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Helvetica Neue"/>
            </a:endParaRPr>
          </a:p>
        </p:txBody>
      </p:sp>
      <p:pic>
        <p:nvPicPr>
          <p:cNvPr id="3074" name="Picture 2" descr="Мальчик учится на столе | Премиум вектор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2303" y="4055411"/>
            <a:ext cx="1978025" cy="2786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каша из топора - Иллюстрации - Портфолио - Андрей Копырин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07" r="48529"/>
          <a:stretch/>
        </p:blipFill>
        <p:spPr bwMode="auto">
          <a:xfrm flipH="1">
            <a:off x="7838374" y="263236"/>
            <a:ext cx="3559712" cy="3896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853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футаж в гостях у сказки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7091" y="110836"/>
            <a:ext cx="11651673" cy="606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70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ша из топора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0945" y="98714"/>
            <a:ext cx="11720945" cy="6593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37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6364" y="554182"/>
            <a:ext cx="5673436" cy="5622781"/>
          </a:xfrm>
        </p:spPr>
        <p:txBody>
          <a:bodyPr>
            <a:normAutofit fontScale="77500" lnSpcReduction="20000"/>
          </a:bodyPr>
          <a:lstStyle/>
          <a:p>
            <a:pPr marL="0" indent="0" fontAlgn="base">
              <a:buNone/>
            </a:pPr>
            <a:r>
              <a:rPr lang="ru-RU" sz="3100" dirty="0">
                <a:latin typeface="Arial" panose="020B0604020202020204" pitchFamily="34" charset="0"/>
                <a:cs typeface="Arial" panose="020B0604020202020204" pitchFamily="34" charset="0"/>
              </a:rPr>
              <a:t>Старый солдат шёл на побывку. Притомился в пути, есть хочется. Дошёл до деревни, постучал в крайнюю избу:</a:t>
            </a:r>
          </a:p>
          <a:p>
            <a:pPr marL="0" indent="0" fontAlgn="base">
              <a:buNone/>
            </a:pPr>
            <a:r>
              <a:rPr lang="ru-RU" sz="3100" dirty="0">
                <a:latin typeface="Arial" panose="020B0604020202020204" pitchFamily="34" charset="0"/>
                <a:cs typeface="Arial" panose="020B0604020202020204" pitchFamily="34" charset="0"/>
              </a:rPr>
              <a:t>— Пустите отдохнуть дорожного человека! Дверь отворила старуха.</a:t>
            </a:r>
          </a:p>
          <a:p>
            <a:pPr marL="0" indent="0" fontAlgn="base">
              <a:buNone/>
            </a:pPr>
            <a:r>
              <a:rPr lang="ru-RU" sz="3100" dirty="0">
                <a:latin typeface="Arial" panose="020B0604020202020204" pitchFamily="34" charset="0"/>
                <a:cs typeface="Arial" panose="020B0604020202020204" pitchFamily="34" charset="0"/>
              </a:rPr>
              <a:t>— Заходи, служивый.</a:t>
            </a:r>
          </a:p>
          <a:p>
            <a:pPr marL="0" indent="0" fontAlgn="base">
              <a:buNone/>
            </a:pPr>
            <a:r>
              <a:rPr lang="ru-RU" sz="3100" dirty="0">
                <a:latin typeface="Arial" panose="020B0604020202020204" pitchFamily="34" charset="0"/>
                <a:cs typeface="Arial" panose="020B0604020202020204" pitchFamily="34" charset="0"/>
              </a:rPr>
              <a:t>— А нет ли у тебя, хозяюшка, перекусить чего? У старухи всего вдоволь, а солдата поскупилась накормить, прикинулась сиротой.</a:t>
            </a:r>
          </a:p>
          <a:p>
            <a:pPr marL="0" indent="0" fontAlgn="base">
              <a:buNone/>
            </a:pPr>
            <a:r>
              <a:rPr lang="ru-RU" sz="3100" dirty="0">
                <a:latin typeface="Arial" panose="020B0604020202020204" pitchFamily="34" charset="0"/>
                <a:cs typeface="Arial" panose="020B0604020202020204" pitchFamily="34" charset="0"/>
              </a:rPr>
              <a:t>— Ох, добрый человек, и сама сегодня ещё ничего не ела: нечего.</a:t>
            </a:r>
          </a:p>
          <a:p>
            <a:pPr marL="0" indent="0" fontAlgn="base">
              <a:buNone/>
            </a:pPr>
            <a:r>
              <a:rPr lang="ru-RU" sz="3100" dirty="0">
                <a:latin typeface="Arial" panose="020B0604020202020204" pitchFamily="34" charset="0"/>
                <a:cs typeface="Arial" panose="020B0604020202020204" pitchFamily="34" charset="0"/>
              </a:rPr>
              <a:t>— Ну, нет так нет, — солдат говорит. Тут он приметил под лавкой топор.</a:t>
            </a:r>
          </a:p>
          <a:p>
            <a:pPr marL="0" indent="0" fontAlgn="base">
              <a:buNone/>
            </a:pPr>
            <a:r>
              <a:rPr lang="ru-RU" sz="3100" dirty="0">
                <a:latin typeface="Arial" panose="020B0604020202020204" pitchFamily="34" charset="0"/>
                <a:cs typeface="Arial" panose="020B0604020202020204" pitchFamily="34" charset="0"/>
              </a:rPr>
              <a:t>— Коли нет ничего иного, можно сварить кашу и из топора.</a:t>
            </a:r>
          </a:p>
          <a:p>
            <a:endParaRPr lang="ru-RU" dirty="0"/>
          </a:p>
        </p:txBody>
      </p:sp>
      <p:pic>
        <p:nvPicPr>
          <p:cNvPr id="5" name="Picture 2" descr="https://kinderbox.ru/wp-content/uploads/2017/07/Kasha-iz-topora-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275104"/>
            <a:ext cx="5574580" cy="4180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ша из топора - Русские сказ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5069" y="554182"/>
            <a:ext cx="5668167" cy="5317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4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 flipH="1">
            <a:off x="637308" y="289854"/>
            <a:ext cx="5043055" cy="628297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12639" rIns="0" bIns="179331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cs typeface="Arial" panose="020B0604020202020204" pitchFamily="34" charset="0"/>
              </a:rPr>
              <a:t>Хозяйка руками всплеснула: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cs typeface="Arial" panose="020B0604020202020204" pitchFamily="34" charset="0"/>
              </a:rPr>
              <a:t>— Как так из топора кашу сварить?</a:t>
            </a:r>
            <a:endParaRPr kumimoji="0" lang="ru-RU" altLang="ru-RU" sz="4000" b="1" i="0" u="none" strike="noStrike" cap="none" normalizeH="0" baseline="0" dirty="0" smtClean="0">
              <a:ln>
                <a:noFill/>
              </a:ln>
              <a:solidFill>
                <a:srgbClr val="444444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0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cs typeface="Arial" panose="020B0604020202020204" pitchFamily="34" charset="0"/>
              </a:rPr>
              <a:t> 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cs typeface="Arial" panose="020B0604020202020204" pitchFamily="34" charset="0"/>
              </a:rPr>
              <a:t>—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cs typeface="Arial" panose="020B0604020202020204" pitchFamily="34" charset="0"/>
              </a:rPr>
              <a:t>А вот как, дай-ка котёл.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cs typeface="Arial" panose="020B0604020202020204" pitchFamily="34" charset="0"/>
              </a:rPr>
              <a:t>Старуха принесла котёл, солдат вымыл топор, опустил в котёл, налил воды и поставил на огонь.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cs typeface="Arial" panose="020B0604020202020204" pitchFamily="34" charset="0"/>
              </a:rPr>
              <a:t>Старуха на солдата глядит, глаз не сводит.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cs typeface="Arial" panose="020B0604020202020204" pitchFamily="34" charset="0"/>
              </a:rPr>
              <a:t>Достал солдат ложку, помешивает варево. Попробовал.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cs typeface="Arial" panose="020B0604020202020204" pitchFamily="34" charset="0"/>
              </a:rPr>
              <a:t>— Ну, как? — спрашивает старуха.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cs typeface="Arial" panose="020B0604020202020204" pitchFamily="34" charset="0"/>
              </a:rPr>
              <a:t>— Скоро будет готова,- солдат отвечает,- жаль вот только, что посолить нечем.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cs typeface="Arial" panose="020B0604020202020204" pitchFamily="34" charset="0"/>
              </a:rPr>
              <a:t>— Соль-то у меня есть, посоли.</a:t>
            </a:r>
            <a:endParaRPr kumimoji="0" lang="ru-RU" altLang="ru-RU" sz="4000" b="1" i="0" u="none" strike="noStrike" cap="none" normalizeH="0" baseline="0" dirty="0" smtClean="0">
              <a:ln>
                <a:noFill/>
              </a:ln>
              <a:solidFill>
                <a:srgbClr val="444444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6148" name="Picture 4" descr="https://kinderbox.ru/wp-content/uploads/2017/07/Kasha-iz-topora-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573" y="1537856"/>
            <a:ext cx="5306945" cy="447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439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697</Words>
  <Application>Microsoft Office PowerPoint</Application>
  <PresentationFormat>Широкоэкранный</PresentationFormat>
  <Paragraphs>79</Paragraphs>
  <Slides>30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Helvetica Neue</vt:lpstr>
      <vt:lpstr>Тема Office</vt:lpstr>
      <vt:lpstr>Русский язык литературное чтение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Какие слова подходят к героям сказки?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на дом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 литературное чтение</dc:title>
  <dc:creator>WINDOWS 10</dc:creator>
  <cp:lastModifiedBy>WINDOWS 10</cp:lastModifiedBy>
  <cp:revision>24</cp:revision>
  <dcterms:created xsi:type="dcterms:W3CDTF">2020-09-06T11:53:35Z</dcterms:created>
  <dcterms:modified xsi:type="dcterms:W3CDTF">2020-09-07T07:04:23Z</dcterms:modified>
</cp:coreProperties>
</file>