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313" r:id="rId4"/>
    <p:sldId id="27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8" r:id="rId2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1241425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r>
              <a:rPr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700" y="1165225"/>
            <a:ext cx="2856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смотрим представление в цирке.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глагола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 Ташкенте организуют цирковой фестиваль | NORMA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36600"/>
            <a:ext cx="2191239" cy="123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872" y="1110815"/>
            <a:ext cx="2226667" cy="19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55" y="174625"/>
            <a:ext cx="4410909" cy="315471"/>
          </a:xfrm>
        </p:spPr>
        <p:txBody>
          <a:bodyPr/>
          <a:lstStyle/>
          <a:p>
            <a:r>
              <a:rPr lang="ru-RU" i="1" dirty="0" smtClean="0"/>
              <a:t>Как мы собирались в цирк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391" y="1940376"/>
            <a:ext cx="2658402" cy="10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42203"/>
            <a:ext cx="1321725" cy="87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0869" y="845008"/>
            <a:ext cx="615559" cy="6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615543" y="670595"/>
            <a:ext cx="1796185" cy="8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20700" y="1859030"/>
            <a:ext cx="1719986" cy="9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4500" y="1588625"/>
            <a:ext cx="2287390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>
                <a:solidFill>
                  <a:srgbClr val="002060"/>
                </a:solidFill>
              </a:rPr>
              <a:t>Умыва</a:t>
            </a:r>
            <a:r>
              <a:rPr lang="ru-RU" sz="1325" dirty="0">
                <a:solidFill>
                  <a:srgbClr val="FF0000"/>
                </a:solidFill>
              </a:rPr>
              <a:t>ет </a:t>
            </a:r>
            <a:r>
              <a:rPr lang="ru-RU" sz="1325" dirty="0">
                <a:solidFill>
                  <a:srgbClr val="002060"/>
                </a:solidFill>
              </a:rPr>
              <a:t>- умыва</a:t>
            </a:r>
            <a:r>
              <a:rPr lang="ru-RU" sz="1325" dirty="0">
                <a:solidFill>
                  <a:srgbClr val="FF0000"/>
                </a:solidFill>
              </a:rPr>
              <a:t>ет</a:t>
            </a:r>
            <a:r>
              <a:rPr lang="ru-RU" sz="1325" dirty="0">
                <a:solidFill>
                  <a:srgbClr val="00B050"/>
                </a:solidFill>
              </a:rPr>
              <a:t>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0962" y="1521023"/>
            <a:ext cx="219704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/>
              <a:t>Расчесыва</a:t>
            </a:r>
            <a:r>
              <a:rPr lang="ru-RU" sz="1325" dirty="0">
                <a:solidFill>
                  <a:srgbClr val="FF0000"/>
                </a:solidFill>
              </a:rPr>
              <a:t>ет</a:t>
            </a:r>
            <a:r>
              <a:rPr lang="ru-RU" sz="1325" dirty="0"/>
              <a:t> - расчесыва</a:t>
            </a:r>
            <a:r>
              <a:rPr lang="ru-RU" sz="1325" dirty="0">
                <a:solidFill>
                  <a:srgbClr val="FF0000"/>
                </a:solidFill>
              </a:rPr>
              <a:t>ет</a:t>
            </a:r>
            <a:r>
              <a:rPr lang="ru-RU" sz="1325" dirty="0">
                <a:solidFill>
                  <a:srgbClr val="00B050"/>
                </a:solidFill>
              </a:rPr>
              <a:t>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500" y="2839253"/>
            <a:ext cx="2235595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/>
              <a:t>Смотр</a:t>
            </a:r>
            <a:r>
              <a:rPr lang="ru-RU" sz="1325" dirty="0">
                <a:solidFill>
                  <a:srgbClr val="FF0000"/>
                </a:solidFill>
              </a:rPr>
              <a:t>ит</a:t>
            </a:r>
            <a:r>
              <a:rPr lang="ru-RU" sz="1325" dirty="0"/>
              <a:t> - смотр</a:t>
            </a:r>
            <a:r>
              <a:rPr lang="ru-RU" sz="1325" dirty="0">
                <a:solidFill>
                  <a:srgbClr val="FF0000"/>
                </a:solidFill>
              </a:rPr>
              <a:t>ит</a:t>
            </a:r>
            <a:r>
              <a:rPr lang="ru-RU" sz="1325" dirty="0">
                <a:solidFill>
                  <a:srgbClr val="00B050"/>
                </a:solidFill>
              </a:rPr>
              <a:t>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8700" y="2873053"/>
            <a:ext cx="176466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/>
              <a:t>Одева</a:t>
            </a:r>
            <a:r>
              <a:rPr lang="ru-RU" sz="1325" dirty="0">
                <a:solidFill>
                  <a:srgbClr val="FF0000"/>
                </a:solidFill>
              </a:rPr>
              <a:t>ет</a:t>
            </a:r>
            <a:r>
              <a:rPr lang="ru-RU" sz="1325" dirty="0"/>
              <a:t> - одева</a:t>
            </a:r>
            <a:r>
              <a:rPr lang="ru-RU" sz="1325" dirty="0">
                <a:solidFill>
                  <a:srgbClr val="FF0000"/>
                </a:solidFill>
              </a:rPr>
              <a:t>ет</a:t>
            </a:r>
            <a:r>
              <a:rPr lang="ru-RU" sz="1325" dirty="0">
                <a:solidFill>
                  <a:srgbClr val="00B050"/>
                </a:solidFill>
              </a:rPr>
              <a:t>ся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7981" y="841559"/>
            <a:ext cx="1149225" cy="617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14" dirty="0">
                <a:solidFill>
                  <a:srgbClr val="002060"/>
                </a:solidFill>
              </a:rPr>
              <a:t>Что дела</a:t>
            </a:r>
            <a:r>
              <a:rPr lang="ru-RU" sz="1514" dirty="0">
                <a:solidFill>
                  <a:srgbClr val="FF0000"/>
                </a:solidFill>
              </a:rPr>
              <a:t>ет</a:t>
            </a:r>
            <a:r>
              <a:rPr lang="ru-RU" sz="1514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Picture 2" descr="D:\клипарт\алфавит\82370496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8691" y="1476841"/>
            <a:ext cx="473211" cy="640711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97982" y="1653752"/>
            <a:ext cx="504080" cy="4487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20089" y="1638706"/>
            <a:ext cx="507011" cy="4394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7806" y="716442"/>
            <a:ext cx="2683604" cy="21905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 … малыша. Малыш  …  водой.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… в окно. Девочка… в зеркало.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 … сестрёнку. Брат… утром.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Сестра … брата. Брат … сам.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3599" y="659104"/>
            <a:ext cx="1110231" cy="1227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умывает, </a:t>
            </a:r>
            <a:r>
              <a:rPr lang="ru-RU" sz="1135" dirty="0" smtClean="0">
                <a:latin typeface="Arial" panose="020B0604020202020204" pitchFamily="34" charset="0"/>
                <a:cs typeface="Arial" panose="020B0604020202020204" pitchFamily="34" charset="0"/>
              </a:rPr>
              <a:t>умывается</a:t>
            </a:r>
          </a:p>
          <a:p>
            <a:endParaRPr lang="ru-RU" sz="11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смотрит, смотрится</a:t>
            </a:r>
          </a:p>
          <a:p>
            <a:endParaRPr lang="ru-RU" sz="85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5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8186" y="1630558"/>
            <a:ext cx="1392758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причесывает, причесывается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7082" y="2170390"/>
            <a:ext cx="2122818" cy="26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одевает, одевается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092" y="2464705"/>
            <a:ext cx="1723244" cy="57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124" y="565086"/>
            <a:ext cx="817958" cy="87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564" y="659104"/>
            <a:ext cx="615559" cy="6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57469" y="1490574"/>
            <a:ext cx="769613" cy="5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413648" y="1377021"/>
            <a:ext cx="1282169" cy="8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r>
              <a:rPr lang="ru-RU" dirty="0" smtClean="0"/>
              <a:t>Упражнение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708026"/>
            <a:ext cx="4419600" cy="21905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Зрители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дарят цветы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Жонглер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бросает кольца.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Дрессировщики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 зверей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Клоуны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смешат людей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прыгает, делает сальто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Гимнасты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летают на трапеции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Канатоходец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 по канату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D:\клипарт\узбекистан\0slide-img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155" y="631825"/>
            <a:ext cx="1602572" cy="1383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63700" y="98425"/>
            <a:ext cx="2010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3326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456" y="574602"/>
            <a:ext cx="1487233" cy="540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25" dirty="0">
                <a:solidFill>
                  <a:schemeClr val="tx1"/>
                </a:solidFill>
              </a:rPr>
              <a:t>              </a:t>
            </a:r>
          </a:p>
          <a:p>
            <a:r>
              <a:rPr lang="ru-RU" sz="1325" dirty="0">
                <a:solidFill>
                  <a:schemeClr val="tx1"/>
                </a:solidFill>
              </a:rPr>
              <a:t>П</a:t>
            </a:r>
            <a:r>
              <a:rPr lang="ru-RU" sz="1325" dirty="0">
                <a:solidFill>
                  <a:srgbClr val="FF0000"/>
                </a:solidFill>
              </a:rPr>
              <a:t>и</a:t>
            </a:r>
            <a:r>
              <a:rPr lang="ru-RU" sz="1325" dirty="0">
                <a:solidFill>
                  <a:schemeClr val="tx1"/>
                </a:solidFill>
              </a:rPr>
              <a:t>ть –  я п</a:t>
            </a:r>
            <a:r>
              <a:rPr lang="ru-RU" sz="1325" dirty="0">
                <a:solidFill>
                  <a:srgbClr val="FF0000"/>
                </a:solidFill>
              </a:rPr>
              <a:t>ь</a:t>
            </a:r>
            <a:r>
              <a:rPr lang="ru-RU" sz="1325" dirty="0">
                <a:solidFill>
                  <a:schemeClr val="tx1"/>
                </a:solidFill>
              </a:rPr>
              <a:t>ю</a:t>
            </a:r>
          </a:p>
          <a:p>
            <a:r>
              <a:rPr lang="ru-RU" sz="1325" dirty="0">
                <a:solidFill>
                  <a:schemeClr val="tx1"/>
                </a:solidFill>
              </a:rPr>
              <a:t>П</a:t>
            </a:r>
            <a:r>
              <a:rPr lang="ru-RU" sz="1325" dirty="0">
                <a:solidFill>
                  <a:srgbClr val="00B050"/>
                </a:solidFill>
              </a:rPr>
              <a:t>е</a:t>
            </a:r>
            <a:r>
              <a:rPr lang="ru-RU" sz="1325" dirty="0">
                <a:solidFill>
                  <a:schemeClr val="tx1"/>
                </a:solidFill>
              </a:rPr>
              <a:t>ть – я п</a:t>
            </a:r>
            <a:r>
              <a:rPr lang="ru-RU" sz="1325" dirty="0">
                <a:solidFill>
                  <a:srgbClr val="00B050"/>
                </a:solidFill>
              </a:rPr>
              <a:t>о</a:t>
            </a:r>
            <a:r>
              <a:rPr lang="ru-RU" sz="1325" dirty="0">
                <a:solidFill>
                  <a:schemeClr val="tx1"/>
                </a:solidFill>
              </a:rPr>
              <a:t>ю  </a:t>
            </a:r>
          </a:p>
          <a:p>
            <a:r>
              <a:rPr lang="ru-RU" sz="1325" dirty="0">
                <a:solidFill>
                  <a:schemeClr val="tx1"/>
                </a:solidFill>
              </a:rPr>
              <a:t>            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626" y="839002"/>
            <a:ext cx="270406" cy="2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клипарт\Еда\eda-klipart-2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397" y="640790"/>
            <a:ext cx="302864" cy="18777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92100" y="1183016"/>
            <a:ext cx="3097811" cy="7436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, ты ешь       , он ест     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едим      , вы едите      , они едят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D:\клипарт\школа\0_b3791_38c02174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79" y="1380638"/>
            <a:ext cx="182167" cy="162243"/>
          </a:xfrm>
          <a:prstGeom prst="rect">
            <a:avLst/>
          </a:prstGeom>
          <a:noFill/>
        </p:spPr>
      </p:pic>
      <p:pic>
        <p:nvPicPr>
          <p:cNvPr id="9" name="Picture 3" descr="D:\клипарт\школа\0_b4172_6c4f1e64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2" y="1375092"/>
            <a:ext cx="169004" cy="204509"/>
          </a:xfrm>
          <a:prstGeom prst="rect">
            <a:avLst/>
          </a:prstGeom>
          <a:noFill/>
        </p:spPr>
      </p:pic>
      <p:pic>
        <p:nvPicPr>
          <p:cNvPr id="10" name="Picture 7" descr="D:\клипарт\Еда\clipart-5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05038">
            <a:off x="2837795" y="1368796"/>
            <a:ext cx="90209" cy="185925"/>
          </a:xfrm>
          <a:prstGeom prst="rect">
            <a:avLst/>
          </a:prstGeom>
          <a:noFill/>
        </p:spPr>
      </p:pic>
      <p:pic>
        <p:nvPicPr>
          <p:cNvPr id="11" name="Picture 10" descr="D:\клипарт\Еда\clipart-2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485" y="1594309"/>
            <a:ext cx="163795" cy="141956"/>
          </a:xfrm>
          <a:prstGeom prst="rect">
            <a:avLst/>
          </a:prstGeom>
          <a:noFill/>
        </p:spPr>
      </p:pic>
      <p:pic>
        <p:nvPicPr>
          <p:cNvPr id="12" name="Picture 11" descr="D:\клипарт\Еда\eda48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26123">
            <a:off x="2936534" y="1568137"/>
            <a:ext cx="268945" cy="97646"/>
          </a:xfrm>
          <a:prstGeom prst="rect">
            <a:avLst/>
          </a:prstGeom>
          <a:noFill/>
        </p:spPr>
      </p:pic>
      <p:pic>
        <p:nvPicPr>
          <p:cNvPr id="13" name="Picture 12" descr="D:\клипарт\Еда\0_6633e_9aa9d432_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40372">
            <a:off x="1923551" y="1580710"/>
            <a:ext cx="155331" cy="2478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59366" y="661990"/>
            <a:ext cx="273813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>
                <a:solidFill>
                  <a:srgbClr val="002060"/>
                </a:solidFill>
              </a:rPr>
              <a:t>Я </a:t>
            </a:r>
            <a:r>
              <a:rPr lang="ru-RU" sz="1325" b="1" i="1" dirty="0">
                <a:solidFill>
                  <a:srgbClr val="002060"/>
                </a:solidFill>
              </a:rPr>
              <a:t>пью</a:t>
            </a:r>
            <a:r>
              <a:rPr lang="ru-RU" sz="1325" dirty="0">
                <a:solidFill>
                  <a:srgbClr val="002060"/>
                </a:solidFill>
              </a:rPr>
              <a:t> зеленый чай.</a:t>
            </a:r>
          </a:p>
          <a:p>
            <a:r>
              <a:rPr lang="ru-RU" sz="1325" dirty="0">
                <a:solidFill>
                  <a:srgbClr val="002060"/>
                </a:solidFill>
              </a:rPr>
              <a:t>Я </a:t>
            </a:r>
            <a:r>
              <a:rPr lang="ru-RU" sz="1325" b="1" i="1" dirty="0">
                <a:solidFill>
                  <a:srgbClr val="002060"/>
                </a:solidFill>
              </a:rPr>
              <a:t>пою</a:t>
            </a:r>
            <a:r>
              <a:rPr lang="ru-RU" sz="1325" dirty="0">
                <a:solidFill>
                  <a:srgbClr val="002060"/>
                </a:solidFill>
              </a:rPr>
              <a:t> песню.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0471" y="1318218"/>
            <a:ext cx="162462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5" dirty="0">
                <a:solidFill>
                  <a:srgbClr val="002060"/>
                </a:solidFill>
              </a:rPr>
              <a:t>Я </a:t>
            </a:r>
            <a:r>
              <a:rPr lang="ru-RU" sz="1325" b="1" i="1" dirty="0">
                <a:solidFill>
                  <a:srgbClr val="002060"/>
                </a:solidFill>
              </a:rPr>
              <a:t>ем</a:t>
            </a:r>
            <a:r>
              <a:rPr lang="ru-RU" sz="1325" dirty="0">
                <a:solidFill>
                  <a:srgbClr val="002060"/>
                </a:solidFill>
              </a:rPr>
              <a:t> бутерброд.</a:t>
            </a:r>
          </a:p>
          <a:p>
            <a:r>
              <a:rPr lang="ru-RU" sz="1325" dirty="0">
                <a:solidFill>
                  <a:srgbClr val="002060"/>
                </a:solidFill>
              </a:rPr>
              <a:t>Ты </a:t>
            </a:r>
            <a:r>
              <a:rPr lang="ru-RU" sz="1325" b="1" i="1" dirty="0">
                <a:solidFill>
                  <a:srgbClr val="002060"/>
                </a:solidFill>
              </a:rPr>
              <a:t>ешь </a:t>
            </a:r>
            <a:r>
              <a:rPr lang="ru-RU" sz="1325" dirty="0">
                <a:solidFill>
                  <a:srgbClr val="002060"/>
                </a:solidFill>
              </a:rPr>
              <a:t>яблоко 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0058" y="2298440"/>
            <a:ext cx="1487233" cy="540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25" dirty="0">
                <a:solidFill>
                  <a:schemeClr val="tx1"/>
                </a:solidFill>
              </a:rPr>
              <a:t>              </a:t>
            </a:r>
          </a:p>
          <a:p>
            <a:r>
              <a:rPr lang="ru-RU" sz="1325" dirty="0">
                <a:solidFill>
                  <a:schemeClr val="tx1"/>
                </a:solidFill>
              </a:rPr>
              <a:t>Любить – люб</a:t>
            </a:r>
            <a:r>
              <a:rPr lang="ru-RU" sz="1325" b="1" dirty="0">
                <a:solidFill>
                  <a:srgbClr val="FF0000"/>
                </a:solidFill>
              </a:rPr>
              <a:t>л</a:t>
            </a:r>
            <a:r>
              <a:rPr lang="ru-RU" sz="1325" dirty="0">
                <a:solidFill>
                  <a:schemeClr val="tx1"/>
                </a:solidFill>
              </a:rPr>
              <a:t>ю</a:t>
            </a:r>
          </a:p>
          <a:p>
            <a:r>
              <a:rPr lang="ru-RU" sz="1325" dirty="0">
                <a:solidFill>
                  <a:schemeClr val="tx1"/>
                </a:solidFill>
              </a:rPr>
              <a:t>Рис</a:t>
            </a:r>
            <a:r>
              <a:rPr lang="ru-RU" sz="1325" b="1" dirty="0">
                <a:solidFill>
                  <a:schemeClr val="tx1"/>
                </a:solidFill>
              </a:rPr>
              <a:t>ова</a:t>
            </a:r>
            <a:r>
              <a:rPr lang="ru-RU" sz="1325" dirty="0">
                <a:solidFill>
                  <a:schemeClr val="tx1"/>
                </a:solidFill>
              </a:rPr>
              <a:t>ть - рисую</a:t>
            </a:r>
          </a:p>
          <a:p>
            <a:r>
              <a:rPr lang="ru-RU" sz="1325" dirty="0">
                <a:solidFill>
                  <a:schemeClr val="tx1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58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1845508" cy="630942"/>
          </a:xfrm>
        </p:spPr>
        <p:txBody>
          <a:bodyPr/>
          <a:lstStyle/>
          <a:p>
            <a:r>
              <a:rPr lang="ru-RU" dirty="0" smtClean="0"/>
              <a:t>Упражнение 5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5"/>
            <a:ext cx="2979805" cy="226675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мороженое и конфеты  и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пью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сок. Вы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едите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бутерброды и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пьете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чай и кофе.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Нет, это мы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бутерброды и мороженое и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пьем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кофе и сок. А ты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ешь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конфеты и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пьешь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чай.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795" y="591095"/>
            <a:ext cx="677762" cy="708642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827" y="1688582"/>
            <a:ext cx="676015" cy="702439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l="5059" r="24117" b="35040"/>
          <a:stretch>
            <a:fillRect/>
          </a:stretch>
        </p:blipFill>
        <p:spPr bwMode="auto">
          <a:xfrm flipH="1">
            <a:off x="4871540" y="1622425"/>
            <a:ext cx="762000" cy="709816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34" name="Picture 2" descr="D:\клипарт\Еда\eda8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7568" y="1275211"/>
            <a:ext cx="277165" cy="568543"/>
          </a:xfrm>
          <a:prstGeom prst="rect">
            <a:avLst/>
          </a:prstGeom>
          <a:noFill/>
        </p:spPr>
      </p:pic>
      <p:pic>
        <p:nvPicPr>
          <p:cNvPr id="18435" name="Picture 3" descr="D:\клипарт\Еда\eda-klipart-6_sm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4662" y="1403293"/>
            <a:ext cx="486878" cy="1020254"/>
          </a:xfrm>
          <a:prstGeom prst="rect">
            <a:avLst/>
          </a:prstGeom>
          <a:noFill/>
        </p:spPr>
      </p:pic>
      <p:pic>
        <p:nvPicPr>
          <p:cNvPr id="18436" name="Picture 4" descr="D:\клипарт\Еда\7c7aak776b42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598" y="1253483"/>
            <a:ext cx="749918" cy="878810"/>
          </a:xfrm>
          <a:prstGeom prst="rect">
            <a:avLst/>
          </a:prstGeom>
          <a:noFill/>
        </p:spPr>
      </p:pic>
      <p:pic>
        <p:nvPicPr>
          <p:cNvPr id="18437" name="Picture 5" descr="D:\клипарт\Еда\3fed6bc794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3543" y="2235849"/>
            <a:ext cx="830014" cy="573169"/>
          </a:xfrm>
          <a:prstGeom prst="rect">
            <a:avLst/>
          </a:prstGeom>
          <a:noFill/>
        </p:spPr>
      </p:pic>
      <p:pic>
        <p:nvPicPr>
          <p:cNvPr id="1026" name="Picture 2" descr="D:\клипарт\Еда\eda10_sm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989" y="1096224"/>
            <a:ext cx="242613" cy="360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9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98425"/>
            <a:ext cx="3517264" cy="315471"/>
          </a:xfrm>
        </p:spPr>
        <p:txBody>
          <a:bodyPr/>
          <a:lstStyle/>
          <a:p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08026"/>
            <a:ext cx="3276600" cy="2190558"/>
          </a:xfrm>
        </p:spPr>
        <p:txBody>
          <a:bodyPr/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Мы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идём </a:t>
            </a:r>
            <a:r>
              <a:rPr lang="ru-RU" sz="2000" dirty="0" smtClean="0">
                <a:solidFill>
                  <a:srgbClr val="002060"/>
                </a:solidFill>
              </a:rPr>
              <a:t>в цирк.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Я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смотрю на клоуна.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Он (она) </a:t>
            </a:r>
            <a:r>
              <a:rPr lang="ru-RU" sz="2000" dirty="0" smtClean="0">
                <a:solidFill>
                  <a:srgbClr val="002060"/>
                </a:solidFill>
              </a:rPr>
              <a:t>садится на место.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Вы</a:t>
            </a:r>
            <a:r>
              <a:rPr lang="ru-RU" sz="2000" dirty="0" smtClean="0">
                <a:solidFill>
                  <a:srgbClr val="002060"/>
                </a:solidFill>
              </a:rPr>
              <a:t> хорошо  танцуете.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Ты</a:t>
            </a:r>
            <a:r>
              <a:rPr lang="ru-RU" sz="2000" dirty="0" smtClean="0">
                <a:solidFill>
                  <a:srgbClr val="002060"/>
                </a:solidFill>
              </a:rPr>
              <a:t> знаешь артиста.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Они</a:t>
            </a:r>
            <a:r>
              <a:rPr lang="ru-RU" sz="2000" dirty="0" smtClean="0">
                <a:solidFill>
                  <a:srgbClr val="002060"/>
                </a:solidFill>
              </a:rPr>
              <a:t> покупают билеты.</a:t>
            </a:r>
          </a:p>
          <a:p>
            <a:endParaRPr lang="ru-RU" sz="2000" dirty="0"/>
          </a:p>
        </p:txBody>
      </p:sp>
      <p:pic>
        <p:nvPicPr>
          <p:cNvPr id="2050" name="Picture 2" descr="D:\клипарт\карнавал дети\0392e9afa4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900" y="1470025"/>
            <a:ext cx="2284651" cy="133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0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1" y="129945"/>
            <a:ext cx="3242310" cy="315471"/>
          </a:xfrm>
        </p:spPr>
        <p:txBody>
          <a:bodyPr/>
          <a:lstStyle/>
          <a:p>
            <a:r>
              <a:rPr lang="ru-RU" dirty="0" smtClean="0"/>
              <a:t>Упражнение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9466" y="642203"/>
            <a:ext cx="4272834" cy="91262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очень люблю цирк. Мы с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Анваром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представления.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цирке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выступают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хорошие артисты. </a:t>
            </a:r>
          </a:p>
          <a:p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642203"/>
            <a:ext cx="878820" cy="913171"/>
          </a:xfrm>
          <a:prstGeom prst="ellipse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648" y="1822362"/>
            <a:ext cx="1590437" cy="985863"/>
          </a:xfrm>
          <a:prstGeom prst="ellips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27121"/>
          <a:stretch>
            <a:fillRect/>
          </a:stretch>
        </p:blipFill>
        <p:spPr bwMode="auto">
          <a:xfrm>
            <a:off x="3888877" y="1889715"/>
            <a:ext cx="1575184" cy="985862"/>
          </a:xfrm>
          <a:prstGeom prst="ellips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972" y="1470025"/>
            <a:ext cx="2303657" cy="1588636"/>
          </a:xfrm>
          <a:prstGeom prst="ellips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68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8300" y="555625"/>
            <a:ext cx="5257799" cy="92333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танцует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шаре, тигр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прыгает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огонь, жонглер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ловит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кольца, воздушные гимнасты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летают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трапеции.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1470025"/>
            <a:ext cx="2211101" cy="14620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546225"/>
            <a:ext cx="1850141" cy="1385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14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555625"/>
            <a:ext cx="5410200" cy="1384995"/>
          </a:xfrm>
        </p:spPr>
        <p:txBody>
          <a:bodyPr/>
          <a:lstStyle/>
          <a:p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всегда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садится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первый ряд. Ему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нравятся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джигиты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Зариповы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я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канатоходцев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Тошкенбаевых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Они отлично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сцене. Все зрители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смеются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хлопают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1986525"/>
            <a:ext cx="1427737" cy="1042302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1791725"/>
            <a:ext cx="1984955" cy="1237102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7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899" y="174625"/>
            <a:ext cx="3593465" cy="1512696"/>
          </a:xfrm>
        </p:spPr>
        <p:txBody>
          <a:bodyPr>
            <a:norm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57132"/>
            <a:ext cx="3581400" cy="214145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бросает кольца вверх,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Он устроил фейерверк: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Пять, и шесть, и семь колец,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 двенадцать наконец!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Удивляются вокруг: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— Как ему хватает рук?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(Л. Яковлев)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клипарт\карнавал дети\0392e9afa4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4900" y="954012"/>
            <a:ext cx="1545810" cy="90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5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339102"/>
          </a:xfrm>
        </p:spPr>
        <p:txBody>
          <a:bodyPr/>
          <a:lstStyle/>
          <a:p>
            <a:pPr algn="ctr"/>
            <a:r>
              <a:rPr lang="ru-RU" sz="2800" dirty="0" smtClean="0"/>
              <a:t>Побываем в цирке</a:t>
            </a:r>
          </a:p>
          <a:p>
            <a:pPr algn="ctr"/>
            <a:r>
              <a:rPr lang="ru-RU" sz="2800" dirty="0" smtClean="0"/>
              <a:t>Повторим и закрепим 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рошедшее время глагола.</a:t>
            </a:r>
          </a:p>
          <a:p>
            <a:pPr algn="ctr"/>
            <a:r>
              <a:rPr lang="ru-RU" sz="2800" dirty="0" smtClean="0"/>
              <a:t>Узнаем о настоящем времени глагола.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7919" y="174625"/>
            <a:ext cx="3249581" cy="2794997"/>
          </a:xfrm>
        </p:spPr>
        <p:txBody>
          <a:bodyPr>
            <a:no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 Клоун </a:t>
            </a:r>
            <a:r>
              <a:rPr lang="ru-RU" b="1" dirty="0"/>
              <a:t>в цирке … людей.</a:t>
            </a:r>
          </a:p>
          <a:p>
            <a:r>
              <a:rPr lang="ru-RU" dirty="0" smtClean="0"/>
              <a:t> А</a:t>
            </a:r>
            <a:r>
              <a:rPr lang="ru-RU" dirty="0"/>
              <a:t>) смешит   </a:t>
            </a:r>
            <a:r>
              <a:rPr lang="ru-RU" dirty="0" smtClean="0"/>
              <a:t>                      Б</a:t>
            </a:r>
            <a:r>
              <a:rPr lang="ru-RU" dirty="0"/>
              <a:t>) смешила </a:t>
            </a:r>
          </a:p>
          <a:p>
            <a:r>
              <a:rPr lang="ru-RU" dirty="0"/>
              <a:t> В) смешат  </a:t>
            </a:r>
            <a:r>
              <a:rPr lang="ru-RU" dirty="0" smtClean="0"/>
              <a:t>                       Г</a:t>
            </a:r>
            <a:r>
              <a:rPr lang="ru-RU" dirty="0"/>
              <a:t>) смешить </a:t>
            </a:r>
          </a:p>
          <a:p>
            <a:r>
              <a:rPr lang="ru-RU" b="1" dirty="0"/>
              <a:t>2. Жонглёр ловко … булавы вверх.</a:t>
            </a:r>
          </a:p>
          <a:p>
            <a:r>
              <a:rPr lang="ru-RU" dirty="0" smtClean="0"/>
              <a:t> А</a:t>
            </a:r>
            <a:r>
              <a:rPr lang="ru-RU" dirty="0"/>
              <a:t>) бросать  </a:t>
            </a:r>
            <a:r>
              <a:rPr lang="ru-RU" dirty="0" smtClean="0"/>
              <a:t>                       Б</a:t>
            </a:r>
            <a:r>
              <a:rPr lang="ru-RU" dirty="0"/>
              <a:t>) бросает </a:t>
            </a:r>
          </a:p>
          <a:p>
            <a:r>
              <a:rPr lang="ru-RU" dirty="0"/>
              <a:t> В) бросаю  </a:t>
            </a:r>
            <a:r>
              <a:rPr lang="ru-RU" dirty="0" smtClean="0"/>
              <a:t>                        Г</a:t>
            </a:r>
            <a:r>
              <a:rPr lang="ru-RU" dirty="0"/>
              <a:t>) бросала </a:t>
            </a:r>
          </a:p>
          <a:p>
            <a:r>
              <a:rPr lang="ru-RU" b="1" dirty="0"/>
              <a:t>3</a:t>
            </a:r>
            <a:r>
              <a:rPr lang="ru-RU" b="1" dirty="0" smtClean="0"/>
              <a:t>. Гимнасты </a:t>
            </a:r>
            <a:r>
              <a:rPr lang="ru-RU" b="1" dirty="0"/>
              <a:t>… сальто. </a:t>
            </a:r>
          </a:p>
          <a:p>
            <a:r>
              <a:rPr lang="ru-RU" dirty="0"/>
              <a:t>А) делает  </a:t>
            </a:r>
            <a:r>
              <a:rPr lang="ru-RU" dirty="0" smtClean="0"/>
              <a:t>                          Б</a:t>
            </a:r>
            <a:r>
              <a:rPr lang="ru-RU" dirty="0"/>
              <a:t>) делать  </a:t>
            </a:r>
          </a:p>
          <a:p>
            <a:r>
              <a:rPr lang="ru-RU" dirty="0"/>
              <a:t>В) делали  </a:t>
            </a:r>
            <a:r>
              <a:rPr lang="ru-RU" dirty="0" smtClean="0"/>
              <a:t>                          Г</a:t>
            </a:r>
            <a:r>
              <a:rPr lang="ru-RU" dirty="0"/>
              <a:t>) делаешь </a:t>
            </a:r>
          </a:p>
          <a:p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 err="1" smtClean="0"/>
              <a:t>Мадина</a:t>
            </a:r>
            <a:r>
              <a:rPr lang="ru-RU" b="1" dirty="0" smtClean="0"/>
              <a:t> </a:t>
            </a:r>
            <a:r>
              <a:rPr lang="ru-RU" b="1" dirty="0"/>
              <a:t>и Рустам … дрессированных слонов.</a:t>
            </a:r>
          </a:p>
          <a:p>
            <a:r>
              <a:rPr lang="ru-RU" dirty="0"/>
              <a:t>А) видел  </a:t>
            </a:r>
            <a:r>
              <a:rPr lang="ru-RU" dirty="0" smtClean="0"/>
              <a:t>                             Б</a:t>
            </a:r>
            <a:r>
              <a:rPr lang="ru-RU" dirty="0"/>
              <a:t>) видела </a:t>
            </a:r>
          </a:p>
          <a:p>
            <a:r>
              <a:rPr lang="ru-RU" dirty="0" smtClean="0"/>
              <a:t>В</a:t>
            </a:r>
            <a:r>
              <a:rPr lang="ru-RU" dirty="0"/>
              <a:t>) видели </a:t>
            </a:r>
            <a:r>
              <a:rPr lang="ru-RU" dirty="0" smtClean="0"/>
              <a:t>                            Г</a:t>
            </a:r>
            <a:r>
              <a:rPr lang="ru-RU" dirty="0"/>
              <a:t>)  видеть</a:t>
            </a:r>
          </a:p>
          <a:p>
            <a:r>
              <a:rPr lang="ru-RU" b="1" dirty="0"/>
              <a:t>5. В нашем цирке … знаменитые артисты.</a:t>
            </a:r>
          </a:p>
          <a:p>
            <a:r>
              <a:rPr lang="ru-RU" dirty="0"/>
              <a:t>А) играют  </a:t>
            </a:r>
            <a:r>
              <a:rPr lang="ru-RU" dirty="0" smtClean="0"/>
              <a:t>                            Б</a:t>
            </a:r>
            <a:r>
              <a:rPr lang="ru-RU" dirty="0"/>
              <a:t>) выступаем  </a:t>
            </a:r>
          </a:p>
          <a:p>
            <a:r>
              <a:rPr lang="ru-RU" dirty="0"/>
              <a:t>В) играть  </a:t>
            </a:r>
            <a:r>
              <a:rPr lang="ru-RU" dirty="0" smtClean="0"/>
              <a:t>                             Г</a:t>
            </a:r>
            <a:r>
              <a:rPr lang="ru-RU" dirty="0"/>
              <a:t>) выступают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393825"/>
            <a:ext cx="986697" cy="76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249988"/>
            <a:ext cx="980222" cy="715599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4592" t="12186" r="10297" b="2335"/>
          <a:stretch>
            <a:fillRect/>
          </a:stretch>
        </p:blipFill>
        <p:spPr bwMode="auto">
          <a:xfrm>
            <a:off x="63500" y="722573"/>
            <a:ext cx="878820" cy="790334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lum bright="20000"/>
          </a:blip>
          <a:srcRect r="-118" b="25232"/>
          <a:stretch>
            <a:fillRect/>
          </a:stretch>
        </p:blipFill>
        <p:spPr bwMode="auto">
          <a:xfrm>
            <a:off x="1054100" y="184486"/>
            <a:ext cx="811218" cy="777417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F:\презент\0_67bf1_7b0ef80c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0300" y="319688"/>
            <a:ext cx="724302" cy="50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68500" y="250825"/>
            <a:ext cx="3505200" cy="2594300"/>
          </a:xfrm>
        </p:spPr>
        <p:txBody>
          <a:bodyPr>
            <a:noAutofit/>
          </a:bodyPr>
          <a:lstStyle/>
          <a:p>
            <a:r>
              <a:rPr lang="ru-RU" sz="1135" b="1" dirty="0"/>
              <a:t>6. Кто дрессирует тигров и львов?</a:t>
            </a:r>
          </a:p>
          <a:p>
            <a:r>
              <a:rPr lang="ru-RU" sz="1135" dirty="0"/>
              <a:t>А) жонглёр  </a:t>
            </a:r>
            <a:r>
              <a:rPr lang="ru-RU" sz="1135" dirty="0" smtClean="0"/>
              <a:t>                                  Б</a:t>
            </a:r>
            <a:r>
              <a:rPr lang="ru-RU" sz="1135" dirty="0"/>
              <a:t>) дрессировщик</a:t>
            </a:r>
          </a:p>
          <a:p>
            <a:r>
              <a:rPr lang="ru-RU" sz="1135" dirty="0" smtClean="0"/>
              <a:t>В</a:t>
            </a:r>
            <a:r>
              <a:rPr lang="ru-RU" sz="1135" dirty="0"/>
              <a:t>) канатоходец  </a:t>
            </a:r>
            <a:r>
              <a:rPr lang="ru-RU" sz="1135" dirty="0" smtClean="0"/>
              <a:t>                           Г</a:t>
            </a:r>
            <a:r>
              <a:rPr lang="ru-RU" sz="1135" dirty="0"/>
              <a:t>)  клоун</a:t>
            </a:r>
          </a:p>
          <a:p>
            <a:r>
              <a:rPr lang="ru-RU" sz="1135" b="1" dirty="0"/>
              <a:t>7. В цирке дрессированные собаки … вальс.</a:t>
            </a:r>
          </a:p>
          <a:p>
            <a:r>
              <a:rPr lang="ru-RU" sz="1135" dirty="0"/>
              <a:t>А) танцевал  </a:t>
            </a:r>
            <a:r>
              <a:rPr lang="ru-RU" sz="1135" dirty="0" smtClean="0"/>
              <a:t>                                Б</a:t>
            </a:r>
            <a:r>
              <a:rPr lang="ru-RU" sz="1135" dirty="0"/>
              <a:t>) танцую  </a:t>
            </a:r>
          </a:p>
          <a:p>
            <a:r>
              <a:rPr lang="ru-RU" sz="1135" dirty="0"/>
              <a:t>В) танцевала </a:t>
            </a:r>
            <a:r>
              <a:rPr lang="ru-RU" sz="1135" dirty="0" smtClean="0"/>
              <a:t>                               Г</a:t>
            </a:r>
            <a:r>
              <a:rPr lang="ru-RU" sz="1135" dirty="0"/>
              <a:t>) танцуют </a:t>
            </a:r>
          </a:p>
          <a:p>
            <a:r>
              <a:rPr lang="ru-RU" sz="1135" b="1" dirty="0">
                <a:solidFill>
                  <a:srgbClr val="FF0000"/>
                </a:solidFill>
              </a:rPr>
              <a:t>8. Во время представления … весело смеются.</a:t>
            </a:r>
          </a:p>
          <a:p>
            <a:r>
              <a:rPr lang="ru-RU" sz="1135" dirty="0"/>
              <a:t>А) акробаты  </a:t>
            </a:r>
            <a:r>
              <a:rPr lang="ru-RU" sz="1135" dirty="0" smtClean="0"/>
              <a:t>                                Б</a:t>
            </a:r>
            <a:r>
              <a:rPr lang="ru-RU" sz="1135" dirty="0"/>
              <a:t>) зрители  </a:t>
            </a:r>
          </a:p>
          <a:p>
            <a:r>
              <a:rPr lang="ru-RU" sz="1135" dirty="0"/>
              <a:t>В) дрессировщики  </a:t>
            </a:r>
            <a:r>
              <a:rPr lang="ru-RU" sz="1135" dirty="0" smtClean="0"/>
              <a:t>                      Г</a:t>
            </a:r>
            <a:r>
              <a:rPr lang="ru-RU" sz="1135" dirty="0"/>
              <a:t>) гимнасты</a:t>
            </a:r>
          </a:p>
          <a:p>
            <a:r>
              <a:rPr lang="ru-RU" sz="1135" b="1" dirty="0"/>
              <a:t>9.Ты … смотреть выступления акробатов?</a:t>
            </a:r>
          </a:p>
          <a:p>
            <a:r>
              <a:rPr lang="ru-RU" sz="1135" dirty="0"/>
              <a:t>А) люблю  </a:t>
            </a:r>
            <a:r>
              <a:rPr lang="ru-RU" sz="1135" dirty="0" smtClean="0"/>
              <a:t>                                     Б</a:t>
            </a:r>
            <a:r>
              <a:rPr lang="ru-RU" sz="1135" dirty="0"/>
              <a:t>) любишь  </a:t>
            </a:r>
          </a:p>
          <a:p>
            <a:r>
              <a:rPr lang="ru-RU" sz="1135" dirty="0"/>
              <a:t>В) любим  </a:t>
            </a:r>
            <a:r>
              <a:rPr lang="ru-RU" sz="1135" dirty="0" smtClean="0"/>
              <a:t>                                     Г</a:t>
            </a:r>
            <a:r>
              <a:rPr lang="ru-RU" sz="1135" dirty="0"/>
              <a:t>) любите</a:t>
            </a:r>
          </a:p>
          <a:p>
            <a:r>
              <a:rPr lang="ru-RU" sz="1135" b="1" dirty="0">
                <a:solidFill>
                  <a:srgbClr val="FF0000"/>
                </a:solidFill>
              </a:rPr>
              <a:t>10. … очень хорошо делаете сальто.</a:t>
            </a:r>
          </a:p>
          <a:p>
            <a:r>
              <a:rPr lang="ru-RU" sz="1135" dirty="0">
                <a:solidFill>
                  <a:srgbClr val="FF0000"/>
                </a:solidFill>
              </a:rPr>
              <a:t>А) он  </a:t>
            </a:r>
            <a:r>
              <a:rPr lang="ru-RU" sz="1135" dirty="0" smtClean="0">
                <a:solidFill>
                  <a:srgbClr val="FF0000"/>
                </a:solidFill>
              </a:rPr>
              <a:t>                                             В</a:t>
            </a:r>
            <a:r>
              <a:rPr lang="ru-RU" sz="1135" dirty="0">
                <a:solidFill>
                  <a:srgbClr val="FF0000"/>
                </a:solidFill>
              </a:rPr>
              <a:t>) ты  </a:t>
            </a:r>
            <a:endParaRPr lang="ru-RU" sz="1135" dirty="0" smtClean="0">
              <a:solidFill>
                <a:srgbClr val="FF0000"/>
              </a:solidFill>
            </a:endParaRPr>
          </a:p>
          <a:p>
            <a:r>
              <a:rPr lang="ru-RU" sz="1135" dirty="0">
                <a:solidFill>
                  <a:srgbClr val="FF0000"/>
                </a:solidFill>
              </a:rPr>
              <a:t> Б) </a:t>
            </a:r>
            <a:r>
              <a:rPr lang="ru-RU" sz="1135" dirty="0" smtClean="0">
                <a:solidFill>
                  <a:srgbClr val="FF0000"/>
                </a:solidFill>
              </a:rPr>
              <a:t>мы                                             Г)  вы</a:t>
            </a:r>
            <a:endParaRPr lang="ru-RU" sz="1135" dirty="0">
              <a:solidFill>
                <a:srgbClr val="FF0000"/>
              </a:solidFill>
            </a:endParaRPr>
          </a:p>
          <a:p>
            <a:endParaRPr lang="ru-RU" sz="1135" dirty="0">
              <a:solidFill>
                <a:srgbClr val="FF0000"/>
              </a:solidFill>
            </a:endParaRPr>
          </a:p>
          <a:p>
            <a:r>
              <a:rPr lang="ru-RU" sz="1135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ru-RU" sz="1135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</a:blip>
          <a:srcRect l="8862" r="18335" b="3472"/>
          <a:stretch>
            <a:fillRect/>
          </a:stretch>
        </p:blipFill>
        <p:spPr bwMode="auto">
          <a:xfrm>
            <a:off x="936460" y="992811"/>
            <a:ext cx="879640" cy="858213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7121"/>
          <a:stretch>
            <a:fillRect/>
          </a:stretch>
        </p:blipFill>
        <p:spPr bwMode="auto">
          <a:xfrm>
            <a:off x="99215" y="174625"/>
            <a:ext cx="869213" cy="81263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" name="Picture 2" descr="F:\презент\2001010329.jpg"/>
          <p:cNvPicPr>
            <a:picLocks noChangeAspect="1" noChangeArrowheads="1"/>
          </p:cNvPicPr>
          <p:nvPr/>
        </p:nvPicPr>
        <p:blipFill>
          <a:blip r:embed="rId4" cstate="print"/>
          <a:srcRect l="27940" r="19118"/>
          <a:stretch>
            <a:fillRect/>
          </a:stretch>
        </p:blipFill>
        <p:spPr bwMode="auto">
          <a:xfrm>
            <a:off x="936460" y="2069327"/>
            <a:ext cx="879640" cy="845008"/>
          </a:xfrm>
          <a:prstGeom prst="roundRect">
            <a:avLst/>
          </a:prstGeom>
          <a:noFill/>
        </p:spPr>
      </p:pic>
      <p:pic>
        <p:nvPicPr>
          <p:cNvPr id="2051" name="Picture 3" descr="F:\презент\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07" y="1346789"/>
            <a:ext cx="845019" cy="84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5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1012824"/>
            <a:ext cx="3116758" cy="1231106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7,8 стр. 51-52.</a:t>
            </a:r>
          </a:p>
          <a:p>
            <a:pPr algn="ctr"/>
            <a:r>
              <a:rPr lang="ru-RU" sz="1600" dirty="0" smtClean="0"/>
              <a:t> Прочитать стихотворение        Т. </a:t>
            </a:r>
            <a:r>
              <a:rPr lang="ru-RU" sz="1600" dirty="0" err="1" smtClean="0"/>
              <a:t>Рик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Выучить пословицы.</a:t>
            </a:r>
          </a:p>
        </p:txBody>
      </p:sp>
      <p:pic>
        <p:nvPicPr>
          <p:cNvPr id="7170" name="Picture 2" descr="Изображения Учитель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5841" r="13253" b="15842"/>
          <a:stretch/>
        </p:blipFill>
        <p:spPr bwMode="auto">
          <a:xfrm>
            <a:off x="3909499" y="1659696"/>
            <a:ext cx="1821358" cy="14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Ташкентский цирк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6"/>
            <a:ext cx="5049769" cy="18004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700" y="860425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Узбекский цирк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полноправным членом мирового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цирка. Наши артисты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цирка высоко пронесли флаг Независимого Узбекистана по манежам более тридцати стран в Европе, Азии и Африки.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Ташкент#Узбекистан#Ташкентский цирк#Tashkent#Uzbekistan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08026"/>
            <a:ext cx="2743200" cy="18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ото Ташкентского цирка в Узбекис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08026"/>
            <a:ext cx="2514600" cy="18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4" y="520109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9499" y="1927225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4080510" cy="5408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Анвара в цирке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44892" y="757132"/>
            <a:ext cx="2928808" cy="2462213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клоун Акрам?                         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Он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смешит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зрителей.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дрессировщица?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Она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дрессирует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зверей.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</a:blip>
          <a:srcRect r="-118" b="25232"/>
          <a:stretch>
            <a:fillRect/>
          </a:stretch>
        </p:blipFill>
        <p:spPr bwMode="auto">
          <a:xfrm>
            <a:off x="228100" y="631825"/>
            <a:ext cx="1415779" cy="1132622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20000"/>
          </a:blip>
          <a:srcRect l="8862" r="18335" b="3472"/>
          <a:stretch>
            <a:fillRect/>
          </a:stretch>
        </p:blipFill>
        <p:spPr bwMode="auto">
          <a:xfrm>
            <a:off x="705292" y="1827857"/>
            <a:ext cx="1676400" cy="1219793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4" cstate="email"/>
          <a:srcRect l="31368" t="3183" r="22167" b="3027"/>
          <a:stretch>
            <a:fillRect/>
          </a:stretch>
        </p:blipFill>
        <p:spPr bwMode="auto">
          <a:xfrm rot="18539692">
            <a:off x="1983772" y="920564"/>
            <a:ext cx="271773" cy="734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7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44892" y="676004"/>
            <a:ext cx="3005008" cy="276998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делают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джигиты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Зариповы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             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Они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работают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цирке.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делают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жонглёры?                            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Они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выступают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арене цирка.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</a:blip>
          <a:srcRect l="10239" t="13889" r="33380"/>
          <a:stretch>
            <a:fillRect/>
          </a:stretch>
        </p:blipFill>
        <p:spPr bwMode="auto">
          <a:xfrm>
            <a:off x="215900" y="555625"/>
            <a:ext cx="1720578" cy="129540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4592" t="12186" r="10297" b="2335"/>
          <a:stretch>
            <a:fillRect/>
          </a:stretch>
        </p:blipFill>
        <p:spPr bwMode="auto">
          <a:xfrm>
            <a:off x="673100" y="1927225"/>
            <a:ext cx="1719985" cy="1162142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4" cstate="email"/>
          <a:srcRect l="31368" t="3183" r="22167" b="3027"/>
          <a:stretch>
            <a:fillRect/>
          </a:stretch>
        </p:blipFill>
        <p:spPr bwMode="auto">
          <a:xfrm rot="19591347">
            <a:off x="2140666" y="924046"/>
            <a:ext cx="308141" cy="8330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8900" y="98425"/>
            <a:ext cx="3470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Интервью Анвара в цирке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98425"/>
            <a:ext cx="4419600" cy="391671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время глагола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videouroki.net/videouroki/conspekty/rus5k/86-nastoyashchee-vremya.files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642203"/>
            <a:ext cx="4271789" cy="114922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videouroki.net/videouroki/conspekty/rus5k/86-nastoyashchee-vremya.files/image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858" y="1892832"/>
            <a:ext cx="4373642" cy="117739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0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3893820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время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s://videouroki.net/videouroki/conspekty/rus5k/86-nastoyashchee-vremya.files/image003.png"/>
          <p:cNvPicPr>
            <a:picLocks noChangeAspect="1" noChangeArrowheads="1"/>
          </p:cNvPicPr>
          <p:nvPr/>
        </p:nvPicPr>
        <p:blipFill>
          <a:blip r:embed="rId2"/>
          <a:srcRect l="7655" r="5589"/>
          <a:stretch>
            <a:fillRect/>
          </a:stretch>
        </p:blipFill>
        <p:spPr bwMode="auto">
          <a:xfrm>
            <a:off x="2578100" y="577076"/>
            <a:ext cx="2942342" cy="121789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4" name="Picture 4" descr="https://videouroki.net/videouroki/conspekty/rus5k/86-nastoyashchee-vremya.files/image0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241425"/>
            <a:ext cx="1901488" cy="13858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5700" y="2086740"/>
            <a:ext cx="1821589" cy="907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325" dirty="0"/>
              <a:t>Что дела</a:t>
            </a:r>
            <a:r>
              <a:rPr lang="ru-RU" sz="1325" dirty="0">
                <a:solidFill>
                  <a:srgbClr val="C00000"/>
                </a:solidFill>
              </a:rPr>
              <a:t>ет</a:t>
            </a:r>
            <a:r>
              <a:rPr lang="ru-RU" sz="1325" dirty="0"/>
              <a:t> птичка?</a:t>
            </a:r>
          </a:p>
          <a:p>
            <a:r>
              <a:rPr lang="ru-RU" sz="1325" dirty="0"/>
              <a:t>Что дела</a:t>
            </a:r>
            <a:r>
              <a:rPr lang="ru-RU" sz="1325" dirty="0">
                <a:solidFill>
                  <a:srgbClr val="C00000"/>
                </a:solidFill>
              </a:rPr>
              <a:t>ет</a:t>
            </a:r>
            <a:r>
              <a:rPr lang="ru-RU" sz="1325" dirty="0"/>
              <a:t> бабочка? </a:t>
            </a:r>
          </a:p>
          <a:p>
            <a:r>
              <a:rPr lang="ru-RU" sz="1325" dirty="0"/>
              <a:t>Что дела</a:t>
            </a:r>
            <a:r>
              <a:rPr lang="ru-RU" sz="1325" dirty="0">
                <a:solidFill>
                  <a:srgbClr val="C00000"/>
                </a:solidFill>
              </a:rPr>
              <a:t>ет</a:t>
            </a:r>
            <a:r>
              <a:rPr lang="ru-RU" sz="1325" dirty="0"/>
              <a:t> солнышко?</a:t>
            </a:r>
          </a:p>
          <a:p>
            <a:r>
              <a:rPr lang="ru-RU" sz="1325" dirty="0"/>
              <a:t>Что дела</a:t>
            </a:r>
            <a:r>
              <a:rPr lang="ru-RU" sz="1325" dirty="0">
                <a:solidFill>
                  <a:srgbClr val="C00000"/>
                </a:solidFill>
              </a:rPr>
              <a:t>ет</a:t>
            </a:r>
            <a:r>
              <a:rPr lang="ru-RU" sz="1325" dirty="0"/>
              <a:t> цветок?</a:t>
            </a:r>
          </a:p>
        </p:txBody>
      </p:sp>
    </p:spTree>
    <p:extLst>
      <p:ext uri="{BB962C8B-B14F-4D97-AF65-F5344CB8AC3E}">
        <p14:creationId xmlns:p14="http://schemas.microsoft.com/office/powerpoint/2010/main" val="29731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Глагол настоящего времени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i="1" dirty="0" err="1" smtClean="0"/>
              <a:t>hozirgi</a:t>
            </a:r>
            <a:r>
              <a:rPr lang="en-US" i="1" dirty="0" smtClean="0"/>
              <a:t> </a:t>
            </a:r>
            <a:r>
              <a:rPr lang="en-US" i="1" dirty="0" err="1" smtClean="0"/>
              <a:t>zamon</a:t>
            </a:r>
            <a:r>
              <a:rPr lang="en-US" i="1" dirty="0" smtClean="0"/>
              <a:t> </a:t>
            </a:r>
            <a:r>
              <a:rPr lang="en-US" i="1" dirty="0" err="1" smtClean="0"/>
              <a:t>fe</a:t>
            </a:r>
            <a:r>
              <a:rPr lang="ru-RU" i="1" dirty="0" smtClean="0"/>
              <a:t>’</a:t>
            </a:r>
            <a:r>
              <a:rPr lang="en-US" i="1" dirty="0" err="1" smtClean="0"/>
              <a:t>li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22"/>
              </p:ext>
            </p:extLst>
          </p:nvPr>
        </p:nvGraphicFramePr>
        <p:xfrm>
          <a:off x="292101" y="631827"/>
          <a:ext cx="5257799" cy="2438400"/>
        </p:xfrm>
        <a:graphic>
          <a:graphicData uri="http://schemas.openxmlformats.org/drawingml/2006/table">
            <a:tbl>
              <a:tblPr/>
              <a:tblGrid>
                <a:gridCol w="107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Местоимение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olmosh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Глаголы       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сь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саж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сь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ты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ешь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ешь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ёшь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ишь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ишь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он (она, оно)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ет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ет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ёт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мы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ем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ем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ём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им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им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ете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ете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сь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ите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ите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сь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они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ют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ют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ют</a:t>
                      </a: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ят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ят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НФ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дела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ть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выступа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ть</a:t>
                      </a:r>
                      <a:endParaRPr lang="ru-RU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смея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ть</a:t>
                      </a:r>
                      <a:r>
                        <a:rPr lang="ru-RU" sz="12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смотрет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ь</a:t>
                      </a:r>
                      <a:endParaRPr lang="ru-RU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сади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ть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ся</a:t>
                      </a:r>
                    </a:p>
                  </a:txBody>
                  <a:tcPr marL="32449" marR="32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Рисунок 6" descr="87872609_large_180837353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860425"/>
            <a:ext cx="251734" cy="259138"/>
          </a:xfrm>
          <a:prstGeom prst="rect">
            <a:avLst/>
          </a:prstGeom>
          <a:noFill/>
        </p:spPr>
      </p:pic>
      <p:pic>
        <p:nvPicPr>
          <p:cNvPr id="1025" name="Рисунок 3" descr="87872625_629348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881832"/>
            <a:ext cx="255655" cy="21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5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785</Words>
  <Application>Microsoft Office PowerPoint</Application>
  <PresentationFormat>Произвольный</PresentationFormat>
  <Paragraphs>185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Русский язык</vt:lpstr>
      <vt:lpstr>Сегодня на уроке мы </vt:lpstr>
      <vt:lpstr>Ташкентский цирк</vt:lpstr>
      <vt:lpstr>Имя существительное </vt:lpstr>
      <vt:lpstr>Интервью Анвара в цирке</vt:lpstr>
      <vt:lpstr>Презентация PowerPoint</vt:lpstr>
      <vt:lpstr>Настоящее время глагола</vt:lpstr>
      <vt:lpstr>Настоящее время</vt:lpstr>
      <vt:lpstr>Глагол настоящего времени  (hozirgi zamon fe’li)</vt:lpstr>
      <vt:lpstr>Как мы собирались в цирк</vt:lpstr>
      <vt:lpstr>Презентация PowerPoint</vt:lpstr>
      <vt:lpstr>Упражнение 3.</vt:lpstr>
      <vt:lpstr>Запомните!</vt:lpstr>
      <vt:lpstr>Упражнение 5 5.</vt:lpstr>
      <vt:lpstr>Упражнение 6</vt:lpstr>
      <vt:lpstr>Упражнение 8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26</cp:revision>
  <dcterms:created xsi:type="dcterms:W3CDTF">2020-04-13T08:06:06Z</dcterms:created>
  <dcterms:modified xsi:type="dcterms:W3CDTF">2020-10-17T12:27:15Z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