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15" r:id="rId4"/>
    <p:sldId id="326" r:id="rId5"/>
    <p:sldId id="336" r:id="rId6"/>
    <p:sldId id="344" r:id="rId7"/>
    <p:sldId id="316" r:id="rId8"/>
    <p:sldId id="356" r:id="rId9"/>
    <p:sldId id="317" r:id="rId10"/>
    <p:sldId id="345" r:id="rId11"/>
    <p:sldId id="347" r:id="rId12"/>
    <p:sldId id="346" r:id="rId13"/>
    <p:sldId id="349" r:id="rId14"/>
    <p:sldId id="354" r:id="rId15"/>
    <p:sldId id="351" r:id="rId16"/>
    <p:sldId id="350" r:id="rId17"/>
    <p:sldId id="352" r:id="rId18"/>
    <p:sldId id="341" r:id="rId19"/>
    <p:sldId id="348" r:id="rId20"/>
    <p:sldId id="311" r:id="rId21"/>
    <p:sldId id="355" r:id="rId22"/>
    <p:sldId id="357" r:id="rId23"/>
    <p:sldId id="337" r:id="rId24"/>
    <p:sldId id="343" r:id="rId25"/>
    <p:sldId id="338" r:id="rId26"/>
    <p:sldId id="314" r:id="rId27"/>
    <p:sldId id="325" r:id="rId28"/>
    <p:sldId id="327" r:id="rId29"/>
    <p:sldId id="342" r:id="rId30"/>
    <p:sldId id="298" r:id="rId3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81" autoAdjust="0"/>
  </p:normalViewPr>
  <p:slideViewPr>
    <p:cSldViewPr>
      <p:cViewPr varScale="1">
        <p:scale>
          <a:sx n="160" d="100"/>
          <a:sy n="160" d="100"/>
        </p:scale>
        <p:origin x="49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5765800" cy="324485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562343" y="2658039"/>
            <a:ext cx="4655351" cy="2541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1" name="Rectangle 10"/>
          <p:cNvSpPr/>
          <p:nvPr/>
        </p:nvSpPr>
        <p:spPr>
          <a:xfrm>
            <a:off x="624220" y="481187"/>
            <a:ext cx="4527221" cy="228608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2" name="Rectangle 11"/>
          <p:cNvSpPr/>
          <p:nvPr/>
        </p:nvSpPr>
        <p:spPr>
          <a:xfrm>
            <a:off x="624628" y="477714"/>
            <a:ext cx="4527221" cy="228608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85226" y="332183"/>
            <a:ext cx="358049" cy="268668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97906" y="310109"/>
            <a:ext cx="268241" cy="357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96" y="849270"/>
            <a:ext cx="3608965" cy="864957"/>
          </a:xfrm>
        </p:spPr>
        <p:txBody>
          <a:bodyPr anchor="b">
            <a:normAutofit/>
          </a:bodyPr>
          <a:lstStyle>
            <a:lvl1pPr>
              <a:defRPr sz="227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096" y="1767976"/>
            <a:ext cx="3601846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9287" y="2534935"/>
            <a:ext cx="765382" cy="553998"/>
          </a:xfrm>
        </p:spPr>
        <p:txBody>
          <a:bodyPr/>
          <a:lstStyle/>
          <a:p>
            <a:fld id="{6ADED4F0-AE15-42F1-8847-8C8C7CCBE95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301" y="2534935"/>
            <a:ext cx="3174749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8229" y="2534935"/>
            <a:ext cx="349342" cy="276999"/>
          </a:xfrm>
        </p:spPr>
        <p:txBody>
          <a:bodyPr/>
          <a:lstStyle>
            <a:lvl1pPr algn="ctr">
              <a:defRPr/>
            </a:lvl1pPr>
          </a:lstStyle>
          <a:p>
            <a:fld id="{B03CAECC-0985-4C2E-B090-A5E9B4659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15900" y="1089025"/>
            <a:ext cx="2895600" cy="18735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sz="2400" i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 В саду осенью.</a:t>
            </a:r>
          </a:p>
          <a:p>
            <a:pPr marL="18415" algn="ctr">
              <a:spcBef>
                <a:spcPts val="110"/>
              </a:spcBef>
            </a:pPr>
            <a:r>
              <a:rPr lang="ru-RU"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Относительные имена прилагательные.</a:t>
            </a:r>
            <a:endParaRPr i="1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Picture 4" descr="Узбекистан стал один из самых популярных осенних направлений для россия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139381"/>
            <a:ext cx="2485190" cy="18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315471"/>
          </a:xfrm>
        </p:spPr>
        <p:txBody>
          <a:bodyPr/>
          <a:lstStyle/>
          <a:p>
            <a:pPr algn="ctr"/>
            <a:r>
              <a:rPr lang="ru-RU" dirty="0" smtClean="0"/>
              <a:t>Осень в Узбекистане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66296"/>
            <a:ext cx="4571999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sz="600" dirty="0"/>
          </a:p>
        </p:txBody>
      </p:sp>
      <p:pic>
        <p:nvPicPr>
          <p:cNvPr id="6" name="Picture 12" descr="Дильшод Эшматов (Dilishod Eshmatov) | Искусство в Узбекист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66296"/>
            <a:ext cx="5304473" cy="25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4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315471"/>
          </a:xfrm>
        </p:spPr>
        <p:txBody>
          <a:bodyPr/>
          <a:lstStyle/>
          <a:p>
            <a:pPr algn="ctr"/>
            <a:r>
              <a:rPr lang="ru-RU" dirty="0" smtClean="0"/>
              <a:t>Осень в Узбекистане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66296"/>
            <a:ext cx="4571999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sz="600" dirty="0"/>
          </a:p>
        </p:txBody>
      </p:sp>
      <p:pic>
        <p:nvPicPr>
          <p:cNvPr id="4098" name="Picture 2" descr="УЗБЕКИСТАН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566296"/>
            <a:ext cx="5410200" cy="25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5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315471"/>
          </a:xfrm>
        </p:spPr>
        <p:txBody>
          <a:bodyPr/>
          <a:lstStyle/>
          <a:p>
            <a:pPr algn="ctr"/>
            <a:r>
              <a:rPr lang="ru-RU" dirty="0" smtClean="0"/>
              <a:t>Осень в Узбекистане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66296"/>
            <a:ext cx="4571999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sz="600" dirty="0"/>
          </a:p>
        </p:txBody>
      </p:sp>
      <p:pic>
        <p:nvPicPr>
          <p:cNvPr id="5122" name="Picture 2" descr="В Фергане засохли гранатовые сады без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50962"/>
            <a:ext cx="2667000" cy="20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Узбекистане высадят интенсивные сады по испанским технология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6" y="750962"/>
            <a:ext cx="2400301" cy="19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3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9426"/>
            <a:ext cx="3035301" cy="35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3" dirty="0">
                <a:solidFill>
                  <a:srgbClr val="0070C0"/>
                </a:solidFill>
              </a:rPr>
              <a:t>Атласное платье </a:t>
            </a:r>
            <a:endParaRPr lang="ru-RU" sz="1703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1" y="479426"/>
            <a:ext cx="2209800" cy="46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6500" y="98425"/>
            <a:ext cx="412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Относительные прилагательные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платье из хан-атласа с тюбетейкой | Платья, Одежда, Женский костю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945438"/>
            <a:ext cx="205739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Национальная узбекская тк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18" y="945438"/>
            <a:ext cx="2103483" cy="18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7103" y="158219"/>
            <a:ext cx="1909241" cy="354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3" dirty="0">
                <a:solidFill>
                  <a:schemeClr val="bg1"/>
                </a:solidFill>
              </a:rPr>
              <a:t>Деревянный шкаф</a:t>
            </a:r>
            <a:endParaRPr lang="ru-RU" sz="1703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50266"/>
            <a:ext cx="2283880" cy="238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0" y="1884780"/>
            <a:ext cx="1746873" cy="128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6" y="648074"/>
            <a:ext cx="1510456" cy="11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5815" y="187344"/>
            <a:ext cx="1558632" cy="3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4" dirty="0">
                <a:solidFill>
                  <a:schemeClr val="bg1"/>
                </a:solidFill>
              </a:rPr>
              <a:t>Шкаф из дерева </a:t>
            </a:r>
            <a:endParaRPr lang="ru-RU" sz="151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500" y="98425"/>
            <a:ext cx="412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Относительные прилагательные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астила в домашних условиях – кулинарный рецеп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41425"/>
            <a:ext cx="196734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стила из яблок в домашних услови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78" y="1250909"/>
            <a:ext cx="2540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100" y="781129"/>
            <a:ext cx="504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</a:t>
            </a:r>
            <a:r>
              <a:rPr lang="ru-RU" dirty="0" smtClean="0"/>
              <a:t>блочная пастила                   </a:t>
            </a:r>
            <a:r>
              <a:rPr lang="ru-RU" dirty="0" err="1" smtClean="0"/>
              <a:t>пастила</a:t>
            </a:r>
            <a:r>
              <a:rPr lang="ru-RU" dirty="0" smtClean="0"/>
              <a:t> из яблок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500" y="98425"/>
            <a:ext cx="412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Относительные прилагательные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1" y="631825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Школьная форма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8100" y="61706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Форма </a:t>
            </a:r>
            <a:r>
              <a:rPr lang="ru-RU" dirty="0">
                <a:solidFill>
                  <a:srgbClr val="FF0000"/>
                </a:solidFill>
              </a:rPr>
              <a:t>для</a:t>
            </a:r>
            <a:r>
              <a:rPr lang="ru-RU" dirty="0">
                <a:solidFill>
                  <a:srgbClr val="0070C0"/>
                </a:solidFill>
              </a:rPr>
              <a:t> школы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Единая школьная форма станет обязательной в 2024 году | NORM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986392"/>
            <a:ext cx="4038600" cy="21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98425"/>
            <a:ext cx="5120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Относительные прилагательные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100" y="467757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Относительные имена прилагательные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слова, обозначающие признаки предметов по их отношению к другим предметам или лицам. Такие признаки указывают:</a:t>
            </a:r>
          </a:p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какого материала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 предмет: 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золотое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кольцо – кольцо из 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предназначен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предмет: 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сад – сад для 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Золотое кольцо &quot;ДЭЗИРА&quot; с натуральным рубином в магазине «Chakruna» на  Ламбада-маркет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5" t="17806" r="28653" b="28660"/>
          <a:stretch/>
        </p:blipFill>
        <p:spPr bwMode="auto">
          <a:xfrm>
            <a:off x="4635500" y="1828243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6" y="160339"/>
            <a:ext cx="4860924" cy="405958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6" name="AutoShape 16" descr="Lenagold - Клипарт - Ножницы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39526"/>
              </p:ext>
            </p:extLst>
          </p:nvPr>
        </p:nvGraphicFramePr>
        <p:xfrm>
          <a:off x="368300" y="708024"/>
          <a:ext cx="4953000" cy="220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861">
                  <a:extLst>
                    <a:ext uri="{9D8B030D-6E8A-4147-A177-3AD203B41FA5}">
                      <a16:colId xmlns:a16="http://schemas.microsoft.com/office/drawing/2014/main" val="5483220"/>
                    </a:ext>
                  </a:extLst>
                </a:gridCol>
                <a:gridCol w="432113">
                  <a:extLst>
                    <a:ext uri="{9D8B030D-6E8A-4147-A177-3AD203B41FA5}">
                      <a16:colId xmlns:a16="http://schemas.microsoft.com/office/drawing/2014/main" val="3129049170"/>
                    </a:ext>
                  </a:extLst>
                </a:gridCol>
                <a:gridCol w="660331">
                  <a:extLst>
                    <a:ext uri="{9D8B030D-6E8A-4147-A177-3AD203B41FA5}">
                      <a16:colId xmlns:a16="http://schemas.microsoft.com/office/drawing/2014/main" val="4057048373"/>
                    </a:ext>
                  </a:extLst>
                </a:gridCol>
                <a:gridCol w="2622695">
                  <a:extLst>
                    <a:ext uri="{9D8B030D-6E8A-4147-A177-3AD203B41FA5}">
                      <a16:colId xmlns:a16="http://schemas.microsoft.com/office/drawing/2014/main" val="2544744094"/>
                    </a:ext>
                  </a:extLst>
                </a:gridCol>
              </a:tblGrid>
              <a:tr h="28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/\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Какой?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:a16="http://schemas.microsoft.com/office/drawing/2014/main" val="3159558710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трикотаж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трикотаж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ый свитер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:a16="http://schemas.microsoft.com/office/drawing/2014/main" val="1344036068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-ан-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 куртка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:a16="http://schemas.microsoft.com/office/drawing/2014/main" val="3844916394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шерст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ое платье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:a16="http://schemas.microsoft.com/office/drawing/2014/main" val="1214913852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ые сапоги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:a16="http://schemas.microsoft.com/office/drawing/2014/main" val="2056438929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ситец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-ев-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ситц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ый фартук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:a16="http://schemas.microsoft.com/office/drawing/2014/main" val="573333994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 посуда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25" marR="51125" marT="0" marB="0"/>
                </a:tc>
                <a:extLst>
                  <a:ext uri="{0D108BD9-81ED-4DB2-BD59-A6C34878D82A}">
                    <a16:rowId xmlns:a16="http://schemas.microsoft.com/office/drawing/2014/main" val="111663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26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4224"/>
            <a:ext cx="4847733" cy="1846659"/>
          </a:xfrm>
        </p:spPr>
        <p:txBody>
          <a:bodyPr/>
          <a:lstStyle/>
          <a:p>
            <a:r>
              <a:rPr lang="ru-RU" dirty="0" smtClean="0"/>
              <a:t>-Какой  это торт?</a:t>
            </a:r>
          </a:p>
          <a:p>
            <a:r>
              <a:rPr lang="ru-RU" dirty="0" smtClean="0"/>
              <a:t>-Это фруктовый торт.</a:t>
            </a:r>
          </a:p>
          <a:p>
            <a:endParaRPr lang="ru-RU" dirty="0" smtClean="0"/>
          </a:p>
          <a:p>
            <a:r>
              <a:rPr lang="ru-RU" dirty="0" smtClean="0"/>
              <a:t>-Какое это варенье?</a:t>
            </a:r>
          </a:p>
          <a:p>
            <a:r>
              <a:rPr lang="ru-RU" dirty="0" smtClean="0"/>
              <a:t>-Это малиновое варенье.</a:t>
            </a:r>
            <a:endParaRPr lang="ru-RU" dirty="0"/>
          </a:p>
        </p:txBody>
      </p:sp>
      <p:pic>
        <p:nvPicPr>
          <p:cNvPr id="5" name="Рисунок 4" descr="D:\клипарт\Еда\clipart-tort_small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682067"/>
            <a:ext cx="1057126" cy="9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липарт\Еда\eda-klipart-30_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292" y="1774825"/>
            <a:ext cx="808634" cy="88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502514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400" spc="-5" dirty="0" smtClean="0"/>
              <a:t>Сегодня на уроке мы</a:t>
            </a:r>
            <a:endParaRPr sz="2400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96158" y="784225"/>
            <a:ext cx="472034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Повторим качественные имена прилагательные.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Поговорим об осени и об урожае.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Узнаем об относительных прилагательных.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Выполним упражнения.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Picture 2" descr="Осенний Клипарт. | Осень, Картинки, Букет из конф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925465"/>
            <a:ext cx="1877708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174625"/>
            <a:ext cx="4800599" cy="3916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2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292" y="98425"/>
            <a:ext cx="576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257799" cy="2123658"/>
          </a:xfrm>
        </p:spPr>
        <p:txBody>
          <a:bodyPr/>
          <a:lstStyle/>
          <a:p>
            <a:r>
              <a:rPr lang="ru-RU" sz="1400" i="0" dirty="0" smtClean="0">
                <a:solidFill>
                  <a:schemeClr val="tx1"/>
                </a:solidFill>
              </a:rPr>
              <a:t>Прочитайте рассказ Анвара. На какие вопросы отвечают выделенные слова? Расскажите, как вы работаете в саду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sz="1400" b="0" i="0" dirty="0" smtClean="0"/>
              <a:t>Наш </a:t>
            </a:r>
            <a:r>
              <a:rPr lang="ru-RU" sz="1400" i="0" dirty="0" smtClean="0"/>
              <a:t>школьный</a:t>
            </a:r>
            <a:r>
              <a:rPr lang="ru-RU" sz="1400" b="0" i="0" dirty="0" smtClean="0"/>
              <a:t> сад очень красивый. В саду растут высокие деревья: яблони, вишни, абрикосы. Ребята работают в саду. </a:t>
            </a:r>
            <a:r>
              <a:rPr lang="ru-RU" sz="1400" b="0" i="0" dirty="0" err="1" smtClean="0"/>
              <a:t>Уктам</a:t>
            </a:r>
            <a:r>
              <a:rPr lang="ru-RU" sz="1400" b="0" i="0" dirty="0" smtClean="0"/>
              <a:t> надел </a:t>
            </a:r>
            <a:r>
              <a:rPr lang="ru-RU" sz="1400" i="0" dirty="0" smtClean="0"/>
              <a:t>спортивный</a:t>
            </a:r>
            <a:r>
              <a:rPr lang="ru-RU" sz="1400" b="0" i="0" dirty="0" smtClean="0"/>
              <a:t> костюм и </a:t>
            </a:r>
            <a:r>
              <a:rPr lang="ru-RU" sz="1400" i="0" dirty="0" smtClean="0"/>
              <a:t>резиновые</a:t>
            </a:r>
            <a:r>
              <a:rPr lang="ru-RU" sz="1400" b="0" i="0" dirty="0" smtClean="0"/>
              <a:t> сапоги. Он поливает </a:t>
            </a:r>
            <a:r>
              <a:rPr lang="ru-RU" sz="1400" i="0" dirty="0" smtClean="0"/>
              <a:t>осенние</a:t>
            </a:r>
            <a:r>
              <a:rPr lang="ru-RU" sz="1400" b="0" i="0" dirty="0" smtClean="0"/>
              <a:t> цветы. У Малики и </a:t>
            </a:r>
            <a:r>
              <a:rPr lang="ru-RU" sz="1400" b="0" i="0" dirty="0" err="1" smtClean="0"/>
              <a:t>Нафисы</a:t>
            </a:r>
            <a:r>
              <a:rPr lang="ru-RU" sz="1400" b="0" i="0" dirty="0" smtClean="0"/>
              <a:t> </a:t>
            </a:r>
            <a:r>
              <a:rPr lang="ru-RU" sz="1400" i="0" dirty="0" smtClean="0"/>
              <a:t>шерстяные</a:t>
            </a:r>
            <a:r>
              <a:rPr lang="ru-RU" sz="1400" b="0" i="0" dirty="0" smtClean="0"/>
              <a:t> свитера. Девочки собирают поздние фрукты в деревянный ящик. Зимой будет </a:t>
            </a:r>
            <a:r>
              <a:rPr lang="ru-RU" sz="1400" i="0" dirty="0" smtClean="0"/>
              <a:t>фруктовый</a:t>
            </a:r>
            <a:r>
              <a:rPr lang="ru-RU" sz="1400" b="0" i="0" dirty="0" smtClean="0"/>
              <a:t> компот.</a:t>
            </a:r>
          </a:p>
          <a:p>
            <a:endParaRPr lang="ru-RU" sz="1600" dirty="0"/>
          </a:p>
        </p:txBody>
      </p:sp>
      <p:pic>
        <p:nvPicPr>
          <p:cNvPr id="11266" name="Picture 2" descr="УзА - Из садов Самарканда - на зарубежные ры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308225"/>
            <a:ext cx="1065227" cy="7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0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431435"/>
          </a:xfrm>
        </p:spPr>
        <p:txBody>
          <a:bodyPr/>
          <a:lstStyle/>
          <a:p>
            <a:r>
              <a:rPr lang="ru-RU" sz="1400" i="0" dirty="0">
                <a:solidFill>
                  <a:schemeClr val="tx1"/>
                </a:solidFill>
              </a:rPr>
              <a:t>Запишите в тетрадь по образцу.</a:t>
            </a:r>
          </a:p>
          <a:p>
            <a:r>
              <a:rPr lang="ru-RU" sz="1600" dirty="0"/>
              <a:t>Малина, компот – малиновый компот; фрукты, салат; абрикос, сок; вишня, варенье; апельсин, напиток. </a:t>
            </a:r>
          </a:p>
          <a:p>
            <a:r>
              <a:rPr lang="ru-RU" sz="1600" dirty="0"/>
              <a:t>Лимон, пирожное – лимонное пирожное, виноград, сок; морковь, салат; ананас, вафли; яблоко, повидло; клубника, мороженое. </a:t>
            </a:r>
          </a:p>
          <a:p>
            <a:r>
              <a:rPr lang="ru-RU" sz="1600" dirty="0"/>
              <a:t>Весна, день – весенний день; осень, небо; зима, погода; лето, утро; вечер, новости.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993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1723549"/>
          </a:xfrm>
        </p:spPr>
        <p:txBody>
          <a:bodyPr/>
          <a:lstStyle/>
          <a:p>
            <a:r>
              <a:rPr lang="ru-RU" sz="1600" dirty="0" smtClean="0"/>
              <a:t>…фруктовый салат, абрикосовый сок, вишнёвое варенье, апельсиновый напиток; </a:t>
            </a:r>
            <a:endParaRPr lang="ru-RU" sz="1600" dirty="0"/>
          </a:p>
          <a:p>
            <a:r>
              <a:rPr lang="ru-RU" sz="1600" dirty="0" smtClean="0"/>
              <a:t>…виноградный </a:t>
            </a:r>
            <a:r>
              <a:rPr lang="ru-RU" sz="1600" dirty="0"/>
              <a:t>сок; </a:t>
            </a:r>
            <a:r>
              <a:rPr lang="ru-RU" sz="1600" dirty="0" smtClean="0"/>
              <a:t>морковный салат</a:t>
            </a:r>
            <a:r>
              <a:rPr lang="ru-RU" sz="1600" dirty="0"/>
              <a:t>,</a:t>
            </a:r>
            <a:r>
              <a:rPr lang="ru-RU" sz="1600" dirty="0" smtClean="0"/>
              <a:t> ананасные вафли, яблочное повидло</a:t>
            </a:r>
            <a:r>
              <a:rPr lang="ru-RU" sz="1600" dirty="0"/>
              <a:t>,</a:t>
            </a:r>
            <a:r>
              <a:rPr lang="ru-RU" sz="1600" dirty="0" smtClean="0"/>
              <a:t> клубничное </a:t>
            </a:r>
            <a:r>
              <a:rPr lang="ru-RU" sz="1600" dirty="0"/>
              <a:t>мороженое. </a:t>
            </a:r>
          </a:p>
          <a:p>
            <a:r>
              <a:rPr lang="ru-RU" sz="1600" dirty="0" smtClean="0"/>
              <a:t>осеннее небо, зимняя погода, летнее утро, вечерние </a:t>
            </a:r>
            <a:r>
              <a:rPr lang="ru-RU" sz="1600" dirty="0"/>
              <a:t>новости.</a:t>
            </a:r>
          </a:p>
          <a:p>
            <a:endParaRPr lang="ru-RU" sz="1600" dirty="0"/>
          </a:p>
        </p:txBody>
      </p:sp>
      <p:pic>
        <p:nvPicPr>
          <p:cNvPr id="7170" name="Picture 2" descr="Вафли Спартак &quot;Ананасные&quot; - «Ну нет, эти картонные вафли не по мне...» |  Отзывы покупате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112359"/>
            <a:ext cx="1696796" cy="9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edocool.com.ua/wp-content/uploads/2019/10/vin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27" y="191852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орковный салат с лимоном, пошаговый рецепт с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76" y="2229092"/>
            <a:ext cx="1233264" cy="6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98425"/>
            <a:ext cx="5105400" cy="7140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</a:t>
            </a:r>
            <a:r>
              <a:rPr lang="ru-RU" dirty="0" smtClean="0"/>
              <a:t>Упражнение 4</a:t>
            </a:r>
            <a:br>
              <a:rPr lang="ru-RU" dirty="0" smtClean="0"/>
            </a:b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555625"/>
            <a:ext cx="54102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 внимательно таблицу. Составьте словосочетания по образцу и запишите их. Расскажите, как одеты ваши одноклассники.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шёлк, платье – шёлковое платье.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Ситец, платок; шерсть, брюки; резина, калоши; кожа, сапоги; лето, футболка; зима, пальто; атлас, платье.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3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467871"/>
          </a:xfrm>
        </p:spPr>
        <p:txBody>
          <a:bodyPr/>
          <a:lstStyle/>
          <a:p>
            <a:pPr algn="ctr"/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300" y="537513"/>
            <a:ext cx="518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Ситцевый платок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шерстяные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брюки;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резиновые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калоши;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кожаные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сапоги;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летняя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футболка;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зимнее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пальто;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атласное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платье.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Ситцевый платок 45*55 см│ интернет магазин mato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7" y="1868797"/>
            <a:ext cx="1032302" cy="103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Галоши резиновые клееные купить в Андижа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003425"/>
            <a:ext cx="880119" cy="9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Пальто шерстяное бирюзовое, рамун, другие, шерстяные, толстовки с капюшоном  png | PNGWi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r="28571" b="7433"/>
          <a:stretch/>
        </p:blipFill>
        <p:spPr bwMode="auto">
          <a:xfrm>
            <a:off x="3364770" y="1737248"/>
            <a:ext cx="76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98425"/>
            <a:ext cx="5410200" cy="293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Составьте с данными словами диалоги по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образцу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 Это твоя домашняя работа?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Нет, это моя классная работа.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Утренние новости (вечерние). Полевые цветы (комнатные). Сегодняшняя газета (вчерашняя). Спортивный костюм (вечерний). Школьная библиотека (городская). Деревянное окно (пластиковое). Футбольный мяч (баскетбольный). Книжный магазин (хозяйственный).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8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4678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66296"/>
            <a:ext cx="5105399" cy="2369880"/>
          </a:xfrm>
        </p:spPr>
        <p:txBody>
          <a:bodyPr/>
          <a:lstStyle/>
          <a:p>
            <a:r>
              <a:rPr lang="ru-RU" sz="1400" i="0" dirty="0">
                <a:solidFill>
                  <a:schemeClr val="tx1"/>
                </a:solidFill>
              </a:rPr>
              <a:t>Прочитайте диалог. Расспросите товарища о школьных принадлежностях. Придумайте свои варианты диалогов.</a:t>
            </a:r>
          </a:p>
          <a:p>
            <a:r>
              <a:rPr lang="ru-RU" sz="2000" dirty="0"/>
              <a:t>- Чья это линейка? Твоя?</a:t>
            </a:r>
          </a:p>
          <a:p>
            <a:r>
              <a:rPr lang="ru-RU" sz="2000" dirty="0"/>
              <a:t>- А какая она?</a:t>
            </a:r>
          </a:p>
          <a:p>
            <a:r>
              <a:rPr lang="ru-RU" sz="2000" dirty="0"/>
              <a:t>- Деревянная.</a:t>
            </a:r>
          </a:p>
          <a:p>
            <a:r>
              <a:rPr lang="ru-RU" sz="2000" dirty="0"/>
              <a:t>- Нет, это не моя линейка. Моя линейка пластмассовая.</a:t>
            </a:r>
          </a:p>
          <a:p>
            <a:endParaRPr lang="ru-RU" sz="1100" b="0" dirty="0"/>
          </a:p>
        </p:txBody>
      </p:sp>
      <p:pic>
        <p:nvPicPr>
          <p:cNvPr id="7" name="Picture 12" descr="Lenagold - Клипарт - Красные, желтые и оранжевые листья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613025"/>
            <a:ext cx="1161046" cy="4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Линейка 20 см пластмассовая прозрачная, с держателем, цветное тонирование  (ЛН20)&quot; купить | ISBN 4620000637677 | Лабири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03" y="1932471"/>
            <a:ext cx="1027696" cy="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линейка деревянная, школьная канцелярия, wooden ruler - cкачать бесплатно  рендер Канцтовары на Artage.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7423">
            <a:off x="3864641" y="913445"/>
            <a:ext cx="1295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0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98425"/>
            <a:ext cx="4876799" cy="530915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br>
              <a:rPr lang="ru-RU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5"/>
            <a:ext cx="4952999" cy="2185214"/>
          </a:xfrm>
        </p:spPr>
        <p:txBody>
          <a:bodyPr/>
          <a:lstStyle/>
          <a:p>
            <a:r>
              <a:rPr lang="ru-RU" sz="1600" dirty="0" smtClean="0"/>
              <a:t>Этот </a:t>
            </a:r>
            <a:r>
              <a:rPr lang="ru-RU" sz="1600" dirty="0"/>
              <a:t>дом не деревянный,</a:t>
            </a:r>
          </a:p>
          <a:p>
            <a:r>
              <a:rPr lang="ru-RU" sz="1600" dirty="0"/>
              <a:t>Не из камня этот дом.</a:t>
            </a:r>
          </a:p>
          <a:p>
            <a:r>
              <a:rPr lang="ru-RU" sz="1600" dirty="0"/>
              <a:t>Он прозрачный, он стеклянный,</a:t>
            </a:r>
          </a:p>
          <a:p>
            <a:r>
              <a:rPr lang="ru-RU" sz="1600" dirty="0"/>
              <a:t>Нету номера на нем.</a:t>
            </a:r>
          </a:p>
          <a:p>
            <a:r>
              <a:rPr lang="ru-RU" sz="1600" dirty="0"/>
              <a:t>И жильцы в нем не простые,</a:t>
            </a:r>
          </a:p>
          <a:p>
            <a:r>
              <a:rPr lang="ru-RU" sz="1600" dirty="0"/>
              <a:t>Не простые, золотые.</a:t>
            </a:r>
          </a:p>
          <a:p>
            <a:r>
              <a:rPr lang="ru-RU" sz="1600" dirty="0"/>
              <a:t>Это самые жильцы</a:t>
            </a:r>
          </a:p>
          <a:p>
            <a:r>
              <a:rPr lang="ru-RU" sz="1600" dirty="0"/>
              <a:t>Знаменитые пловцы.</a:t>
            </a:r>
          </a:p>
          <a:p>
            <a:pPr algn="ctr"/>
            <a:endParaRPr lang="ru-RU" sz="1200" dirty="0"/>
          </a:p>
        </p:txBody>
      </p:sp>
      <p:pic>
        <p:nvPicPr>
          <p:cNvPr id="10242" name="Picture 2" descr="Золотая рыбка содержание кормление уход | aquariumok.r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" b="13306"/>
          <a:stretch/>
        </p:blipFill>
        <p:spPr bwMode="auto">
          <a:xfrm>
            <a:off x="3780367" y="860425"/>
            <a:ext cx="176953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5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699" y="174625"/>
            <a:ext cx="4800599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66296"/>
            <a:ext cx="5486400" cy="1231106"/>
          </a:xfrm>
        </p:spPr>
        <p:txBody>
          <a:bodyPr/>
          <a:lstStyle/>
          <a:p>
            <a:pPr algn="l"/>
            <a:r>
              <a:rPr lang="ru-RU" sz="1600" dirty="0" smtClean="0"/>
              <a:t>Повторили качественные прилагательные.</a:t>
            </a:r>
          </a:p>
          <a:p>
            <a:pPr algn="l"/>
            <a:r>
              <a:rPr lang="ru-RU" sz="1600" dirty="0" smtClean="0"/>
              <a:t>Познакомились с относительными прилагательными.</a:t>
            </a:r>
          </a:p>
          <a:p>
            <a:pPr algn="l"/>
            <a:r>
              <a:rPr lang="ru-RU" sz="1600" dirty="0" smtClean="0"/>
              <a:t>Поговорили об осени в Узбекистане.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1026" name="Picture 2" descr="Edmodo | Connecting learners with the people and resources needed to reach  their full potential | Where education meets innovation #monitor #monitor …  в 2020 г | Университ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860425"/>
            <a:ext cx="748553" cy="11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Дары осени - 2016» соберут через неделю » Вечерний Магнитогор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97402"/>
            <a:ext cx="1637646" cy="12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ЗОЛОТАЯ ОСЕНЬ В УЗБЕКИСТА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46" y="1761847"/>
            <a:ext cx="1341468" cy="12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Выставка &quot;Осенние фантазии&quot;. Новости Государственное учреждение образования  &quot;Ясли-сад №4 г. Мосты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115638"/>
            <a:ext cx="1055469" cy="5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6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174625"/>
            <a:ext cx="4800599" cy="630942"/>
          </a:xfrm>
        </p:spPr>
        <p:txBody>
          <a:bodyPr/>
          <a:lstStyle/>
          <a:p>
            <a:pPr algn="ctr"/>
            <a:r>
              <a:rPr lang="ru-RU" dirty="0" smtClean="0"/>
              <a:t>Ташкентский дом тыквы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66296"/>
            <a:ext cx="4571999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sz="900" dirty="0"/>
          </a:p>
        </p:txBody>
      </p:sp>
      <p:sp>
        <p:nvSpPr>
          <p:cNvPr id="7" name="AutoShape 6" descr="C:\Users\User\Desktop\%D0%B2 %D1%81%D0%B0%D0%B4%D1%8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липарт#дерево#елка#clipart#elka# | Осень, Творческий, Дере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22" y="750962"/>
            <a:ext cx="2443577" cy="24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Яркий детский шаблон для Photoshop Сбор урожая » Мир клипар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7" t="480" b="1"/>
          <a:stretch/>
        </p:blipFill>
        <p:spPr bwMode="auto">
          <a:xfrm>
            <a:off x="2349500" y="650158"/>
            <a:ext cx="1447800" cy="13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61" y="776992"/>
            <a:ext cx="1864660" cy="2194222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11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34045"/>
            <a:ext cx="4876799" cy="315471"/>
          </a:xfrm>
        </p:spPr>
        <p:txBody>
          <a:bodyPr/>
          <a:lstStyle/>
          <a:p>
            <a:pPr algn="ctr"/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257800" cy="236988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200" i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Запишите рассказ Анвара, дополнив его прилагательными. Расскажите о Дне учителя в вашей школе</a:t>
            </a:r>
            <a:r>
              <a:rPr lang="ru-RU" sz="1400" i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День учителя. Это весёлый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праздничный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день. Маленькие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большие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весело идут в школу. Они несут в руках белые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красные, жёлтые и розовые цветы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Школьники получают отличные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оценки. Старшие ученики поют весёлые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песни. Младшие классы читают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стихи. Добрые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заботливые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рады.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9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334000" cy="276999"/>
          </a:xfrm>
        </p:spPr>
        <p:txBody>
          <a:bodyPr/>
          <a:lstStyle/>
          <a:p>
            <a:pPr algn="ctr"/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100" y="860425"/>
            <a:ext cx="4038601" cy="492443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упражнения </a:t>
            </a:r>
            <a:r>
              <a:rPr lang="ru-RU" sz="1600" dirty="0"/>
              <a:t>8</a:t>
            </a:r>
            <a:r>
              <a:rPr lang="ru-RU" sz="1600" dirty="0" smtClean="0"/>
              <a:t> </a:t>
            </a:r>
            <a:r>
              <a:rPr lang="ru-RU" sz="1600" dirty="0" smtClean="0"/>
              <a:t>стр. </a:t>
            </a:r>
            <a:r>
              <a:rPr lang="ru-RU" sz="1600" dirty="0" smtClean="0"/>
              <a:t>35.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В</a:t>
            </a:r>
            <a:r>
              <a:rPr lang="ru-RU" sz="1600" dirty="0" smtClean="0"/>
              <a:t>ыучить </a:t>
            </a:r>
            <a:r>
              <a:rPr lang="ru-RU" sz="1600" dirty="0" smtClean="0"/>
              <a:t>стихотворение стр.33.</a:t>
            </a:r>
            <a:endParaRPr lang="ru-RU" sz="1600" dirty="0" smtClean="0"/>
          </a:p>
        </p:txBody>
      </p:sp>
      <p:pic>
        <p:nvPicPr>
          <p:cNvPr id="5" name="Picture 10" descr="Урожай.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393825"/>
            <a:ext cx="2362200" cy="16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8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846386"/>
          </a:xfrm>
        </p:spPr>
        <p:txBody>
          <a:bodyPr/>
          <a:lstStyle/>
          <a:p>
            <a:pPr algn="ctr"/>
            <a:r>
              <a:rPr lang="ru-RU" dirty="0" smtClean="0"/>
              <a:t>Упражнение 9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Найдите пары антонимов.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1" y="781128"/>
            <a:ext cx="4495798" cy="169277"/>
          </a:xfrm>
        </p:spPr>
        <p:txBody>
          <a:bodyPr/>
          <a:lstStyle/>
          <a:p>
            <a:r>
              <a:rPr lang="ru-RU" sz="1100" dirty="0" smtClean="0">
                <a:solidFill>
                  <a:srgbClr val="002060"/>
                </a:solidFill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781128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- низкий, грустный - весёлый,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маленький - большой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сильный - слабый, новый-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глупый - умный,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тихий - громкий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- узкий,  горячий - холодный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D:\клипарт\школьники\0_13abac_3412ad9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542" y="2155825"/>
            <a:ext cx="443916" cy="665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86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" y="0"/>
            <a:ext cx="5765800" cy="3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6300" y="128809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900" y="2491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7900" y="1288096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19" y="162090"/>
            <a:ext cx="4724400" cy="29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34045"/>
            <a:ext cx="4876799" cy="315471"/>
          </a:xfrm>
        </p:spPr>
        <p:txBody>
          <a:bodyPr/>
          <a:lstStyle/>
          <a:p>
            <a:pPr algn="ctr"/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257800" cy="2462213"/>
          </a:xfrm>
        </p:spPr>
        <p:txBody>
          <a:bodyPr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Киммат</a:t>
            </a:r>
            <a:r>
              <a:rPr lang="ru-RU" sz="1600" dirty="0" smtClean="0">
                <a:solidFill>
                  <a:schemeClr val="tx1"/>
                </a:solidFill>
              </a:rPr>
              <a:t> ленивая, а </a:t>
            </a:r>
            <a:r>
              <a:rPr lang="ru-RU" sz="1600" dirty="0" err="1" smtClean="0">
                <a:solidFill>
                  <a:schemeClr val="tx1"/>
                </a:solidFill>
              </a:rPr>
              <a:t>Зумрад</a:t>
            </a:r>
            <a:r>
              <a:rPr lang="ru-RU" sz="1600" dirty="0" smtClean="0">
                <a:solidFill>
                  <a:schemeClr val="tx1"/>
                </a:solidFill>
              </a:rPr>
              <a:t> трудолюбивая, Гулливер большой, а лилипуты маленькие,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Шумбола</a:t>
            </a:r>
            <a:r>
              <a:rPr lang="ru-RU" sz="1600" dirty="0" smtClean="0">
                <a:solidFill>
                  <a:schemeClr val="tx1"/>
                </a:solidFill>
              </a:rPr>
              <a:t> бедный, а  </a:t>
            </a:r>
            <a:r>
              <a:rPr lang="ru-RU" sz="1600" dirty="0" err="1" smtClean="0">
                <a:solidFill>
                  <a:schemeClr val="tx1"/>
                </a:solidFill>
              </a:rPr>
              <a:t>Сарыбай</a:t>
            </a:r>
            <a:r>
              <a:rPr lang="ru-RU" sz="1600" dirty="0" smtClean="0">
                <a:solidFill>
                  <a:schemeClr val="tx1"/>
                </a:solidFill>
              </a:rPr>
              <a:t> богатый,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Буратино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весёлый и шустрый, а Пьеро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грустный и вялый,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Незнайка глупый, а </a:t>
            </a:r>
            <a:r>
              <a:rPr lang="ru-RU" sz="1600" dirty="0" err="1" smtClean="0">
                <a:solidFill>
                  <a:schemeClr val="tx1"/>
                </a:solidFill>
              </a:rPr>
              <a:t>Знайка</a:t>
            </a:r>
            <a:r>
              <a:rPr lang="ru-RU" sz="1600" dirty="0" smtClean="0">
                <a:solidFill>
                  <a:schemeClr val="tx1"/>
                </a:solidFill>
              </a:rPr>
              <a:t> умный,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Том неуклюжий, а Джерри ловкий,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Великан огромный, гномы крохотные,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Гарри Поттер добрый, а  </a:t>
            </a:r>
            <a:r>
              <a:rPr lang="ru-RU" sz="1600" dirty="0" err="1" smtClean="0">
                <a:solidFill>
                  <a:schemeClr val="tx1"/>
                </a:solidFill>
              </a:rPr>
              <a:t>Драко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Малфой</a:t>
            </a:r>
            <a:r>
              <a:rPr lang="ru-RU" sz="1600" dirty="0" smtClean="0">
                <a:solidFill>
                  <a:schemeClr val="tx1"/>
                </a:solidFill>
              </a:rPr>
              <a:t> злой.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8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784225"/>
            <a:ext cx="4343399" cy="315471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56" y="918077"/>
            <a:ext cx="1166102" cy="14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В Узбекистане бархатная осень и пик сбора урожая. А какие фрукты сейчас на  столе у вас?: catravel_ru — LiveJour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5" y="893576"/>
            <a:ext cx="20769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100" y="22225"/>
            <a:ext cx="547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ачественные прилагательные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806700" y="1546225"/>
            <a:ext cx="914400" cy="612648"/>
          </a:xfrm>
          <a:prstGeom prst="wedgeEllipseCallout">
            <a:avLst>
              <a:gd name="adj1" fmla="val 63243"/>
              <a:gd name="adj2" fmla="val -1355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цвет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406900" y="587252"/>
            <a:ext cx="1222322" cy="512444"/>
          </a:xfrm>
          <a:prstGeom prst="wedgeEllipseCallout">
            <a:avLst>
              <a:gd name="adj1" fmla="val -40613"/>
              <a:gd name="adj2" fmla="val 4884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273300" y="2384425"/>
            <a:ext cx="1371600" cy="612648"/>
          </a:xfrm>
          <a:prstGeom prst="wedgeEllipseCallout">
            <a:avLst>
              <a:gd name="adj1" fmla="val 81714"/>
              <a:gd name="adj2" fmla="val -781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размер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2476209" y="635636"/>
            <a:ext cx="914400" cy="612648"/>
          </a:xfrm>
          <a:prstGeom prst="wedgeEllipseCallout">
            <a:avLst>
              <a:gd name="adj1" fmla="val 64517"/>
              <a:gd name="adj2" fmla="val 4158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вкус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4598256" y="1470025"/>
            <a:ext cx="1030965" cy="632389"/>
          </a:xfrm>
          <a:prstGeom prst="wedgeEllipseCallout">
            <a:avLst>
              <a:gd name="adj1" fmla="val 67222"/>
              <a:gd name="adj2" fmla="val 45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 rot="10800000" flipH="1" flipV="1">
            <a:off x="3847816" y="2417351"/>
            <a:ext cx="1679210" cy="689796"/>
          </a:xfrm>
          <a:prstGeom prst="wedgeEllipseCallout">
            <a:avLst>
              <a:gd name="adj1" fmla="val -29973"/>
              <a:gd name="adj2" fmla="val -7507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23030" y="2569976"/>
            <a:ext cx="145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Имеют степень сравнения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7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Праздник урожая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5465048" cy="4288155"/>
          </a:xfrm>
        </p:spPr>
        <p:txBody>
          <a:bodyPr numCol="2"/>
          <a:lstStyle/>
          <a:p>
            <a:r>
              <a:rPr lang="ru-RU" sz="1200" dirty="0"/>
              <a:t>Осень скверы украшает </a:t>
            </a:r>
          </a:p>
          <a:p>
            <a:r>
              <a:rPr lang="ru-RU" sz="1200" dirty="0"/>
              <a:t>Разноцветною листвой. </a:t>
            </a:r>
          </a:p>
          <a:p>
            <a:r>
              <a:rPr lang="ru-RU" sz="1200" dirty="0"/>
              <a:t>Осень кормит урожаем </a:t>
            </a:r>
          </a:p>
          <a:p>
            <a:r>
              <a:rPr lang="ru-RU" sz="1200" dirty="0"/>
              <a:t>Птиц, зверей и нас с тобой. </a:t>
            </a:r>
          </a:p>
          <a:p>
            <a:r>
              <a:rPr lang="ru-RU" sz="1200" dirty="0"/>
              <a:t>И в садах, и в огороде, </a:t>
            </a:r>
          </a:p>
          <a:p>
            <a:r>
              <a:rPr lang="ru-RU" sz="1200" dirty="0"/>
              <a:t>И в лесу, и у воды. </a:t>
            </a:r>
          </a:p>
          <a:p>
            <a:r>
              <a:rPr lang="ru-RU" sz="1200" dirty="0"/>
              <a:t>Приготовила природа </a:t>
            </a:r>
          </a:p>
          <a:p>
            <a:r>
              <a:rPr lang="ru-RU" sz="1200" dirty="0"/>
              <a:t>Всевозможные плоды. 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На полях идёт уборка - </a:t>
            </a:r>
          </a:p>
          <a:p>
            <a:r>
              <a:rPr lang="ru-RU" sz="1200" dirty="0"/>
              <a:t>Собирают люди хлеб. </a:t>
            </a:r>
          </a:p>
          <a:p>
            <a:r>
              <a:rPr lang="ru-RU" sz="1200" dirty="0"/>
              <a:t>Тащит мышка зёрна в норку, </a:t>
            </a:r>
          </a:p>
          <a:p>
            <a:r>
              <a:rPr lang="ru-RU" sz="1200" dirty="0"/>
              <a:t>Чтобы был зимой обед. </a:t>
            </a:r>
          </a:p>
          <a:p>
            <a:r>
              <a:rPr lang="ru-RU" sz="1200" dirty="0"/>
              <a:t>Сушат белочки коренья, </a:t>
            </a:r>
          </a:p>
          <a:p>
            <a:r>
              <a:rPr lang="ru-RU" sz="1200" dirty="0"/>
              <a:t>Запасают пчёлы мёд. </a:t>
            </a:r>
          </a:p>
          <a:p>
            <a:r>
              <a:rPr lang="ru-RU" sz="1200" dirty="0"/>
              <a:t>Варит бабушка </a:t>
            </a:r>
            <a:r>
              <a:rPr lang="ru-RU" sz="1200" dirty="0" smtClean="0"/>
              <a:t>варенье, </a:t>
            </a:r>
          </a:p>
          <a:p>
            <a:r>
              <a:rPr lang="ru-RU" sz="1200" dirty="0" smtClean="0"/>
              <a:t>В погреб яблоки кладёт. </a:t>
            </a:r>
          </a:p>
          <a:p>
            <a:r>
              <a:rPr lang="ru-RU" sz="1200" dirty="0" smtClean="0"/>
              <a:t>Уродился </a:t>
            </a:r>
            <a:r>
              <a:rPr lang="ru-RU" sz="1200" dirty="0"/>
              <a:t>урожай -</a:t>
            </a:r>
          </a:p>
          <a:p>
            <a:r>
              <a:rPr lang="ru-RU" sz="1200" dirty="0"/>
              <a:t>Собирай дары природы!</a:t>
            </a:r>
          </a:p>
          <a:p>
            <a:r>
              <a:rPr lang="ru-RU" sz="1200" dirty="0"/>
              <a:t>В холод, в стужу, в непогоду</a:t>
            </a:r>
          </a:p>
          <a:p>
            <a:r>
              <a:rPr lang="ru-RU" sz="1200" dirty="0"/>
              <a:t>Пригодится урожай!</a:t>
            </a:r>
          </a:p>
          <a:p>
            <a:endParaRPr lang="ru-RU" sz="1200" dirty="0"/>
          </a:p>
        </p:txBody>
      </p:sp>
      <p:pic>
        <p:nvPicPr>
          <p:cNvPr id="3074" name="Picture 2" descr="8 декабря 2019 года в центральном Ипподроме города Нукус состоялся «Праздник  урожая» в честь работников сельского хозяйства Республики Узбекистана —  Школа-интернат им. Ибрагима Юсупова в Республике Каракалпакст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155825"/>
            <a:ext cx="1395413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Фотосток: Овощи - урожай » Территория дизайнера и веб-мастера - Клипарты,  Шаблоны, Иконки, Кисти, Обои, Шрифты, Скрипты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" b="9327"/>
          <a:stretch/>
        </p:blipFill>
        <p:spPr bwMode="auto">
          <a:xfrm>
            <a:off x="261937" y="479425"/>
            <a:ext cx="5211764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Уходим под землю. Как построить погреб | Стройка и дизайн | Дача |  Аргументы и Фа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81400"/>
            <a:ext cx="5372816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8425"/>
            <a:ext cx="4800599" cy="315471"/>
          </a:xfrm>
        </p:spPr>
        <p:txBody>
          <a:bodyPr/>
          <a:lstStyle/>
          <a:p>
            <a:pPr algn="ctr"/>
            <a:r>
              <a:rPr lang="ru-RU" dirty="0" smtClean="0"/>
              <a:t>Осень в Узбекистане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66296"/>
            <a:ext cx="4571999" cy="3693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sz="600" dirty="0"/>
          </a:p>
        </p:txBody>
      </p:sp>
      <p:pic>
        <p:nvPicPr>
          <p:cNvPr id="5" name="Picture 6" descr="В уборке урожая хлопка в Азербайджане будут задействованы свыше 400  комбайнов » Anews.az | Главные новости Азербайджана | Новости Азербайдж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99684"/>
            <a:ext cx="5105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3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915</Words>
  <Application>Microsoft Office PowerPoint</Application>
  <PresentationFormat>Произвольный</PresentationFormat>
  <Paragraphs>174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Русский язык</vt:lpstr>
      <vt:lpstr>Сегодня на уроке мы</vt:lpstr>
      <vt:lpstr>Проверка домашнего задания</vt:lpstr>
      <vt:lpstr>Упражнение 9  Найдите пары антонимов.</vt:lpstr>
      <vt:lpstr>Имя существительное </vt:lpstr>
      <vt:lpstr>Проверка домашнего задания</vt:lpstr>
      <vt:lpstr>       </vt:lpstr>
      <vt:lpstr>Праздник урожая</vt:lpstr>
      <vt:lpstr>Осень в Узбекистане</vt:lpstr>
      <vt:lpstr>Осень в Узбекистане</vt:lpstr>
      <vt:lpstr>Осень в Узбекистане</vt:lpstr>
      <vt:lpstr>Осень в Узбекистане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Запомните!</vt:lpstr>
      <vt:lpstr>Интервью Анвара</vt:lpstr>
      <vt:lpstr>Упражнение 2  </vt:lpstr>
      <vt:lpstr>Упражнение 3</vt:lpstr>
      <vt:lpstr>Упражнение 3</vt:lpstr>
      <vt:lpstr>                 Упражнение 4 </vt:lpstr>
      <vt:lpstr>Проверим!</vt:lpstr>
      <vt:lpstr>Презентация PowerPoint</vt:lpstr>
      <vt:lpstr>Упражнение 6</vt:lpstr>
      <vt:lpstr>Упражнение 7 </vt:lpstr>
      <vt:lpstr>Сегодня на уроке мы </vt:lpstr>
      <vt:lpstr>Ташкентский дом тыквы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WINDOWS 10</cp:lastModifiedBy>
  <cp:revision>127</cp:revision>
  <dcterms:created xsi:type="dcterms:W3CDTF">2020-04-13T08:05:42Z</dcterms:created>
  <dcterms:modified xsi:type="dcterms:W3CDTF">2020-09-30T06:14:43Z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