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315" r:id="rId4"/>
    <p:sldId id="316" r:id="rId5"/>
    <p:sldId id="341" r:id="rId6"/>
    <p:sldId id="327" r:id="rId7"/>
    <p:sldId id="319" r:id="rId8"/>
    <p:sldId id="321" r:id="rId9"/>
    <p:sldId id="317" r:id="rId10"/>
    <p:sldId id="342" r:id="rId11"/>
    <p:sldId id="273" r:id="rId12"/>
    <p:sldId id="335" r:id="rId13"/>
    <p:sldId id="345" r:id="rId14"/>
    <p:sldId id="322" r:id="rId15"/>
    <p:sldId id="311" r:id="rId16"/>
    <p:sldId id="338" r:id="rId17"/>
    <p:sldId id="337" r:id="rId18"/>
    <p:sldId id="314" r:id="rId19"/>
    <p:sldId id="343" r:id="rId20"/>
    <p:sldId id="340" r:id="rId21"/>
    <p:sldId id="325" r:id="rId22"/>
    <p:sldId id="336" r:id="rId23"/>
    <p:sldId id="318" r:id="rId24"/>
    <p:sldId id="326" r:id="rId25"/>
    <p:sldId id="298" r:id="rId2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5765800" cy="324485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52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562343" y="2658039"/>
            <a:ext cx="4655351" cy="25418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1" name="Rectangle 10"/>
          <p:cNvSpPr/>
          <p:nvPr/>
        </p:nvSpPr>
        <p:spPr>
          <a:xfrm>
            <a:off x="624220" y="481187"/>
            <a:ext cx="4527221" cy="228608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sp>
        <p:nvSpPr>
          <p:cNvPr id="12" name="Rectangle 11"/>
          <p:cNvSpPr/>
          <p:nvPr/>
        </p:nvSpPr>
        <p:spPr>
          <a:xfrm>
            <a:off x="624628" y="477714"/>
            <a:ext cx="4527221" cy="228608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2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485226" y="332183"/>
            <a:ext cx="358049" cy="268668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4997906" y="310109"/>
            <a:ext cx="268241" cy="35748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9096" y="849270"/>
            <a:ext cx="3608965" cy="864957"/>
          </a:xfrm>
        </p:spPr>
        <p:txBody>
          <a:bodyPr anchor="b">
            <a:normAutofit/>
          </a:bodyPr>
          <a:lstStyle>
            <a:lvl1pPr>
              <a:defRPr sz="227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9096" y="1767976"/>
            <a:ext cx="3601846" cy="36933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69287" y="2534935"/>
            <a:ext cx="765382" cy="553998"/>
          </a:xfrm>
        </p:spPr>
        <p:txBody>
          <a:bodyPr/>
          <a:lstStyle/>
          <a:p>
            <a:fld id="{6ADED4F0-AE15-42F1-8847-8C8C7CCBE95B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40301" y="2534935"/>
            <a:ext cx="3174749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18229" y="2534935"/>
            <a:ext cx="349342" cy="276999"/>
          </a:xfrm>
        </p:spPr>
        <p:txBody>
          <a:bodyPr/>
          <a:lstStyle>
            <a:lvl1pPr algn="ctr">
              <a:defRPr/>
            </a:lvl1pPr>
          </a:lstStyle>
          <a:p>
            <a:fld id="{B03CAECC-0985-4C2E-B090-A5E9B46593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0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673023" y="1277572"/>
            <a:ext cx="2971877" cy="18735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spcBef>
                <a:spcPts val="110"/>
              </a:spcBef>
            </a:pPr>
            <a:r>
              <a:rPr sz="2400" i="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 День учителя и наставника.</a:t>
            </a:r>
          </a:p>
          <a:p>
            <a:pPr marL="18415" algn="ctr">
              <a:spcBef>
                <a:spcPts val="110"/>
              </a:spcBef>
            </a:pPr>
            <a:r>
              <a:rPr lang="ru-RU" sz="2400" i="1" spc="-20" dirty="0" smtClean="0">
                <a:solidFill>
                  <a:srgbClr val="2365C7"/>
                </a:solidFill>
                <a:latin typeface="Arial"/>
                <a:cs typeface="Arial"/>
              </a:rPr>
              <a:t>Качественные имена прилагательные.</a:t>
            </a:r>
            <a:endParaRPr i="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6681" y="1269705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Edmodo | Connecting learners with the people and resources needed to reach  their full potential | Where education meets innovation #monitor #monitor …  в 2020 г | Университе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241425"/>
            <a:ext cx="1371599" cy="147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66296"/>
            <a:ext cx="4571999" cy="1615827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/>
              <a:t>Словарь</a:t>
            </a:r>
          </a:p>
          <a:p>
            <a:r>
              <a:rPr lang="ru-RU" dirty="0"/>
              <a:t>искренний – </a:t>
            </a:r>
            <a:r>
              <a:rPr lang="en-US" dirty="0"/>
              <a:t>chin</a:t>
            </a:r>
            <a:r>
              <a:rPr lang="ru-RU" dirty="0"/>
              <a:t>, </a:t>
            </a:r>
            <a:r>
              <a:rPr lang="en-US" dirty="0" err="1"/>
              <a:t>sofdil</a:t>
            </a:r>
            <a:endParaRPr lang="ru-RU" dirty="0"/>
          </a:p>
          <a:p>
            <a:r>
              <a:rPr lang="ru-RU" dirty="0"/>
              <a:t>кладезь наук – </a:t>
            </a:r>
            <a:r>
              <a:rPr lang="en-US" dirty="0" err="1"/>
              <a:t>aql</a:t>
            </a:r>
            <a:r>
              <a:rPr lang="en-US" dirty="0"/>
              <a:t> </a:t>
            </a:r>
            <a:r>
              <a:rPr lang="en-US" dirty="0" err="1"/>
              <a:t>koni</a:t>
            </a:r>
            <a:r>
              <a:rPr lang="ru-RU" dirty="0"/>
              <a:t>, </a:t>
            </a:r>
            <a:r>
              <a:rPr lang="en-US" dirty="0" err="1"/>
              <a:t>aql</a:t>
            </a:r>
            <a:r>
              <a:rPr lang="en-US" dirty="0"/>
              <a:t> </a:t>
            </a:r>
            <a:r>
              <a:rPr lang="en-US" dirty="0" err="1"/>
              <a:t>xazinasi</a:t>
            </a:r>
            <a:endParaRPr lang="ru-RU" dirty="0"/>
          </a:p>
          <a:p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36611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https://i.pinimg.com/originals/eb/41/5b/eb415b657e37d0c59fa48cdfc626d85e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14" y="520109"/>
            <a:ext cx="1166102" cy="145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06500" y="1927225"/>
            <a:ext cx="4184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Имя прилагательное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81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0" y="555625"/>
            <a:ext cx="4419599" cy="2492990"/>
          </a:xfrm>
        </p:spPr>
        <p:txBody>
          <a:bodyPr/>
          <a:lstStyle/>
          <a:p>
            <a:r>
              <a:rPr lang="ru-RU" sz="1800" dirty="0"/>
              <a:t>Имя прилагательное (</a:t>
            </a:r>
            <a:r>
              <a:rPr lang="en-US" sz="1800" dirty="0" err="1"/>
              <a:t>sifat</a:t>
            </a:r>
            <a:r>
              <a:rPr lang="ru-RU" sz="1800" dirty="0"/>
              <a:t>) отвечает на вопрос какой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 </a:t>
            </a:r>
            <a:r>
              <a:rPr lang="ru-RU" sz="1800" dirty="0"/>
              <a:t>(какая? какое? какие?) – </a:t>
            </a:r>
            <a:r>
              <a:rPr lang="en-US" sz="1800" dirty="0" err="1"/>
              <a:t>qanday</a:t>
            </a:r>
            <a:r>
              <a:rPr lang="ru-RU" sz="1800" dirty="0"/>
              <a:t>?</a:t>
            </a:r>
          </a:p>
          <a:p>
            <a:r>
              <a:rPr lang="ru-RU" sz="1800" dirty="0"/>
              <a:t>Имена прилагательные в единственном числе изменяются по родам. </a:t>
            </a:r>
          </a:p>
          <a:p>
            <a:r>
              <a:rPr lang="ru-RU" sz="1800" dirty="0"/>
              <a:t>Род имени прилагательного зависит от рода имени существительного.</a:t>
            </a:r>
          </a:p>
          <a:p>
            <a:pPr algn="ctr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636818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ds04.infourok.ru/uploads/ex/0328/000e33f7-8067a73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900" y="794"/>
            <a:ext cx="5877702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Разряды прилагательных (таблица с примерами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0" t="25853" r="2876" b="9046"/>
          <a:stretch/>
        </p:blipFill>
        <p:spPr bwMode="auto">
          <a:xfrm>
            <a:off x="147937" y="199942"/>
            <a:ext cx="5468027" cy="284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191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269" y="116273"/>
            <a:ext cx="5361879" cy="54080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" name="Picture 2" descr="D:\клипарт\день девушки\0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9775070">
            <a:off x="2008268" y="996377"/>
            <a:ext cx="442464" cy="759315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08" y="131218"/>
            <a:ext cx="5705492" cy="30301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531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</a:t>
            </a:r>
            <a:r>
              <a:rPr lang="ru-RU" dirty="0">
                <a:solidFill>
                  <a:schemeClr val="tx1"/>
                </a:solidFill>
              </a:rPr>
              <a:t>2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7292" y="98425"/>
            <a:ext cx="57658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20700" y="781128"/>
            <a:ext cx="4876799" cy="1938992"/>
          </a:xfrm>
        </p:spPr>
        <p:txBody>
          <a:bodyPr/>
          <a:lstStyle/>
          <a:p>
            <a:r>
              <a:rPr lang="ru-RU" sz="1800" dirty="0" smtClean="0"/>
              <a:t>Какая это школа? Это новая школа</a:t>
            </a:r>
          </a:p>
          <a:p>
            <a:r>
              <a:rPr lang="ru-RU" sz="1800" dirty="0" smtClean="0"/>
              <a:t>Какой это стол? Это письменный стол</a:t>
            </a:r>
          </a:p>
          <a:p>
            <a:r>
              <a:rPr lang="ru-RU" sz="1800" dirty="0" smtClean="0"/>
              <a:t>Какая это книга? Это интересная книга.</a:t>
            </a:r>
          </a:p>
          <a:p>
            <a:r>
              <a:rPr lang="ru-RU" sz="1800" dirty="0" smtClean="0"/>
              <a:t>Какие это подруги? Это верные подруги.</a:t>
            </a:r>
          </a:p>
          <a:p>
            <a:r>
              <a:rPr lang="ru-RU" sz="1800" dirty="0" smtClean="0"/>
              <a:t>Какое это фото? Это старое фото.</a:t>
            </a:r>
          </a:p>
          <a:p>
            <a:r>
              <a:rPr lang="ru-RU" sz="1800" dirty="0" smtClean="0"/>
              <a:t>Какие это ребята? Это умные ребята.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57107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403225"/>
            <a:ext cx="543793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80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250825"/>
            <a:ext cx="5105400" cy="299312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                Упражнение 4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Сравните предметы. Напишите предложения по образцу.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600" i="1" dirty="0" smtClean="0">
                <a:solidFill>
                  <a:schemeClr val="accent1">
                    <a:lumMod val="75000"/>
                  </a:schemeClr>
                </a:solidFill>
              </a:rPr>
              <a:t>      Образец: </a:t>
            </a:r>
            <a:r>
              <a:rPr lang="ru-RU" sz="1600" dirty="0" smtClean="0">
                <a:solidFill>
                  <a:schemeClr val="tx1"/>
                </a:solidFill>
              </a:rPr>
              <a:t>Это большой </a:t>
            </a:r>
            <a:r>
              <a:rPr lang="ru-RU" sz="1600" dirty="0" smtClean="0">
                <a:solidFill>
                  <a:schemeClr val="tx1"/>
                </a:solidFill>
              </a:rPr>
              <a:t>стол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А это маленький стол.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</a:t>
            </a:r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  <a:t>Это классный журнал. А это детский журнал.</a:t>
            </a:r>
            <a:b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  <a:t>Это трудное упражнение. А это лёгкое упражнение. </a:t>
            </a:r>
            <a:b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  <a:t>Вот большой стадион. А там маленький стадион.</a:t>
            </a:r>
            <a:b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  <a:t> Это красная ручка. А это синяя ручка.  </a:t>
            </a:r>
            <a:br>
              <a:rPr lang="ru-RU" sz="1600" i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600" i="1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600" i="1" dirty="0">
                <a:solidFill>
                  <a:schemeClr val="tx2">
                    <a:lumMod val="50000"/>
                  </a:schemeClr>
                </a:solidFill>
              </a:rPr>
            </a:br>
            <a:endParaRPr lang="ru-RU" sz="1600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130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6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500" y="566296"/>
            <a:ext cx="4495799" cy="630942"/>
          </a:xfrm>
        </p:spPr>
        <p:txBody>
          <a:bodyPr/>
          <a:lstStyle/>
          <a:p>
            <a:r>
              <a:rPr lang="ru-RU" sz="1200" i="0" dirty="0" smtClean="0">
                <a:solidFill>
                  <a:schemeClr val="tx2">
                    <a:lumMod val="50000"/>
                  </a:schemeClr>
                </a:solidFill>
              </a:rPr>
              <a:t>Запишите прилагательные в три столбика.</a:t>
            </a:r>
          </a:p>
          <a:p>
            <a:r>
              <a:rPr lang="ru-RU" sz="1100" b="0" dirty="0" smtClean="0"/>
              <a:t>Образец: Цвет                    </a:t>
            </a:r>
            <a:r>
              <a:rPr lang="ru-RU" sz="1100" b="0" dirty="0"/>
              <a:t>В</a:t>
            </a:r>
            <a:r>
              <a:rPr lang="ru-RU" sz="1100" b="0" dirty="0" smtClean="0"/>
              <a:t>кус                           Размер</a:t>
            </a:r>
          </a:p>
          <a:p>
            <a:r>
              <a:rPr lang="ru-RU" sz="1800" dirty="0" smtClean="0"/>
              <a:t>       </a:t>
            </a:r>
            <a:r>
              <a:rPr lang="ru-RU" sz="1200" b="0" dirty="0" smtClean="0"/>
              <a:t>белый мел     сладкое яблоко   маленькая тарелка</a:t>
            </a:r>
            <a:endParaRPr lang="ru-RU" sz="1200" b="0" dirty="0"/>
          </a:p>
        </p:txBody>
      </p:sp>
      <p:sp>
        <p:nvSpPr>
          <p:cNvPr id="5" name="TextBox 4"/>
          <p:cNvSpPr txBox="1"/>
          <p:nvPr/>
        </p:nvSpPr>
        <p:spPr>
          <a:xfrm>
            <a:off x="596900" y="1165225"/>
            <a:ext cx="4876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Больш</a:t>
            </a:r>
            <a:r>
              <a:rPr lang="ru-RU" dirty="0" smtClean="0"/>
              <a:t>… стол, </a:t>
            </a:r>
            <a:r>
              <a:rPr lang="ru-RU" dirty="0" err="1" smtClean="0"/>
              <a:t>син</a:t>
            </a:r>
            <a:r>
              <a:rPr lang="ru-RU" dirty="0" smtClean="0"/>
              <a:t>… ручка, </a:t>
            </a:r>
            <a:r>
              <a:rPr lang="ru-RU" dirty="0" err="1" smtClean="0"/>
              <a:t>зелён</a:t>
            </a:r>
            <a:r>
              <a:rPr lang="ru-RU" dirty="0" smtClean="0"/>
              <a:t>… блокнот, широк… улицы, </a:t>
            </a:r>
            <a:r>
              <a:rPr lang="ru-RU" dirty="0" err="1" smtClean="0"/>
              <a:t>кисл</a:t>
            </a:r>
            <a:r>
              <a:rPr lang="ru-RU" dirty="0" smtClean="0"/>
              <a:t>… лимон, </a:t>
            </a:r>
            <a:r>
              <a:rPr lang="ru-RU" dirty="0" err="1" smtClean="0"/>
              <a:t>горьк</a:t>
            </a:r>
            <a:r>
              <a:rPr lang="ru-RU" dirty="0" smtClean="0"/>
              <a:t>… перец, </a:t>
            </a:r>
            <a:r>
              <a:rPr lang="ru-RU" dirty="0" err="1" smtClean="0"/>
              <a:t>красн</a:t>
            </a:r>
            <a:r>
              <a:rPr lang="ru-RU" dirty="0" smtClean="0"/>
              <a:t>… фломастер, </a:t>
            </a:r>
            <a:r>
              <a:rPr lang="ru-RU" dirty="0" err="1" smtClean="0"/>
              <a:t>огромн</a:t>
            </a:r>
            <a:r>
              <a:rPr lang="ru-RU" dirty="0" smtClean="0"/>
              <a:t>… окно, </a:t>
            </a:r>
            <a:r>
              <a:rPr lang="ru-RU" dirty="0" err="1" smtClean="0"/>
              <a:t>вкусн</a:t>
            </a:r>
            <a:r>
              <a:rPr lang="ru-RU" dirty="0" smtClean="0"/>
              <a:t>… каша, жёлт… платье, </a:t>
            </a:r>
            <a:r>
              <a:rPr lang="ru-RU" dirty="0" err="1" smtClean="0"/>
              <a:t>коротк</a:t>
            </a:r>
            <a:r>
              <a:rPr lang="ru-RU" dirty="0" smtClean="0"/>
              <a:t>… юбка, </a:t>
            </a:r>
            <a:r>
              <a:rPr lang="ru-RU" dirty="0" err="1" smtClean="0"/>
              <a:t>тёмн</a:t>
            </a:r>
            <a:r>
              <a:rPr lang="ru-RU" dirty="0" smtClean="0"/>
              <a:t>… брюки, длин…  дорога.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908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</a:t>
            </a:r>
            <a:r>
              <a:rPr lang="ru-RU" dirty="0" smtClean="0">
                <a:solidFill>
                  <a:schemeClr val="tx1"/>
                </a:solidFill>
              </a:rPr>
              <a:t>роверим!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6900" y="1622425"/>
            <a:ext cx="4724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красн</a:t>
            </a:r>
            <a:r>
              <a:rPr lang="ru-RU" dirty="0" smtClean="0"/>
              <a:t>… фломастер, </a:t>
            </a:r>
            <a:r>
              <a:rPr lang="ru-RU" dirty="0" err="1" smtClean="0"/>
              <a:t>огромн</a:t>
            </a:r>
            <a:r>
              <a:rPr lang="ru-RU" dirty="0" smtClean="0"/>
              <a:t>… окно, </a:t>
            </a:r>
            <a:r>
              <a:rPr lang="ru-RU" dirty="0" err="1" smtClean="0"/>
              <a:t>вкусн</a:t>
            </a:r>
            <a:r>
              <a:rPr lang="ru-RU" dirty="0" smtClean="0"/>
              <a:t>…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736650"/>
              </p:ext>
            </p:extLst>
          </p:nvPr>
        </p:nvGraphicFramePr>
        <p:xfrm>
          <a:off x="292100" y="1012824"/>
          <a:ext cx="5257799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599">
                  <a:extLst>
                    <a:ext uri="{9D8B030D-6E8A-4147-A177-3AD203B41FA5}">
                      <a16:colId xmlns:a16="http://schemas.microsoft.com/office/drawing/2014/main" val="275116048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21956344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9248733"/>
                    </a:ext>
                  </a:extLst>
                </a:gridCol>
              </a:tblGrid>
              <a:tr h="219456"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вкус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размер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00416"/>
                  </a:ext>
                </a:extLst>
              </a:tr>
              <a:tr h="6949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синяя </a:t>
                      </a:r>
                      <a:r>
                        <a:rPr lang="ru-RU" sz="1400" dirty="0" smtClean="0"/>
                        <a:t>ручка</a:t>
                      </a:r>
                    </a:p>
                    <a:p>
                      <a:r>
                        <a:rPr lang="ru-RU" sz="1400" dirty="0" smtClean="0"/>
                        <a:t>зелёный </a:t>
                      </a:r>
                      <a:r>
                        <a:rPr lang="ru-RU" sz="1400" dirty="0" smtClean="0"/>
                        <a:t>блокнот</a:t>
                      </a:r>
                    </a:p>
                    <a:p>
                      <a:r>
                        <a:rPr lang="ru-RU" sz="1400" dirty="0" smtClean="0"/>
                        <a:t>красный </a:t>
                      </a:r>
                      <a:r>
                        <a:rPr lang="ru-RU" sz="1400" dirty="0" smtClean="0"/>
                        <a:t>фломастер</a:t>
                      </a:r>
                    </a:p>
                    <a:p>
                      <a:r>
                        <a:rPr lang="ru-RU" sz="1400" dirty="0" smtClean="0"/>
                        <a:t>жёлтое </a:t>
                      </a:r>
                      <a:r>
                        <a:rPr lang="ru-RU" sz="1400" dirty="0" smtClean="0"/>
                        <a:t>платье</a:t>
                      </a:r>
                    </a:p>
                    <a:p>
                      <a:r>
                        <a:rPr lang="ru-RU" sz="1400" dirty="0" smtClean="0"/>
                        <a:t>тёмные </a:t>
                      </a:r>
                      <a:r>
                        <a:rPr lang="ru-RU" sz="1400" dirty="0" smtClean="0"/>
                        <a:t>брюки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кислый </a:t>
                      </a:r>
                      <a:r>
                        <a:rPr lang="ru-RU" sz="1400" dirty="0" smtClean="0"/>
                        <a:t>лимон</a:t>
                      </a:r>
                    </a:p>
                    <a:p>
                      <a:r>
                        <a:rPr lang="ru-RU" sz="1400" dirty="0" smtClean="0"/>
                        <a:t>горький перец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вкусная </a:t>
                      </a:r>
                      <a:r>
                        <a:rPr lang="ru-RU" sz="1400" dirty="0" smtClean="0"/>
                        <a:t>каша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большой </a:t>
                      </a:r>
                      <a:r>
                        <a:rPr lang="ru-RU" sz="1400" dirty="0" smtClean="0"/>
                        <a:t>стол</a:t>
                      </a:r>
                    </a:p>
                    <a:p>
                      <a:r>
                        <a:rPr lang="ru-RU" sz="1400" dirty="0" smtClean="0"/>
                        <a:t>широкие </a:t>
                      </a:r>
                      <a:r>
                        <a:rPr lang="ru-RU" sz="1400" dirty="0" smtClean="0"/>
                        <a:t>улицы</a:t>
                      </a:r>
                    </a:p>
                    <a:p>
                      <a:r>
                        <a:rPr lang="ru-RU" sz="1400" dirty="0" smtClean="0"/>
                        <a:t>огромное </a:t>
                      </a:r>
                      <a:r>
                        <a:rPr lang="ru-RU" sz="1400" dirty="0" smtClean="0"/>
                        <a:t>окно</a:t>
                      </a:r>
                    </a:p>
                    <a:p>
                      <a:r>
                        <a:rPr lang="ru-RU" sz="1400" dirty="0" smtClean="0"/>
                        <a:t>короткая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smtClean="0"/>
                        <a:t>юбка</a:t>
                      </a:r>
                    </a:p>
                    <a:p>
                      <a:r>
                        <a:rPr lang="ru-RU" sz="1400" baseline="0" dirty="0" smtClean="0"/>
                        <a:t>длинная </a:t>
                      </a:r>
                      <a:r>
                        <a:rPr lang="ru-RU" sz="1400" baseline="0" dirty="0" smtClean="0"/>
                        <a:t>дорога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167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0819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4491742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z="2400" spc="-5" dirty="0" smtClean="0">
                <a:solidFill>
                  <a:srgbClr val="FF0000"/>
                </a:solidFill>
              </a:rPr>
              <a:t>Сегодня на уроке мы</a:t>
            </a:r>
            <a:endParaRPr sz="2400" spc="-5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977900" y="708027"/>
            <a:ext cx="4038600" cy="2167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Повторим единственное и множественное число существительных. Поговорим о дне учителя.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Узнаем о качественных прилагательных.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Выполним упражнения.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9751" y="1317625"/>
            <a:ext cx="774266" cy="152275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825500" y="403225"/>
            <a:ext cx="3962400" cy="2362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Какой ты (вы) хороший!      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Я рад, что вам  понравилось!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Какая ты (вы) умная!                </a:t>
            </a: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Спасибо!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 тебя (вас) хороший характер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Ну что вы! 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Ты (вы) хороший ученик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(человек, мастер…).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2" descr="D:\клипарт\сказка\этикет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05356" y="1639607"/>
            <a:ext cx="1021117" cy="1208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20780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106182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7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П</a:t>
            </a:r>
            <a:r>
              <a:rPr lang="ru-RU" sz="1400" dirty="0" smtClean="0">
                <a:solidFill>
                  <a:schemeClr val="tx1"/>
                </a:solidFill>
              </a:rPr>
              <a:t>одберите прилагательные - антонимы к данным словам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r>
              <a:rPr lang="ru-RU" sz="1400" dirty="0" smtClean="0">
                <a:solidFill>
                  <a:schemeClr val="tx1"/>
                </a:solidFill>
              </a:rPr>
              <a:t>К какому слову нет антонима?</a:t>
            </a:r>
            <a:br>
              <a:rPr lang="ru-RU" sz="1400" dirty="0" smtClean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3100" y="1241425"/>
            <a:ext cx="4648199" cy="1384995"/>
          </a:xfrm>
        </p:spPr>
        <p:txBody>
          <a:bodyPr/>
          <a:lstStyle/>
          <a:p>
            <a:pPr algn="ctr"/>
            <a:r>
              <a:rPr lang="ru-RU" sz="1800" dirty="0" smtClean="0"/>
              <a:t>Молодой учитель, хорошая ученица, громкий ответ, большое окно, светлый класс, весёлая подруга, горячее солнце, широкий коридор, высокий шкаф.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3421599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0" y="0"/>
            <a:ext cx="5765800" cy="324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6300" y="1288096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0900" y="24910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77900" y="1288096"/>
            <a:ext cx="327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19" y="162090"/>
            <a:ext cx="4724400" cy="292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48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446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106182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8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Ответьте на вопросы. Придумайте свои вопросы и задайте одноклассникам.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500" y="1012825"/>
            <a:ext cx="4876799" cy="2075259"/>
          </a:xfrm>
        </p:spPr>
        <p:txBody>
          <a:bodyPr/>
          <a:lstStyle/>
          <a:p>
            <a:pPr algn="ctr"/>
            <a:r>
              <a:rPr lang="ru-RU" sz="2000" dirty="0" smtClean="0"/>
              <a:t>Ваш класс тёмный или светлый? Сегодня погода тёплая или холодная? Ваш учебник старый или новый? Ваши руки  чистые или грязные? Этот карандаш мягкий или твёрдый?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80853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-53975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53091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9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Н</a:t>
            </a:r>
            <a:r>
              <a:rPr lang="ru-RU" sz="1400" dirty="0" smtClean="0">
                <a:solidFill>
                  <a:schemeClr val="tx1"/>
                </a:solidFill>
              </a:rPr>
              <a:t>айдите пары антонимов.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5501" y="781128"/>
            <a:ext cx="4495798" cy="169277"/>
          </a:xfrm>
        </p:spPr>
        <p:txBody>
          <a:bodyPr/>
          <a:lstStyle/>
          <a:p>
            <a:r>
              <a:rPr lang="ru-RU" sz="1100" dirty="0" smtClean="0">
                <a:solidFill>
                  <a:srgbClr val="002060"/>
                </a:solidFill>
              </a:rPr>
              <a:t>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9300" y="950405"/>
            <a:ext cx="4267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Высокий, грустный, маленький, сильный, новый, глупый, тихий, старый, громкий, низкий, широкий,  большой, умный, весёлый, холодный.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D:\клипарт\школьники\0_13abac_3412ad97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4542" y="2155825"/>
            <a:ext cx="443916" cy="6658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8861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22" y="-17473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403225"/>
            <a:ext cx="4800599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Задание для самостоятельного выполнения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5099" y="1012824"/>
            <a:ext cx="3276601" cy="738664"/>
          </a:xfrm>
        </p:spPr>
        <p:txBody>
          <a:bodyPr/>
          <a:lstStyle/>
          <a:p>
            <a:pPr algn="ctr"/>
            <a:r>
              <a:rPr lang="ru-RU" sz="1600" dirty="0" smtClean="0"/>
              <a:t>Выполнить </a:t>
            </a:r>
            <a:r>
              <a:rPr lang="ru-RU" sz="1600" dirty="0" err="1" smtClean="0"/>
              <a:t>упражнени</a:t>
            </a:r>
            <a:r>
              <a:rPr lang="ru-RU" sz="1600" dirty="0" smtClean="0"/>
              <a:t> 11,12 стр. 30-31.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В</a:t>
            </a:r>
            <a:r>
              <a:rPr lang="ru-RU" sz="1600" dirty="0" smtClean="0"/>
              <a:t>ыучить стихотворение.</a:t>
            </a:r>
          </a:p>
        </p:txBody>
      </p:sp>
      <p:pic>
        <p:nvPicPr>
          <p:cNvPr id="6" name="Picture 2" descr="Презентация &quot;Прямоугольный параллелепипед&quot; - Математика - 4 клас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4" t="26086" r="5467" b="21740"/>
          <a:stretch/>
        </p:blipFill>
        <p:spPr bwMode="auto">
          <a:xfrm>
            <a:off x="2197100" y="1927225"/>
            <a:ext cx="1595976" cy="1058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2826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250825"/>
            <a:ext cx="4876799" cy="630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Как сказать о множестве предметов?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784224"/>
            <a:ext cx="4267201" cy="738664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Имена существительные в единственном и во множественном числе.</a:t>
            </a:r>
          </a:p>
        </p:txBody>
      </p:sp>
      <p:pic>
        <p:nvPicPr>
          <p:cNvPr id="1026" name="Picture 2" descr="Единственное и множественное число имён существительных. Видеоурок. Русский  язык 2 Класс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522888"/>
            <a:ext cx="2438400" cy="161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599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784225"/>
            <a:ext cx="4343399" cy="1577355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      Существительные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во множественном числе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US" i="1" dirty="0" err="1">
                <a:solidFill>
                  <a:schemeClr val="accent1">
                    <a:lumMod val="75000"/>
                  </a:schemeClr>
                </a:solidFill>
              </a:rPr>
              <a:t>ko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’</a:t>
            </a:r>
            <a:r>
              <a:rPr lang="en-US" i="1" dirty="0" err="1">
                <a:solidFill>
                  <a:schemeClr val="accent1">
                    <a:lumMod val="75000"/>
                  </a:schemeClr>
                </a:solidFill>
              </a:rPr>
              <a:t>plik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отвечают на вопросы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кто?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i="1" dirty="0" err="1">
                <a:solidFill>
                  <a:schemeClr val="accent1">
                    <a:lumMod val="75000"/>
                  </a:schemeClr>
                </a:solidFill>
              </a:rPr>
              <a:t>kimlar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?)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или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что?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accent1">
                    <a:lumMod val="75000"/>
                  </a:schemeClr>
                </a:solidFill>
              </a:rPr>
              <a:t>nimalar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</a:rPr>
              <a:t>?)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1082" y="667220"/>
            <a:ext cx="2362199" cy="13716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– дом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 – город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 - глаз</a:t>
            </a:r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83281" y="633784"/>
            <a:ext cx="2438400" cy="136432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852" dirty="0">
              <a:solidFill>
                <a:schemeClr val="tx1"/>
              </a:solidFill>
            </a:endParaRPr>
          </a:p>
          <a:p>
            <a:pPr algn="ctr"/>
            <a:endParaRPr lang="ru-RU" sz="852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 – брать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</a:t>
            </a: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дру</a:t>
            </a:r>
            <a:r>
              <a:rPr lang="ru-RU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Сын – сыновь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Стул - стуль</a:t>
            </a: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</a:p>
          <a:p>
            <a:pPr algn="ctr"/>
            <a:endParaRPr lang="ru-RU" sz="852" dirty="0"/>
          </a:p>
          <a:p>
            <a:pPr algn="ctr"/>
            <a:endParaRPr lang="ru-RU" sz="852" dirty="0"/>
          </a:p>
        </p:txBody>
      </p:sp>
      <p:pic>
        <p:nvPicPr>
          <p:cNvPr id="7" name="Рисунок 6" descr="D:\клипарт\алфавит\таблица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3816" y="2072256"/>
            <a:ext cx="1118166" cy="1008560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8" name="Picture 3" descr="D:\клипарт\зверушки\0_b90fc_e9c0ddb1_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83663" y="213471"/>
            <a:ext cx="2333660" cy="2874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5579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385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Запомните!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100" name="Picture 4" descr="Очки защитные цена, фото, где купить Ташкент, Flagma.uz #1799741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31" b="29630"/>
          <a:stretch/>
        </p:blipFill>
        <p:spPr bwMode="auto">
          <a:xfrm>
            <a:off x="673100" y="914891"/>
            <a:ext cx="1295400" cy="68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Очки разного типа, пластмассовые. - купить в Ташкенте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546225"/>
            <a:ext cx="1349375" cy="134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Lenagold - Клипарт - Карманные часы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850" y="1021835"/>
            <a:ext cx="954233" cy="59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Sesame Street Kids' Watches | Groupon Goods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431" y="1801811"/>
            <a:ext cx="1353136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Ножницы для шитья VICTORINOX 8.1039.09. Купить ножницы для шитья на  официальном сайте VICTORINOX в России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711967"/>
            <a:ext cx="852047" cy="85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6" descr="Lenagold - Клипарт - Ножницы 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16" name="Picture 20" descr="Lenagold - Клипарт - Ножницы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81" y="1698625"/>
            <a:ext cx="1152563" cy="871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2674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Упражнение </a:t>
            </a:r>
            <a:r>
              <a:rPr lang="en-US" dirty="0" smtClean="0">
                <a:solidFill>
                  <a:schemeClr val="tx1"/>
                </a:solidFill>
              </a:rPr>
              <a:t>7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1" y="566296"/>
            <a:ext cx="3886200" cy="1969770"/>
          </a:xfrm>
        </p:spPr>
        <p:txBody>
          <a:bodyPr/>
          <a:lstStyle/>
          <a:p>
            <a:pPr algn="ctr"/>
            <a:r>
              <a:rPr lang="ru-RU" sz="1600" dirty="0" smtClean="0"/>
              <a:t>У моего дедушки </a:t>
            </a:r>
            <a:r>
              <a:rPr lang="ru-RU" sz="1600" dirty="0" err="1" smtClean="0"/>
              <a:t>Карима</a:t>
            </a:r>
            <a:r>
              <a:rPr lang="ru-RU" sz="1600" dirty="0" smtClean="0"/>
              <a:t> большая ферма. Там есть домашние животные. У коровы телёнок. У овцы смешные ягнята. У курицы маленькие цыплята. У гусей гусята. У собаки красивый щенок. У лошади жеребёнок. У утки белый утёнок. Мне нравятся эти малыши.</a:t>
            </a:r>
            <a:endParaRPr lang="ru-RU" sz="1600" dirty="0"/>
          </a:p>
        </p:txBody>
      </p:sp>
      <p:pic>
        <p:nvPicPr>
          <p:cNvPr id="1026" name="Picture 2" descr="Edmodo | Connecting learners with the people and resources needed to reach  their full potential | Where education meets innovation #monitor #monitor …  в 2020 г | Университет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770774"/>
            <a:ext cx="990599" cy="147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9566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555" dirty="0">
                <a:solidFill>
                  <a:schemeClr val="accent5">
                    <a:lumMod val="75000"/>
                  </a:schemeClr>
                </a:solidFill>
              </a:rPr>
              <a:t>Имя существительное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1325" dirty="0"/>
              <a:t>Повторение </a:t>
            </a:r>
          </a:p>
          <a:p>
            <a:r>
              <a:rPr lang="ru-RU" sz="1325" dirty="0">
                <a:solidFill>
                  <a:srgbClr val="00B050"/>
                </a:solidFill>
              </a:rPr>
              <a:t>6 класс</a:t>
            </a:r>
          </a:p>
          <a:p>
            <a:r>
              <a:rPr lang="ru-RU" sz="1325" dirty="0">
                <a:solidFill>
                  <a:srgbClr val="00B050"/>
                </a:solidFill>
              </a:rPr>
              <a:t>(узбекский язык обучения)</a:t>
            </a:r>
          </a:p>
        </p:txBody>
      </p:sp>
      <p:pic>
        <p:nvPicPr>
          <p:cNvPr id="14343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96"/>
            <a:ext cx="5765977" cy="324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Презентация на тему: &quot;ВОРОНЬИ СКОРОГОВОРКИ. Аты-баты шли солдаты. Аты-баты  – на базар. Аты-баты, что купили? Аты-баты: - Самовар! Аты-баты, - Сколько  стоит? Аты-баты: - Три.&quot;. Скачать бесплатно и без регистрации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5" b="16667"/>
          <a:stretch/>
        </p:blipFill>
        <p:spPr bwMode="auto">
          <a:xfrm>
            <a:off x="520700" y="364902"/>
            <a:ext cx="4648200" cy="2806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45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3028534" cy="315471"/>
          </a:xfrm>
        </p:spPr>
        <p:txBody>
          <a:bodyPr/>
          <a:lstStyle/>
          <a:p>
            <a:pPr algn="ctr"/>
            <a:r>
              <a:rPr lang="ru-RU" dirty="0" smtClean="0"/>
              <a:t>   Интервью Анвара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129945"/>
            <a:ext cx="5473700" cy="369332"/>
          </a:xfrm>
        </p:spPr>
        <p:txBody>
          <a:bodyPr/>
          <a:lstStyle/>
          <a:p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7" name="Picture 2" descr="D:\клипарт\день девушки\0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9775070">
            <a:off x="5161575" y="576402"/>
            <a:ext cx="442464" cy="759315"/>
          </a:xfrm>
          <a:prstGeom prst="rect">
            <a:avLst/>
          </a:prstGeom>
          <a:noFill/>
        </p:spPr>
      </p:pic>
      <p:pic>
        <p:nvPicPr>
          <p:cNvPr id="8" name="Рисунок 7" descr="C:\Users\Маманя\AppData\Local\Microsoft\Windows\Temporary Internet Files\Content.Word\img22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4500" y="814051"/>
            <a:ext cx="1764030" cy="1610995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9" name="Рисунок 8" descr="C:\Users\Маманя\Pictures\img228 - копия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63900" y="767696"/>
            <a:ext cx="1839595" cy="1657350"/>
          </a:xfrm>
          <a:prstGeom prst="round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16754" y="2399094"/>
            <a:ext cx="51816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1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</a:t>
            </a:r>
            <a:r>
              <a:rPr lang="ru-RU" sz="1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ой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это учитель?                                       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- </a:t>
            </a:r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</a:t>
            </a:r>
            <a:r>
              <a:rPr lang="ru-RU" sz="1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ая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это учительниц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Это мой </a:t>
            </a:r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любим</a:t>
            </a:r>
            <a:r>
              <a:rPr lang="ru-RU" sz="1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ый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учитель.                       </a:t>
            </a:r>
            <a:r>
              <a:rPr lang="ru-RU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- 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</a:t>
            </a:r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наш</a:t>
            </a:r>
            <a:r>
              <a:rPr lang="ru-RU" sz="1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любим</a:t>
            </a:r>
            <a:r>
              <a:rPr lang="ru-RU" sz="10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ая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учительниц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</a:t>
            </a:r>
            <a:r>
              <a:rPr lang="ru-RU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783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https://krot.info/uploads/posts/2020-01/1580317146_46-p-foni-na-temu-shkoli-1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765799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700" y="250825"/>
            <a:ext cx="4800599" cy="315471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Учитель! Какое прекрасное </a:t>
            </a:r>
            <a:r>
              <a:rPr lang="ru-RU" dirty="0" smtClean="0">
                <a:solidFill>
                  <a:schemeClr val="tx2"/>
                </a:solidFill>
              </a:rPr>
              <a:t>слово!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566296"/>
            <a:ext cx="4571999" cy="2446824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1600" dirty="0"/>
              <a:t>Учитель! Какое прекрасное слово. </a:t>
            </a:r>
          </a:p>
          <a:p>
            <a:r>
              <a:rPr lang="ru-RU" sz="1600" dirty="0"/>
              <a:t>Оно нашей жизни и свет и основа.</a:t>
            </a:r>
          </a:p>
          <a:p>
            <a:r>
              <a:rPr lang="ru-RU" sz="1600" dirty="0"/>
              <a:t>Сияет для нас путеводной звездой</a:t>
            </a:r>
          </a:p>
          <a:p>
            <a:r>
              <a:rPr lang="ru-RU" sz="1600" dirty="0"/>
              <a:t>И в мир новых знаний ведет за собой.</a:t>
            </a:r>
          </a:p>
          <a:p>
            <a:r>
              <a:rPr lang="ru-RU" sz="1600" dirty="0"/>
              <a:t>Учитель! Какое высокое слово!</a:t>
            </a:r>
          </a:p>
          <a:p>
            <a:r>
              <a:rPr lang="ru-RU" sz="1600" dirty="0"/>
              <a:t>Его повторяем мы снова и снова.</a:t>
            </a:r>
          </a:p>
          <a:p>
            <a:r>
              <a:rPr lang="ru-RU" sz="1600" dirty="0"/>
              <a:t>Наш старший товарищ, наш искренний друг.</a:t>
            </a:r>
          </a:p>
          <a:p>
            <a:r>
              <a:rPr lang="ru-RU" sz="1600" dirty="0"/>
              <a:t>Он – ключ, открывающий кладезь наук!</a:t>
            </a:r>
          </a:p>
          <a:p>
            <a:endParaRPr lang="ru-RU" sz="600" dirty="0"/>
          </a:p>
        </p:txBody>
      </p:sp>
    </p:spTree>
    <p:extLst>
      <p:ext uri="{BB962C8B-B14F-4D97-AF65-F5344CB8AC3E}">
        <p14:creationId xmlns:p14="http://schemas.microsoft.com/office/powerpoint/2010/main" val="28407310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1101</TotalTime>
  <Words>650</Words>
  <Application>Microsoft Office PowerPoint</Application>
  <PresentationFormat>Произвольный</PresentationFormat>
  <Paragraphs>106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Office Theme</vt:lpstr>
      <vt:lpstr>Русский язык</vt:lpstr>
      <vt:lpstr>Сегодня на уроке мы</vt:lpstr>
      <vt:lpstr>Как сказать о множестве предметов?</vt:lpstr>
      <vt:lpstr>       Существительные во множественном числе (ko’plik) отвечают на вопросы кто? (kimlar?) или что?( nimalar?) </vt:lpstr>
      <vt:lpstr>Запомните!</vt:lpstr>
      <vt:lpstr>Упражнение 7 </vt:lpstr>
      <vt:lpstr>Имя существительное </vt:lpstr>
      <vt:lpstr>   Интервью Анвара</vt:lpstr>
      <vt:lpstr>Учитель! Какое прекрасное слово!</vt:lpstr>
      <vt:lpstr>Презентация PowerPoint</vt:lpstr>
      <vt:lpstr>Имя существительное </vt:lpstr>
      <vt:lpstr>Презентация PowerPoint</vt:lpstr>
      <vt:lpstr>Презентация PowerPoint</vt:lpstr>
      <vt:lpstr>Презентация PowerPoint</vt:lpstr>
      <vt:lpstr>Упражнение 2  </vt:lpstr>
      <vt:lpstr>Презентация PowerPoint</vt:lpstr>
      <vt:lpstr>                 Упражнение 4 Сравните предметы. Напишите предложения по образцу.       Образец: Это большой стол. А это маленький стол.     Это классный журнал. А это детский журнал. Это трудное упражнение. А это лёгкое упражнение.  Вот большой стадион. А там маленький стадион.  Это красная ручка. А это синяя ручка.    </vt:lpstr>
      <vt:lpstr>Упражнение 6</vt:lpstr>
      <vt:lpstr>Проверим!</vt:lpstr>
      <vt:lpstr>Презентация PowerPoint</vt:lpstr>
      <vt:lpstr>Упражнение 7 Подберите прилагательные - антонимы к данным словам. К какому слову нет антонима? </vt:lpstr>
      <vt:lpstr>Имя существительное </vt:lpstr>
      <vt:lpstr>Упражнение 8 Ответьте на вопросы. Придумайте свои вопросы и задайте одноклассникам.  </vt:lpstr>
      <vt:lpstr>Упражнение 9 Найдите пары антонимов.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105</cp:revision>
  <dcterms:created xsi:type="dcterms:W3CDTF">2020-04-13T08:05:42Z</dcterms:created>
  <dcterms:modified xsi:type="dcterms:W3CDTF">2020-09-23T13:02:46Z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