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15" r:id="rId4"/>
    <p:sldId id="316" r:id="rId5"/>
    <p:sldId id="341" r:id="rId6"/>
    <p:sldId id="327" r:id="rId7"/>
    <p:sldId id="319" r:id="rId8"/>
    <p:sldId id="321" r:id="rId9"/>
    <p:sldId id="317" r:id="rId10"/>
    <p:sldId id="342" r:id="rId11"/>
    <p:sldId id="273" r:id="rId12"/>
    <p:sldId id="335" r:id="rId13"/>
    <p:sldId id="345" r:id="rId14"/>
    <p:sldId id="322" r:id="rId15"/>
    <p:sldId id="311" r:id="rId16"/>
    <p:sldId id="338" r:id="rId17"/>
    <p:sldId id="337" r:id="rId18"/>
    <p:sldId id="314" r:id="rId19"/>
    <p:sldId id="343" r:id="rId20"/>
    <p:sldId id="340" r:id="rId21"/>
    <p:sldId id="325" r:id="rId22"/>
    <p:sldId id="336" r:id="rId23"/>
    <p:sldId id="318" r:id="rId24"/>
    <p:sldId id="326" r:id="rId25"/>
    <p:sldId id="298" r:id="rId2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673023" y="1277572"/>
            <a:ext cx="2971877" cy="1873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sz="2400" i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 День учителя и наставника.</a:t>
            </a:r>
          </a:p>
          <a:p>
            <a:pPr marL="18415" algn="ctr">
              <a:spcBef>
                <a:spcPts val="110"/>
              </a:spcBef>
            </a:pPr>
            <a:r>
              <a:rPr lang="ru-RU" sz="2400" i="1" spc="-20" dirty="0" smtClean="0">
                <a:solidFill>
                  <a:srgbClr val="2365C7"/>
                </a:solidFill>
                <a:latin typeface="Arial"/>
                <a:cs typeface="Arial"/>
              </a:rPr>
              <a:t>Качественные имена прилагательные.</a:t>
            </a:r>
            <a:endParaRPr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681" y="1269705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2" descr="Edmodo | Connecting learners with the people and resources needed to reach  their full potential | Where education meets innovation #monitor #monitor …  в 2020 г | Универси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241425"/>
            <a:ext cx="1371599" cy="14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161582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Словарь</a:t>
            </a:r>
          </a:p>
          <a:p>
            <a:r>
              <a:rPr lang="ru-RU" dirty="0"/>
              <a:t>искренний – </a:t>
            </a:r>
            <a:r>
              <a:rPr lang="en-US" dirty="0"/>
              <a:t>chin</a:t>
            </a:r>
            <a:r>
              <a:rPr lang="ru-RU" dirty="0"/>
              <a:t>, </a:t>
            </a:r>
            <a:r>
              <a:rPr lang="en-US" dirty="0" err="1"/>
              <a:t>sofdil</a:t>
            </a:r>
            <a:endParaRPr lang="ru-RU" dirty="0"/>
          </a:p>
          <a:p>
            <a:r>
              <a:rPr lang="ru-RU" dirty="0"/>
              <a:t>кладезь наук – </a:t>
            </a:r>
            <a:r>
              <a:rPr lang="en-US" dirty="0" err="1"/>
              <a:t>aql</a:t>
            </a:r>
            <a:r>
              <a:rPr lang="en-US" dirty="0"/>
              <a:t> </a:t>
            </a:r>
            <a:r>
              <a:rPr lang="en-US" dirty="0" err="1"/>
              <a:t>koni</a:t>
            </a:r>
            <a:r>
              <a:rPr lang="ru-RU" dirty="0"/>
              <a:t>, </a:t>
            </a:r>
            <a:r>
              <a:rPr lang="en-US" dirty="0" err="1"/>
              <a:t>aql</a:t>
            </a:r>
            <a:r>
              <a:rPr lang="en-US" dirty="0"/>
              <a:t> </a:t>
            </a:r>
            <a:r>
              <a:rPr lang="en-US" dirty="0" err="1"/>
              <a:t>xazinasi</a:t>
            </a:r>
            <a:endParaRPr lang="ru-RU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6611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4" y="520109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6500" y="1927225"/>
            <a:ext cx="418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Имя прилагательное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555625"/>
            <a:ext cx="4419599" cy="2492990"/>
          </a:xfrm>
        </p:spPr>
        <p:txBody>
          <a:bodyPr/>
          <a:lstStyle/>
          <a:p>
            <a:r>
              <a:rPr lang="ru-RU" sz="1800" dirty="0"/>
              <a:t>Имя прилагательное (</a:t>
            </a:r>
            <a:r>
              <a:rPr lang="en-US" sz="1800" dirty="0" err="1"/>
              <a:t>sifat</a:t>
            </a:r>
            <a:r>
              <a:rPr lang="ru-RU" sz="1800" dirty="0"/>
              <a:t>) отвечает на вопрос какой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(какая? какое? какие?) – </a:t>
            </a:r>
            <a:r>
              <a:rPr lang="en-US" sz="1800" dirty="0" err="1"/>
              <a:t>qanday</a:t>
            </a:r>
            <a:r>
              <a:rPr lang="ru-RU" sz="1800" dirty="0"/>
              <a:t>?</a:t>
            </a:r>
          </a:p>
          <a:p>
            <a:r>
              <a:rPr lang="ru-RU" sz="1800" dirty="0"/>
              <a:t>Имена прилагательные в единственном числе изменяются по родам. </a:t>
            </a:r>
          </a:p>
          <a:p>
            <a:r>
              <a:rPr lang="ru-RU" sz="1800" dirty="0"/>
              <a:t>Род имени прилагательного зависит от рода имени существительного.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3681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328/000e33f7-8067a733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00" y="794"/>
            <a:ext cx="587770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Разряды прилагательных (таблица с примерами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5853" r="2876" b="9046"/>
          <a:stretch/>
        </p:blipFill>
        <p:spPr bwMode="auto">
          <a:xfrm>
            <a:off x="147937" y="199942"/>
            <a:ext cx="5468027" cy="28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69" y="116273"/>
            <a:ext cx="5361879" cy="5408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75070">
            <a:off x="2008268" y="996377"/>
            <a:ext cx="442464" cy="75931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8" y="131218"/>
            <a:ext cx="5705492" cy="3030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3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292" y="98425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20700" y="781128"/>
            <a:ext cx="4876799" cy="1938992"/>
          </a:xfrm>
        </p:spPr>
        <p:txBody>
          <a:bodyPr/>
          <a:lstStyle/>
          <a:p>
            <a:r>
              <a:rPr lang="ru-RU" sz="1800" dirty="0" smtClean="0"/>
              <a:t>Какая это школа? Это новая школа</a:t>
            </a:r>
          </a:p>
          <a:p>
            <a:r>
              <a:rPr lang="ru-RU" sz="1800" dirty="0" smtClean="0"/>
              <a:t>Какой это стол? Это письменный стол</a:t>
            </a:r>
          </a:p>
          <a:p>
            <a:r>
              <a:rPr lang="ru-RU" sz="1800" dirty="0" smtClean="0"/>
              <a:t>Какая это книга? Это интересная книга.</a:t>
            </a:r>
          </a:p>
          <a:p>
            <a:r>
              <a:rPr lang="ru-RU" sz="1800" dirty="0" smtClean="0"/>
              <a:t>Какие это подруги? Это верные подруги.</a:t>
            </a:r>
          </a:p>
          <a:p>
            <a:r>
              <a:rPr lang="ru-RU" sz="1800" dirty="0" smtClean="0"/>
              <a:t>Какое это фото? Это старое фото.</a:t>
            </a:r>
          </a:p>
          <a:p>
            <a:r>
              <a:rPr lang="ru-RU" sz="1800" dirty="0" smtClean="0"/>
              <a:t>Какие это ребята? Это умные ребята.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710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403225"/>
            <a:ext cx="543793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250825"/>
            <a:ext cx="5105400" cy="29931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Упражнение 4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Сравните предметы. Напишите предложения по образцу.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     Образец: </a:t>
            </a:r>
            <a:r>
              <a:rPr lang="ru-RU" sz="1600" dirty="0" smtClean="0">
                <a:solidFill>
                  <a:schemeClr val="tx1"/>
                </a:solidFill>
              </a:rPr>
              <a:t>Это большой </a:t>
            </a:r>
            <a:r>
              <a:rPr lang="ru-RU" sz="1600" dirty="0" smtClean="0">
                <a:solidFill>
                  <a:schemeClr val="tx1"/>
                </a:solidFill>
              </a:rPr>
              <a:t>стол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 это маленький стол.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Это классный журнал. А это детский журнал.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Это трудное упражнение. А это лёгкое упражнение. 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Вот большой стадион. А там маленький стадион.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Это красная ручка. А это синяя ручка.  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3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0" y="566296"/>
            <a:ext cx="4495799" cy="630942"/>
          </a:xfrm>
        </p:spPr>
        <p:txBody>
          <a:bodyPr/>
          <a:lstStyle/>
          <a:p>
            <a:r>
              <a:rPr lang="ru-RU" sz="1200" i="0" dirty="0" smtClean="0">
                <a:solidFill>
                  <a:schemeClr val="tx2">
                    <a:lumMod val="50000"/>
                  </a:schemeClr>
                </a:solidFill>
              </a:rPr>
              <a:t>Запишите прилагательные в три столбика.</a:t>
            </a:r>
          </a:p>
          <a:p>
            <a:r>
              <a:rPr lang="ru-RU" sz="1100" b="0" dirty="0" smtClean="0"/>
              <a:t>Образец: Цвет                    </a:t>
            </a:r>
            <a:r>
              <a:rPr lang="ru-RU" sz="1100" b="0" dirty="0"/>
              <a:t>В</a:t>
            </a:r>
            <a:r>
              <a:rPr lang="ru-RU" sz="1100" b="0" dirty="0" smtClean="0"/>
              <a:t>кус                           Размер</a:t>
            </a:r>
          </a:p>
          <a:p>
            <a:r>
              <a:rPr lang="ru-RU" sz="1800" dirty="0" smtClean="0"/>
              <a:t>       </a:t>
            </a:r>
            <a:r>
              <a:rPr lang="ru-RU" sz="1200" b="0" dirty="0" smtClean="0"/>
              <a:t>белый мел     сладкое яблоко   маленькая тарелка</a:t>
            </a:r>
            <a:endParaRPr lang="ru-RU" sz="1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96900" y="1165225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Больш</a:t>
            </a:r>
            <a:r>
              <a:rPr lang="ru-RU" dirty="0" smtClean="0"/>
              <a:t>… стол, </a:t>
            </a:r>
            <a:r>
              <a:rPr lang="ru-RU" dirty="0" err="1" smtClean="0"/>
              <a:t>син</a:t>
            </a:r>
            <a:r>
              <a:rPr lang="ru-RU" dirty="0" smtClean="0"/>
              <a:t>… ручка, </a:t>
            </a:r>
            <a:r>
              <a:rPr lang="ru-RU" dirty="0" err="1" smtClean="0"/>
              <a:t>зелён</a:t>
            </a:r>
            <a:r>
              <a:rPr lang="ru-RU" dirty="0" smtClean="0"/>
              <a:t>… блокнот, широк… улицы, </a:t>
            </a:r>
            <a:r>
              <a:rPr lang="ru-RU" dirty="0" err="1" smtClean="0"/>
              <a:t>кисл</a:t>
            </a:r>
            <a:r>
              <a:rPr lang="ru-RU" dirty="0" smtClean="0"/>
              <a:t>… лимон, </a:t>
            </a:r>
            <a:r>
              <a:rPr lang="ru-RU" dirty="0" err="1" smtClean="0"/>
              <a:t>горьк</a:t>
            </a:r>
            <a:r>
              <a:rPr lang="ru-RU" dirty="0" smtClean="0"/>
              <a:t>… перец, </a:t>
            </a:r>
            <a:r>
              <a:rPr lang="ru-RU" dirty="0" err="1" smtClean="0"/>
              <a:t>красн</a:t>
            </a:r>
            <a:r>
              <a:rPr lang="ru-RU" dirty="0" smtClean="0"/>
              <a:t>… фломастер, </a:t>
            </a:r>
            <a:r>
              <a:rPr lang="ru-RU" dirty="0" err="1" smtClean="0"/>
              <a:t>огромн</a:t>
            </a:r>
            <a:r>
              <a:rPr lang="ru-RU" dirty="0" smtClean="0"/>
              <a:t>… окно, </a:t>
            </a:r>
            <a:r>
              <a:rPr lang="ru-RU" dirty="0" err="1" smtClean="0"/>
              <a:t>вкусн</a:t>
            </a:r>
            <a:r>
              <a:rPr lang="ru-RU" dirty="0" smtClean="0"/>
              <a:t>… каша, жёлт… платье, </a:t>
            </a:r>
            <a:r>
              <a:rPr lang="ru-RU" dirty="0" err="1" smtClean="0"/>
              <a:t>коротк</a:t>
            </a:r>
            <a:r>
              <a:rPr lang="ru-RU" dirty="0" smtClean="0"/>
              <a:t>… юбка, </a:t>
            </a:r>
            <a:r>
              <a:rPr lang="ru-RU" dirty="0" err="1" smtClean="0"/>
              <a:t>тёмн</a:t>
            </a:r>
            <a:r>
              <a:rPr lang="ru-RU" dirty="0" smtClean="0"/>
              <a:t>… брюки, длин…  дорога.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0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роверим!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1622425"/>
            <a:ext cx="472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красн</a:t>
            </a:r>
            <a:r>
              <a:rPr lang="ru-RU" dirty="0" smtClean="0"/>
              <a:t>… фломастер, </a:t>
            </a:r>
            <a:r>
              <a:rPr lang="ru-RU" dirty="0" err="1" smtClean="0"/>
              <a:t>огромн</a:t>
            </a:r>
            <a:r>
              <a:rPr lang="ru-RU" dirty="0" smtClean="0"/>
              <a:t>… окно, </a:t>
            </a:r>
            <a:r>
              <a:rPr lang="ru-RU" dirty="0" err="1" smtClean="0"/>
              <a:t>вкусн</a:t>
            </a:r>
            <a:r>
              <a:rPr lang="ru-RU" dirty="0" smtClean="0"/>
              <a:t>…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36650"/>
              </p:ext>
            </p:extLst>
          </p:nvPr>
        </p:nvGraphicFramePr>
        <p:xfrm>
          <a:off x="292100" y="1012824"/>
          <a:ext cx="52577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7511604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195634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248733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416"/>
                  </a:ext>
                </a:extLst>
              </a:tr>
              <a:tr h="6949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синяя </a:t>
                      </a:r>
                      <a:r>
                        <a:rPr lang="ru-RU" sz="1400" dirty="0" smtClean="0"/>
                        <a:t>ручка</a:t>
                      </a:r>
                    </a:p>
                    <a:p>
                      <a:r>
                        <a:rPr lang="ru-RU" sz="1400" dirty="0" smtClean="0"/>
                        <a:t>зелёный </a:t>
                      </a:r>
                      <a:r>
                        <a:rPr lang="ru-RU" sz="1400" dirty="0" smtClean="0"/>
                        <a:t>блокнот</a:t>
                      </a:r>
                    </a:p>
                    <a:p>
                      <a:r>
                        <a:rPr lang="ru-RU" sz="1400" dirty="0" smtClean="0"/>
                        <a:t>красный </a:t>
                      </a:r>
                      <a:r>
                        <a:rPr lang="ru-RU" sz="1400" dirty="0" smtClean="0"/>
                        <a:t>фломастер</a:t>
                      </a:r>
                    </a:p>
                    <a:p>
                      <a:r>
                        <a:rPr lang="ru-RU" sz="1400" dirty="0" smtClean="0"/>
                        <a:t>жёлтое </a:t>
                      </a:r>
                      <a:r>
                        <a:rPr lang="ru-RU" sz="1400" dirty="0" smtClean="0"/>
                        <a:t>платье</a:t>
                      </a:r>
                    </a:p>
                    <a:p>
                      <a:r>
                        <a:rPr lang="ru-RU" sz="1400" dirty="0" smtClean="0"/>
                        <a:t>тёмные </a:t>
                      </a:r>
                      <a:r>
                        <a:rPr lang="ru-RU" sz="1400" dirty="0" smtClean="0"/>
                        <a:t>брюки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кислый </a:t>
                      </a:r>
                      <a:r>
                        <a:rPr lang="ru-RU" sz="1400" dirty="0" smtClean="0"/>
                        <a:t>лимон</a:t>
                      </a:r>
                    </a:p>
                    <a:p>
                      <a:r>
                        <a:rPr lang="ru-RU" sz="1400" dirty="0" smtClean="0"/>
                        <a:t>горький перец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вкусная </a:t>
                      </a:r>
                      <a:r>
                        <a:rPr lang="ru-RU" sz="1400" dirty="0" smtClean="0"/>
                        <a:t>каша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большой </a:t>
                      </a:r>
                      <a:r>
                        <a:rPr lang="ru-RU" sz="1400" dirty="0" smtClean="0"/>
                        <a:t>стол</a:t>
                      </a:r>
                    </a:p>
                    <a:p>
                      <a:r>
                        <a:rPr lang="ru-RU" sz="1400" dirty="0" smtClean="0"/>
                        <a:t>широкие </a:t>
                      </a:r>
                      <a:r>
                        <a:rPr lang="ru-RU" sz="1400" dirty="0" smtClean="0"/>
                        <a:t>улицы</a:t>
                      </a:r>
                    </a:p>
                    <a:p>
                      <a:r>
                        <a:rPr lang="ru-RU" sz="1400" dirty="0" smtClean="0"/>
                        <a:t>огромное </a:t>
                      </a:r>
                      <a:r>
                        <a:rPr lang="ru-RU" sz="1400" dirty="0" smtClean="0"/>
                        <a:t>окно</a:t>
                      </a:r>
                    </a:p>
                    <a:p>
                      <a:r>
                        <a:rPr lang="ru-RU" sz="1400" dirty="0" smtClean="0"/>
                        <a:t>короткая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юбка</a:t>
                      </a:r>
                    </a:p>
                    <a:p>
                      <a:r>
                        <a:rPr lang="ru-RU" sz="1400" baseline="0" dirty="0" smtClean="0"/>
                        <a:t>длинная </a:t>
                      </a:r>
                      <a:r>
                        <a:rPr lang="ru-RU" sz="1400" baseline="0" dirty="0" smtClean="0"/>
                        <a:t>дорога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6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8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49174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400" spc="-5" dirty="0" smtClean="0">
                <a:solidFill>
                  <a:srgbClr val="FF0000"/>
                </a:solidFill>
              </a:rPr>
              <a:t>Сегодня на уроке мы</a:t>
            </a:r>
            <a:endParaRPr sz="2400" spc="-5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77900" y="708027"/>
            <a:ext cx="40386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Повторим единственное и множественное число существительных. Поговорим о дне учителя.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Узнаем о качественных прилагательных.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Выполним упражнения.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751" y="1317625"/>
            <a:ext cx="774266" cy="152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5500" y="403225"/>
            <a:ext cx="396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Какой ты (вы) хороший!     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рад, что вам  понравилось!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Какая ты (вы) умная!               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Спасибо!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тебя (вас) хороший характер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 что вы!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(вы) хороший ученик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(человек, мастер…).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356" y="1639607"/>
            <a:ext cx="1021117" cy="1208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78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10618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7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одберите прилагательные - антонимы к данным словам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К какому слову нет антонима?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100" y="1241425"/>
            <a:ext cx="4648199" cy="1384995"/>
          </a:xfrm>
        </p:spPr>
        <p:txBody>
          <a:bodyPr/>
          <a:lstStyle/>
          <a:p>
            <a:pPr algn="ctr"/>
            <a:r>
              <a:rPr lang="ru-RU" sz="1800" dirty="0" smtClean="0"/>
              <a:t>Молодой учитель, хорошая ученица, громкий ответ, большое окно, светлый класс, весёлая подруга, горячее солнце, широкий коридор, высокий шкаф.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215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" y="0"/>
            <a:ext cx="5765800" cy="32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6300" y="128809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2491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7900" y="1288096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9" y="162090"/>
            <a:ext cx="4724400" cy="29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46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10618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8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Ответьте на вопросы. Придумайте свои вопросы и задайте одноклассникам.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1012825"/>
            <a:ext cx="4876799" cy="2075259"/>
          </a:xfrm>
        </p:spPr>
        <p:txBody>
          <a:bodyPr/>
          <a:lstStyle/>
          <a:p>
            <a:pPr algn="ctr"/>
            <a:r>
              <a:rPr lang="ru-RU" sz="2000" dirty="0" smtClean="0"/>
              <a:t>Ваш класс тёмный или светлый? Сегодня погода тёплая или холодная? Ваш учебник старый или новый? Ваши руки  чистые или грязные? Этот карандаш мягкий или твёрдый?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085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-53975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5309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9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айдите пары антонимов.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501" y="781128"/>
            <a:ext cx="4495798" cy="169277"/>
          </a:xfrm>
        </p:spPr>
        <p:txBody>
          <a:bodyPr/>
          <a:lstStyle/>
          <a:p>
            <a:r>
              <a:rPr lang="ru-RU" sz="1100" dirty="0" smtClean="0">
                <a:solidFill>
                  <a:srgbClr val="002060"/>
                </a:solidFill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300" y="950405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Высокий, грустный, маленький, сильный, новый, глупый, тихий, старый, громкий, низкий, широкий,  большой, умный, весёлый, холодный.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D:\клипарт\школьники\0_13abac_3412ad9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542" y="2155825"/>
            <a:ext cx="443916" cy="66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86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" y="-17473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099" y="1012824"/>
            <a:ext cx="3276601" cy="738664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</a:t>
            </a:r>
            <a:r>
              <a:rPr lang="ru-RU" sz="1600" dirty="0" err="1" smtClean="0"/>
              <a:t>упражнени</a:t>
            </a:r>
            <a:r>
              <a:rPr lang="ru-RU" sz="1600" dirty="0" smtClean="0"/>
              <a:t> 11,12 стр. 30-31.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В</a:t>
            </a:r>
            <a:r>
              <a:rPr lang="ru-RU" sz="1600" dirty="0" smtClean="0"/>
              <a:t>ыучить стихотворение.</a:t>
            </a:r>
          </a:p>
        </p:txBody>
      </p:sp>
      <p:pic>
        <p:nvPicPr>
          <p:cNvPr id="6" name="Picture 2" descr="Презентация &quot;Прямоугольный параллелепипед&quot; - Математика - 4 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26086" r="5467" b="21740"/>
          <a:stretch/>
        </p:blipFill>
        <p:spPr bwMode="auto">
          <a:xfrm>
            <a:off x="2197100" y="1927225"/>
            <a:ext cx="1595976" cy="1058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8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250825"/>
            <a:ext cx="48767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сказать о множестве предметов?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784224"/>
            <a:ext cx="4267201" cy="738664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Имена существительные в единственном и во множественном числе.</a:t>
            </a:r>
          </a:p>
        </p:txBody>
      </p:sp>
      <p:pic>
        <p:nvPicPr>
          <p:cNvPr id="1026" name="Picture 2" descr="Единственное и множественное число имён существительных. Видеоурок. Русский  язык 2 Клас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22888"/>
            <a:ext cx="2438400" cy="16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9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784225"/>
            <a:ext cx="4343399" cy="157735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Существительные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 множественном числе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ko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plik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отвечают на вопросы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кто?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kimlar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?)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или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что?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nimalar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?)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082" y="667220"/>
            <a:ext cx="2362199" cy="1371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– дом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– город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 - глаз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3281" y="633784"/>
            <a:ext cx="2438400" cy="13643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52" dirty="0">
              <a:solidFill>
                <a:schemeClr val="tx1"/>
              </a:solidFill>
            </a:endParaRPr>
          </a:p>
          <a:p>
            <a:pPr algn="ctr"/>
            <a:endParaRPr lang="ru-RU" sz="852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 – брать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дру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– сыновь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 - стуль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 algn="ctr"/>
            <a:endParaRPr lang="ru-RU" sz="852" dirty="0"/>
          </a:p>
          <a:p>
            <a:pPr algn="ctr"/>
            <a:endParaRPr lang="ru-RU" sz="852" dirty="0"/>
          </a:p>
        </p:txBody>
      </p:sp>
      <p:pic>
        <p:nvPicPr>
          <p:cNvPr id="7" name="Рисунок 6" descr="D:\клипарт\алфавит\таблиц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816" y="2072256"/>
            <a:ext cx="1118166" cy="100856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3" descr="D:\клипарт\зверушки\0_b90fc_e9c0ddb1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3663" y="213471"/>
            <a:ext cx="2333660" cy="287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57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85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Запомните!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0" name="Picture 4" descr="Очки защитные цена, фото, где купить Ташкент, Flagma.uz #179974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 b="29630"/>
          <a:stretch/>
        </p:blipFill>
        <p:spPr bwMode="auto">
          <a:xfrm>
            <a:off x="673100" y="914891"/>
            <a:ext cx="1295400" cy="6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чки разного типа, пластмассовые. - купить в Ташкент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46225"/>
            <a:ext cx="13493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enagold - Клипарт - Карманные часы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50" y="1021835"/>
            <a:ext cx="954233" cy="5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esame Street Kids' Watches | Groupon Good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1" y="1801811"/>
            <a:ext cx="1353136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Ножницы для шитья VICTORINOX 8.1039.09. Купить ножницы для шитья на  официальном сайте VICTORINOX в России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711967"/>
            <a:ext cx="852047" cy="8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Lenagold - Клипарт - Ножницы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6" name="Picture 20" descr="Lenagold - Клипарт - Ножницы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81" y="1698625"/>
            <a:ext cx="1152563" cy="8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6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Упражнение </a:t>
            </a:r>
            <a:r>
              <a:rPr lang="en-US" dirty="0" smtClean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1" y="566296"/>
            <a:ext cx="3886200" cy="1969770"/>
          </a:xfrm>
        </p:spPr>
        <p:txBody>
          <a:bodyPr/>
          <a:lstStyle/>
          <a:p>
            <a:pPr algn="ctr"/>
            <a:r>
              <a:rPr lang="ru-RU" sz="1600" dirty="0" smtClean="0"/>
              <a:t>У моего дедушки </a:t>
            </a:r>
            <a:r>
              <a:rPr lang="ru-RU" sz="1600" dirty="0" err="1" smtClean="0"/>
              <a:t>Карима</a:t>
            </a:r>
            <a:r>
              <a:rPr lang="ru-RU" sz="1600" dirty="0" smtClean="0"/>
              <a:t> большая ферма. Там есть домашние животные. У коровы телёнок. У овцы смешные ягнята. У курицы маленькие цыплята. У гусей гусята. У собаки красивый щенок. У лошади жеребёнок. У утки белый утёнок. Мне нравятся эти малыши.</a:t>
            </a:r>
            <a:endParaRPr lang="ru-RU" sz="1600" dirty="0"/>
          </a:p>
        </p:txBody>
      </p:sp>
      <p:pic>
        <p:nvPicPr>
          <p:cNvPr id="1026" name="Picture 2" descr="Edmodo | Connecting learners with the people and resources needed to reach  their full potential | Where education meets innovation #monitor #monitor …  в 2020 г | Универси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70774"/>
            <a:ext cx="990599" cy="14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6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325" dirty="0"/>
              <a:t>Повторение </a:t>
            </a:r>
          </a:p>
          <a:p>
            <a:r>
              <a:rPr lang="ru-RU" sz="1325" dirty="0">
                <a:solidFill>
                  <a:srgbClr val="00B050"/>
                </a:solidFill>
              </a:rPr>
              <a:t>6 класс</a:t>
            </a:r>
          </a:p>
          <a:p>
            <a:r>
              <a:rPr lang="ru-RU" sz="1325" dirty="0">
                <a:solidFill>
                  <a:srgbClr val="00B050"/>
                </a:solidFill>
              </a:rPr>
              <a:t>(узбекский язык обучения)</a:t>
            </a:r>
          </a:p>
        </p:txBody>
      </p:sp>
      <p:pic>
        <p:nvPicPr>
          <p:cNvPr id="14343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6"/>
            <a:ext cx="5765977" cy="32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езентация на тему: &quot;ВОРОНЬИ СКОРОГОВОРКИ. Аты-баты шли солдаты. Аты-баты  – на базар. Аты-баты, что купили? Аты-баты: - Самовар! Аты-баты, - Сколько  стоит? Аты-баты: - Три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6667"/>
          <a:stretch/>
        </p:blipFill>
        <p:spPr bwMode="auto">
          <a:xfrm>
            <a:off x="520700" y="364902"/>
            <a:ext cx="4648200" cy="28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3028534" cy="315471"/>
          </a:xfrm>
        </p:spPr>
        <p:txBody>
          <a:bodyPr/>
          <a:lstStyle/>
          <a:p>
            <a:pPr algn="ctr"/>
            <a:r>
              <a:rPr lang="ru-RU" dirty="0" smtClean="0"/>
              <a:t>   Интервью Анвара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129945"/>
            <a:ext cx="5473700" cy="369332"/>
          </a:xfrm>
        </p:spPr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75070">
            <a:off x="5161575" y="576402"/>
            <a:ext cx="442464" cy="759315"/>
          </a:xfrm>
          <a:prstGeom prst="rect">
            <a:avLst/>
          </a:prstGeom>
          <a:noFill/>
        </p:spPr>
      </p:pic>
      <p:pic>
        <p:nvPicPr>
          <p:cNvPr id="8" name="Рисунок 7" descr="C:\Users\Маманя\AppData\Local\Microsoft\Windows\Temporary Internet Files\Content.Word\img2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814051"/>
            <a:ext cx="1764030" cy="1610995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C:\Users\Маманя\Pictures\img228 - коп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3900" y="767696"/>
            <a:ext cx="1839595" cy="165735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6754" y="2399094"/>
            <a:ext cx="518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учитель?                                      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</a:t>
            </a:r>
            <a:r>
              <a:rPr lang="ru-RU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 учительниц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мой </a:t>
            </a:r>
            <a:r>
              <a:rPr lang="ru-RU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ый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учитель.                      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любим</a:t>
            </a:r>
            <a:r>
              <a:rPr lang="ru-RU" sz="1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учительниц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8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50825"/>
            <a:ext cx="4800599" cy="31547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Учитель! Какое прекрасное </a:t>
            </a:r>
            <a:r>
              <a:rPr lang="ru-RU" dirty="0" smtClean="0">
                <a:solidFill>
                  <a:schemeClr val="tx2"/>
                </a:solidFill>
              </a:rPr>
              <a:t>слово!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0" y="566296"/>
            <a:ext cx="4571999" cy="24468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dirty="0"/>
              <a:t>Учитель! Какое прекрасное слово. </a:t>
            </a:r>
          </a:p>
          <a:p>
            <a:r>
              <a:rPr lang="ru-RU" sz="1600" dirty="0"/>
              <a:t>Оно нашей жизни и свет и основа.</a:t>
            </a:r>
          </a:p>
          <a:p>
            <a:r>
              <a:rPr lang="ru-RU" sz="1600" dirty="0"/>
              <a:t>Сияет для нас путеводной звездой</a:t>
            </a:r>
          </a:p>
          <a:p>
            <a:r>
              <a:rPr lang="ru-RU" sz="1600" dirty="0"/>
              <a:t>И в мир новых знаний ведет за собой.</a:t>
            </a:r>
          </a:p>
          <a:p>
            <a:r>
              <a:rPr lang="ru-RU" sz="1600" dirty="0"/>
              <a:t>Учитель! Какое высокое слово!</a:t>
            </a:r>
          </a:p>
          <a:p>
            <a:r>
              <a:rPr lang="ru-RU" sz="1600" dirty="0"/>
              <a:t>Его повторяем мы снова и снова.</a:t>
            </a:r>
          </a:p>
          <a:p>
            <a:r>
              <a:rPr lang="ru-RU" sz="1600" dirty="0"/>
              <a:t>Наш старший товарищ, наш искренний друг.</a:t>
            </a:r>
          </a:p>
          <a:p>
            <a:r>
              <a:rPr lang="ru-RU" sz="1600" dirty="0"/>
              <a:t>Он – ключ, открывающий кладезь наук!</a:t>
            </a:r>
          </a:p>
          <a:p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84073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650</Words>
  <Application>Microsoft Office PowerPoint</Application>
  <PresentationFormat>Произвольный</PresentationFormat>
  <Paragraphs>106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Русский язык</vt:lpstr>
      <vt:lpstr>Сегодня на уроке мы</vt:lpstr>
      <vt:lpstr>Как сказать о множестве предметов?</vt:lpstr>
      <vt:lpstr>       Существительные во множественном числе (ko’plik) отвечают на вопросы кто? (kimlar?) или что?( nimalar?) </vt:lpstr>
      <vt:lpstr>Запомните!</vt:lpstr>
      <vt:lpstr>Упражнение 7 </vt:lpstr>
      <vt:lpstr>Имя существительное </vt:lpstr>
      <vt:lpstr>   Интервью Анвара</vt:lpstr>
      <vt:lpstr>Учитель! Какое прекрасное слово!</vt:lpstr>
      <vt:lpstr>Презентация PowerPoint</vt:lpstr>
      <vt:lpstr>Имя существительное </vt:lpstr>
      <vt:lpstr>Презентация PowerPoint</vt:lpstr>
      <vt:lpstr>Презентация PowerPoint</vt:lpstr>
      <vt:lpstr>Презентация PowerPoint</vt:lpstr>
      <vt:lpstr>Упражнение 2  </vt:lpstr>
      <vt:lpstr>Презентация PowerPoint</vt:lpstr>
      <vt:lpstr>                 Упражнение 4 Сравните предметы. Напишите предложения по образцу.       Образец: Это большой стол. А это маленький стол.     Это классный журнал. А это детский журнал. Это трудное упражнение. А это лёгкое упражнение.  Вот большой стадион. А там маленький стадион.  Это красная ручка. А это синяя ручка.    </vt:lpstr>
      <vt:lpstr>Упражнение 6</vt:lpstr>
      <vt:lpstr>Проверим!</vt:lpstr>
      <vt:lpstr>Презентация PowerPoint</vt:lpstr>
      <vt:lpstr>Упражнение 7 Подберите прилагательные - антонимы к данным словам. К какому слову нет антонима? </vt:lpstr>
      <vt:lpstr>Имя существительное </vt:lpstr>
      <vt:lpstr>Упражнение 8 Ответьте на вопросы. Придумайте свои вопросы и задайте одноклассникам.  </vt:lpstr>
      <vt:lpstr>Упражнение 9 Найдите пары антонимов.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105</cp:revision>
  <dcterms:created xsi:type="dcterms:W3CDTF">2020-04-13T08:05:42Z</dcterms:created>
  <dcterms:modified xsi:type="dcterms:W3CDTF">2020-09-23T13:02:46Z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