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6" r:id="rId4"/>
    <p:sldId id="306" r:id="rId5"/>
    <p:sldId id="305" r:id="rId6"/>
    <p:sldId id="273" r:id="rId7"/>
    <p:sldId id="319" r:id="rId8"/>
    <p:sldId id="289" r:id="rId9"/>
    <p:sldId id="297" r:id="rId10"/>
    <p:sldId id="274" r:id="rId11"/>
    <p:sldId id="295" r:id="rId12"/>
    <p:sldId id="290" r:id="rId13"/>
    <p:sldId id="307" r:id="rId14"/>
    <p:sldId id="310" r:id="rId15"/>
    <p:sldId id="308" r:id="rId16"/>
    <p:sldId id="311" r:id="rId17"/>
    <p:sldId id="315" r:id="rId18"/>
    <p:sldId id="316" r:id="rId19"/>
    <p:sldId id="314" r:id="rId20"/>
    <p:sldId id="318" r:id="rId21"/>
    <p:sldId id="317" r:id="rId22"/>
    <p:sldId id="320" r:id="rId23"/>
    <p:sldId id="300" r:id="rId24"/>
    <p:sldId id="294" r:id="rId25"/>
    <p:sldId id="298" r:id="rId2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42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5765800" cy="324485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562343" y="2658039"/>
            <a:ext cx="4655351" cy="2541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1" name="Rectangle 10"/>
          <p:cNvSpPr/>
          <p:nvPr/>
        </p:nvSpPr>
        <p:spPr>
          <a:xfrm>
            <a:off x="624220" y="481187"/>
            <a:ext cx="4527221" cy="228608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2" name="Rectangle 11"/>
          <p:cNvSpPr/>
          <p:nvPr/>
        </p:nvSpPr>
        <p:spPr>
          <a:xfrm>
            <a:off x="624628" y="477714"/>
            <a:ext cx="4527221" cy="228608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485226" y="332183"/>
            <a:ext cx="358049" cy="268668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997906" y="310109"/>
            <a:ext cx="268241" cy="357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96" y="849270"/>
            <a:ext cx="3608965" cy="864957"/>
          </a:xfrm>
        </p:spPr>
        <p:txBody>
          <a:bodyPr anchor="b">
            <a:normAutofit/>
          </a:bodyPr>
          <a:lstStyle>
            <a:lvl1pPr>
              <a:defRPr sz="227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096" y="1767976"/>
            <a:ext cx="3601846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9287" y="2534935"/>
            <a:ext cx="765382" cy="553998"/>
          </a:xfrm>
        </p:spPr>
        <p:txBody>
          <a:bodyPr/>
          <a:lstStyle/>
          <a:p>
            <a:fld id="{6ADED4F0-AE15-42F1-8847-8C8C7CCBE95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0301" y="2534935"/>
            <a:ext cx="3174749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8229" y="2534935"/>
            <a:ext cx="349342" cy="276999"/>
          </a:xfrm>
        </p:spPr>
        <p:txBody>
          <a:bodyPr/>
          <a:lstStyle>
            <a:lvl1pPr algn="ctr">
              <a:defRPr/>
            </a:lvl1pPr>
          </a:lstStyle>
          <a:p>
            <a:fld id="{B03CAECC-0985-4C2E-B090-A5E9B4659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673023" y="1277572"/>
            <a:ext cx="2971877" cy="16889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sz="2400" i="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400" i="1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400" i="1" spc="-20" dirty="0" smtClean="0">
                <a:solidFill>
                  <a:srgbClr val="2365C7"/>
                </a:solidFill>
                <a:latin typeface="Arial"/>
                <a:cs typeface="Arial"/>
              </a:rPr>
              <a:t> Как указать на принадлежность  предметов?</a:t>
            </a:r>
          </a:p>
          <a:p>
            <a:pPr marL="18415" algn="ctr">
              <a:spcBef>
                <a:spcPts val="110"/>
              </a:spcBef>
            </a:pPr>
            <a:r>
              <a:rPr lang="ru-RU" i="1" spc="-20" dirty="0" smtClean="0">
                <a:solidFill>
                  <a:srgbClr val="2365C7"/>
                </a:solidFill>
                <a:latin typeface="Arial"/>
                <a:cs typeface="Arial"/>
              </a:rPr>
              <a:t>Притяжательные местоимения.</a:t>
            </a:r>
            <a:endParaRPr i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681" y="1269705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22" name="Picture 2" descr="Презентация на тему: &quot;Мой, твой, свой, ваш, наш, её, его, их..  Притяжательные местоимения отвечают на вопрос чей? чья? чьё? чьи? и  указывают на принадлежность предмета лицу,&quot;. Скачать бесплатно и без  регистрации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" b="9256"/>
          <a:stretch/>
        </p:blipFill>
        <p:spPr bwMode="auto">
          <a:xfrm>
            <a:off x="3751637" y="1393826"/>
            <a:ext cx="1874463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555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1325" dirty="0">
              <a:solidFill>
                <a:srgbClr val="00B050"/>
              </a:solidFill>
            </a:endParaRPr>
          </a:p>
        </p:txBody>
      </p:sp>
      <p:pic>
        <p:nvPicPr>
          <p:cNvPr id="1026" name="Picture 2" descr="Местоимения. Личные местоимения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10676"/>
            <a:ext cx="457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2700" y="1851025"/>
            <a:ext cx="58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9300" y="192722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7700" y="253682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3733801" cy="246221"/>
          </a:xfrm>
        </p:spPr>
        <p:txBody>
          <a:bodyPr/>
          <a:lstStyle/>
          <a:p>
            <a:pPr algn="ctr"/>
            <a:r>
              <a:rPr lang="ru-RU" sz="1600" dirty="0" smtClean="0"/>
              <a:t>Назовите, чьи это вещи</a:t>
            </a:r>
            <a:endParaRPr lang="ru-RU" sz="1600" dirty="0"/>
          </a:p>
        </p:txBody>
      </p:sp>
      <p:pic>
        <p:nvPicPr>
          <p:cNvPr id="6" name="Рисунок 5" descr="D:\клипарт\школа\его ее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099" y="1089025"/>
            <a:ext cx="392541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47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8425"/>
            <a:ext cx="4800599" cy="4678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00" y="479426"/>
            <a:ext cx="4495801" cy="794146"/>
          </a:xfrm>
        </p:spPr>
        <p:txBody>
          <a:bodyPr/>
          <a:lstStyle/>
          <a:p>
            <a:pPr algn="ctr"/>
            <a:r>
              <a:rPr lang="ru-RU" sz="1600" dirty="0" err="1" smtClean="0"/>
              <a:t>Раим</a:t>
            </a:r>
            <a:r>
              <a:rPr lang="ru-RU" sz="1600" dirty="0" smtClean="0"/>
              <a:t> </a:t>
            </a:r>
            <a:r>
              <a:rPr lang="ru-RU" sz="1600" dirty="0" err="1" smtClean="0"/>
              <a:t>Фархади</a:t>
            </a:r>
            <a:r>
              <a:rPr lang="ru-RU" sz="1600" dirty="0" smtClean="0"/>
              <a:t>. «Сколько у меня друзей?»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401" y="711785"/>
            <a:ext cx="4533898" cy="238148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классе,</a:t>
            </a:r>
            <a:endParaRPr lang="ru-RU" sz="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школе,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дворе и на футболе,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улице моей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у меня друзей.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Утром с Абдуллой шагаю,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 тобой,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Мурад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играю.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ворот нас ждет Сергей.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Подводить нельзя друзей.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друг твой был надёжным,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и сам таким быть должен.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тогда в стране твоей,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мире, на планете всей -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Миллион, определённо,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Даже больше миллиона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у тебя друзей!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альчики играют в футбол на футбольном тренировочном поле | Премиум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732493"/>
            <a:ext cx="4114799" cy="23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3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500" y="631826"/>
            <a:ext cx="3962400" cy="246221"/>
          </a:xfrm>
        </p:spPr>
        <p:txBody>
          <a:bodyPr/>
          <a:lstStyle/>
          <a:p>
            <a:pPr algn="ctr"/>
            <a:r>
              <a:rPr lang="ru-RU" sz="1600" dirty="0" smtClean="0"/>
              <a:t>Дружба </a:t>
            </a:r>
            <a:endParaRPr lang="ru-RU" sz="1600" dirty="0"/>
          </a:p>
        </p:txBody>
      </p:sp>
      <p:pic>
        <p:nvPicPr>
          <p:cNvPr id="2050" name="Picture 2" descr="Петух и собака (Сказка) — читать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048993"/>
            <a:ext cx="169197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то такое дружба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9" y="954639"/>
            <a:ext cx="21336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7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8425"/>
            <a:ext cx="4800599" cy="4678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00" y="479426"/>
            <a:ext cx="4495801" cy="2246769"/>
          </a:xfrm>
        </p:spPr>
        <p:txBody>
          <a:bodyPr/>
          <a:lstStyle/>
          <a:p>
            <a:pPr algn="ctr"/>
            <a:r>
              <a:rPr lang="ru-RU" sz="1600" dirty="0" smtClean="0"/>
              <a:t>Друг , товарищ, </a:t>
            </a:r>
            <a:r>
              <a:rPr lang="ru-RU" sz="1600" dirty="0"/>
              <a:t>п</a:t>
            </a:r>
            <a:r>
              <a:rPr lang="ru-RU" sz="1600" dirty="0" smtClean="0"/>
              <a:t>риятель, одноклассник,  сосед.</a:t>
            </a:r>
          </a:p>
          <a:p>
            <a:pPr algn="ctr"/>
            <a:r>
              <a:rPr lang="ru-RU" sz="1400" dirty="0" smtClean="0"/>
              <a:t>Друг в беде не бросит,</a:t>
            </a:r>
          </a:p>
          <a:p>
            <a:pPr algn="ctr"/>
            <a:r>
              <a:rPr lang="ru-RU" sz="1400" dirty="0" smtClean="0"/>
              <a:t>Лишнего не спросит.</a:t>
            </a:r>
          </a:p>
          <a:p>
            <a:pPr algn="ctr"/>
            <a:r>
              <a:rPr lang="ru-RU" sz="1400" dirty="0" smtClean="0"/>
              <a:t>Вот что значит </a:t>
            </a:r>
          </a:p>
          <a:p>
            <a:pPr algn="ctr"/>
            <a:r>
              <a:rPr lang="ru-RU" sz="1600" dirty="0" smtClean="0"/>
              <a:t>настоящий, верный друг.</a:t>
            </a:r>
          </a:p>
          <a:p>
            <a:pPr algn="ctr"/>
            <a:r>
              <a:rPr lang="ru-RU" sz="1400" dirty="0" smtClean="0"/>
              <a:t>…Друг </a:t>
            </a:r>
            <a:r>
              <a:rPr lang="ru-RU" sz="1400" dirty="0"/>
              <a:t>всегда меня сможет выручить,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400" dirty="0"/>
              <a:t>Если что-нибудь приключится вдруг.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400" dirty="0"/>
              <a:t>Нужным быть кому-то в трудную минуту -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400" dirty="0"/>
              <a:t>Вот что значит настоящий верный друг.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401" y="711785"/>
            <a:ext cx="4533898" cy="3821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269875">
              <a:spcAft>
                <a:spcPts val="100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2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566296"/>
            <a:ext cx="4038599" cy="2580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004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500" y="781128"/>
            <a:ext cx="4495799" cy="1723549"/>
          </a:xfrm>
        </p:spPr>
        <p:txBody>
          <a:bodyPr/>
          <a:lstStyle/>
          <a:p>
            <a:pPr algn="l"/>
            <a:r>
              <a:rPr lang="ru-RU" sz="1600" dirty="0" smtClean="0"/>
              <a:t>   Мои (твои) книги, моё (твоё)мороженое, моя (твоя) ручка, мой (твой) портфель.</a:t>
            </a:r>
          </a:p>
          <a:p>
            <a:pPr algn="l"/>
            <a:r>
              <a:rPr lang="ru-RU" sz="1600" dirty="0" smtClean="0"/>
              <a:t>Наши (ваши) книги, наше (ваше) письмо, наша (ваша) парта, наш (ваш) компьютер. Его (её) яблоко, его (её) книги, его велосипед, её зонтик, их дом, их машина, их книги, их кресло-качалка. </a:t>
            </a:r>
          </a:p>
        </p:txBody>
      </p:sp>
    </p:spTree>
    <p:extLst>
      <p:ext uri="{BB962C8B-B14F-4D97-AF65-F5344CB8AC3E}">
        <p14:creationId xmlns:p14="http://schemas.microsoft.com/office/powerpoint/2010/main" val="295710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3.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786443"/>
            <a:ext cx="4267201" cy="553998"/>
          </a:xfrm>
        </p:spPr>
        <p:txBody>
          <a:bodyPr/>
          <a:lstStyle/>
          <a:p>
            <a:pPr algn="l"/>
            <a:r>
              <a:rPr lang="ru-RU" sz="1200" i="0" dirty="0" smtClean="0">
                <a:solidFill>
                  <a:schemeClr val="tx1"/>
                </a:solidFill>
              </a:rPr>
              <a:t>Раскройте скобки и вставьте правильно местоимения (мой, твой, ваш…).</a:t>
            </a:r>
          </a:p>
          <a:p>
            <a:pPr algn="l"/>
            <a:endParaRPr lang="ru-RU" sz="1200" i="0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1165225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(я) сосед Анвар и (он) брат. Это (ты) подруга Малика и (она) сестра. Это (вы) друзья и (они) родители. Вот (я) дядя и (он) собака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Тарзан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(ты) сестра и (она) подруга. Вот (мы) стадион. Это (мы) команда и (мы) тренер.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9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3.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300" y="631825"/>
            <a:ext cx="47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>
              <a:lnSpc>
                <a:spcPct val="150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мой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сосед Анвар и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его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брат. Это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твоя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подруга Малика и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её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сестра. Это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ваши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друзья 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их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родители. Вот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мой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дядя и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его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собака </a:t>
            </a:r>
            <a:r>
              <a:rPr lang="ru-RU" sz="16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Тарзан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Это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твоя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сестра и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её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подруга. Вот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стадион. Это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моя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команда и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тренер.</a:t>
            </a:r>
            <a:endParaRPr lang="ru-RU" sz="14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7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501" y="781128"/>
            <a:ext cx="4495798" cy="1762021"/>
          </a:xfrm>
        </p:spPr>
        <p:txBody>
          <a:bodyPr/>
          <a:lstStyle/>
          <a:p>
            <a:r>
              <a:rPr lang="ru-RU" sz="1200" i="0" dirty="0">
                <a:solidFill>
                  <a:schemeClr val="tx1"/>
                </a:solidFill>
              </a:rPr>
              <a:t>Назовите, чьи это родственники, знакомые, предметы. Вставьте нужные местоимения его, её, их.</a:t>
            </a:r>
          </a:p>
          <a:p>
            <a:r>
              <a:rPr lang="ru-RU" sz="1600" dirty="0"/>
              <a:t>1). Это Малика. Это …квартира, … дверь, … комната, … стол, … книги. 2). Это Анвар. Это …собака, … тренер, … окно, … ботинки. 3). Это Анвар и Малика. Это … родители, … соседка, … окна, … место.</a:t>
            </a:r>
          </a:p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2290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491742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400" spc="-5" dirty="0" smtClean="0">
                <a:solidFill>
                  <a:srgbClr val="FF0000"/>
                </a:solidFill>
              </a:rPr>
              <a:t>Сегодня на уроке мы</a:t>
            </a:r>
            <a:endParaRPr sz="2400" spc="-5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77900" y="708027"/>
            <a:ext cx="4038600" cy="2539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Повторим  неодушевлённые имена существительные;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познакомимся с притяжательными местоимениями;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научимся правильно употреблять </a:t>
            </a:r>
            <a:r>
              <a:rPr lang="ru-RU" sz="2000" dirty="0" smtClean="0">
                <a:solidFill>
                  <a:srgbClr val="002060"/>
                </a:solidFill>
              </a:rPr>
              <a:t>их в речи.</a:t>
            </a:r>
            <a:endParaRPr lang="ru-RU" sz="2000" dirty="0">
              <a:solidFill>
                <a:srgbClr val="002060"/>
              </a:solidFill>
            </a:endParaRPr>
          </a:p>
          <a:p>
            <a:pPr algn="ctr">
              <a:lnSpc>
                <a:spcPts val="2780"/>
              </a:lnSpc>
              <a:spcBef>
                <a:spcPts val="100"/>
              </a:spcBef>
            </a:pPr>
            <a:endParaRPr sz="2000" b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6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888" y="1241425"/>
            <a:ext cx="774266" cy="152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501" y="781128"/>
            <a:ext cx="4495798" cy="2015936"/>
          </a:xfrm>
        </p:spPr>
        <p:txBody>
          <a:bodyPr/>
          <a:lstStyle/>
          <a:p>
            <a:r>
              <a:rPr lang="ru-RU" sz="1200" i="0" dirty="0">
                <a:solidFill>
                  <a:schemeClr val="tx1"/>
                </a:solidFill>
              </a:rPr>
              <a:t>Назовите, чьи это родственники, знакомые, предметы. Вставьте нужные местоимения его, её, их.</a:t>
            </a:r>
          </a:p>
          <a:p>
            <a:r>
              <a:rPr lang="ru-RU" sz="1600" dirty="0"/>
              <a:t>1). Это Малика. Это </a:t>
            </a:r>
            <a:r>
              <a:rPr lang="ru-RU" sz="1600" dirty="0" smtClean="0"/>
              <a:t> её квартира</a:t>
            </a:r>
            <a:r>
              <a:rPr lang="ru-RU" sz="1600" dirty="0"/>
              <a:t>, </a:t>
            </a:r>
            <a:r>
              <a:rPr lang="ru-RU" sz="1600" dirty="0" smtClean="0"/>
              <a:t>её дверь</a:t>
            </a:r>
            <a:r>
              <a:rPr lang="ru-RU" sz="1600" dirty="0"/>
              <a:t>, </a:t>
            </a:r>
            <a:r>
              <a:rPr lang="ru-RU" sz="1600" dirty="0" smtClean="0"/>
              <a:t>её </a:t>
            </a:r>
            <a:r>
              <a:rPr lang="ru-RU" sz="1600" dirty="0"/>
              <a:t>комната, </a:t>
            </a:r>
            <a:r>
              <a:rPr lang="ru-RU" sz="1600" dirty="0" smtClean="0"/>
              <a:t>её </a:t>
            </a:r>
            <a:r>
              <a:rPr lang="ru-RU" sz="1600" dirty="0"/>
              <a:t>стол, </a:t>
            </a:r>
            <a:r>
              <a:rPr lang="ru-RU" sz="1600" dirty="0" smtClean="0"/>
              <a:t>её </a:t>
            </a:r>
            <a:r>
              <a:rPr lang="ru-RU" sz="1600" dirty="0"/>
              <a:t>книги. </a:t>
            </a:r>
            <a:endParaRPr lang="ru-RU" sz="1600" dirty="0" smtClean="0"/>
          </a:p>
          <a:p>
            <a:r>
              <a:rPr lang="ru-RU" sz="1600" dirty="0" smtClean="0"/>
              <a:t>2</a:t>
            </a:r>
            <a:r>
              <a:rPr lang="ru-RU" sz="1600" dirty="0"/>
              <a:t>). Это Анвар. Это </a:t>
            </a:r>
            <a:r>
              <a:rPr lang="ru-RU" sz="1600" dirty="0" smtClean="0"/>
              <a:t>его собака</a:t>
            </a:r>
            <a:r>
              <a:rPr lang="ru-RU" sz="1600" dirty="0"/>
              <a:t>, </a:t>
            </a:r>
            <a:r>
              <a:rPr lang="ru-RU" sz="1600" dirty="0" smtClean="0"/>
              <a:t>его </a:t>
            </a:r>
            <a:r>
              <a:rPr lang="ru-RU" sz="1600" dirty="0"/>
              <a:t>тренер, </a:t>
            </a:r>
            <a:r>
              <a:rPr lang="ru-RU" sz="1600" dirty="0" smtClean="0"/>
              <a:t>его </a:t>
            </a:r>
            <a:r>
              <a:rPr lang="ru-RU" sz="1600" dirty="0"/>
              <a:t>окно, </a:t>
            </a:r>
            <a:r>
              <a:rPr lang="ru-RU" sz="1600" dirty="0" smtClean="0"/>
              <a:t>его </a:t>
            </a:r>
            <a:r>
              <a:rPr lang="ru-RU" sz="1600" dirty="0"/>
              <a:t>ботинки. </a:t>
            </a:r>
            <a:endParaRPr lang="ru-RU" sz="1600" dirty="0" smtClean="0"/>
          </a:p>
          <a:p>
            <a:r>
              <a:rPr lang="ru-RU" sz="1600" dirty="0" smtClean="0"/>
              <a:t>3</a:t>
            </a:r>
            <a:r>
              <a:rPr lang="ru-RU" sz="1600" dirty="0"/>
              <a:t>). Это Анвар и Малика. </a:t>
            </a:r>
            <a:r>
              <a:rPr lang="ru-RU" sz="1600" dirty="0" smtClean="0"/>
              <a:t>Это их родители</a:t>
            </a:r>
            <a:r>
              <a:rPr lang="ru-RU" sz="1600" dirty="0"/>
              <a:t>, </a:t>
            </a:r>
            <a:r>
              <a:rPr lang="ru-RU" sz="1600" dirty="0" smtClean="0"/>
              <a:t>их </a:t>
            </a:r>
            <a:r>
              <a:rPr lang="ru-RU" sz="1600" dirty="0"/>
              <a:t>соседка, </a:t>
            </a:r>
            <a:r>
              <a:rPr lang="ru-RU" sz="1600" dirty="0" smtClean="0"/>
              <a:t>их </a:t>
            </a:r>
            <a:r>
              <a:rPr lang="ru-RU" sz="1600" dirty="0"/>
              <a:t>окна, </a:t>
            </a:r>
            <a:r>
              <a:rPr lang="ru-RU" sz="1600" dirty="0" smtClean="0"/>
              <a:t>их </a:t>
            </a:r>
            <a:r>
              <a:rPr lang="ru-RU" sz="1600" dirty="0"/>
              <a:t>место.</a:t>
            </a:r>
          </a:p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8085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5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3733801" cy="492443"/>
          </a:xfrm>
        </p:spPr>
        <p:txBody>
          <a:bodyPr/>
          <a:lstStyle/>
          <a:p>
            <a:pPr algn="ctr"/>
            <a:r>
              <a:rPr lang="ru-RU" sz="1600" dirty="0" smtClean="0"/>
              <a:t>Прочитать диалог</a:t>
            </a:r>
          </a:p>
          <a:p>
            <a:pPr algn="ctr"/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089025"/>
            <a:ext cx="3886200" cy="1658622"/>
          </a:xfrm>
          <a:prstGeom prst="rect">
            <a:avLst/>
          </a:prstGeom>
        </p:spPr>
      </p:pic>
      <p:pic>
        <p:nvPicPr>
          <p:cNvPr id="1026" name="Picture 2" descr="Edmodo | Connecting learners with the people and resources needed to reach  their full potential | Where education meets innovation #monitor #monitor …  в 2020 г | Университ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622425"/>
            <a:ext cx="990599" cy="14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3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6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1" y="631826"/>
            <a:ext cx="3810000" cy="641746"/>
          </a:xfrm>
        </p:spPr>
        <p:txBody>
          <a:bodyPr/>
          <a:lstStyle/>
          <a:p>
            <a:pPr algn="ctr"/>
            <a:r>
              <a:rPr lang="ru-RU" sz="1600" dirty="0" smtClean="0"/>
              <a:t>Прочитать диалог</a:t>
            </a:r>
          </a:p>
          <a:p>
            <a:pPr algn="ctr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1700" y="1012825"/>
            <a:ext cx="4267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друг?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Да, это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друг Батыр.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спортсмен.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одноклассница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это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одноклассница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Умида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отличница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8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"/>
            <a:ext cx="5765800" cy="32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Тема №4 &quot;Чей, чья, чьё&quot; | Tutor Yuliya Bez's Column - Cafe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4" y="327026"/>
            <a:ext cx="3886200" cy="2410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Учим пословицы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3733801" cy="246221"/>
          </a:xfrm>
        </p:spPr>
        <p:txBody>
          <a:bodyPr/>
          <a:lstStyle/>
          <a:p>
            <a:pPr algn="ctr"/>
            <a:r>
              <a:rPr lang="ru-RU" sz="1600" dirty="0" smtClean="0"/>
              <a:t>К какой пословице рисунок?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242181"/>
            <a:ext cx="5257800" cy="1523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554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403225"/>
            <a:ext cx="4800599" cy="630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для самостоятельного выполнения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1" y="1012824"/>
            <a:ext cx="3116758" cy="1231106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упражнение 7,8 стр. 21.</a:t>
            </a:r>
          </a:p>
          <a:p>
            <a:pPr algn="ctr"/>
            <a:r>
              <a:rPr lang="ru-RU" sz="1600" dirty="0" smtClean="0"/>
              <a:t> Прочитать считалку и скороговорку.</a:t>
            </a:r>
          </a:p>
          <a:p>
            <a:pPr algn="ctr"/>
            <a:r>
              <a:rPr lang="ru-RU" sz="1600" dirty="0" smtClean="0"/>
              <a:t>Выучить пословицы.</a:t>
            </a:r>
          </a:p>
        </p:txBody>
      </p:sp>
      <p:pic>
        <p:nvPicPr>
          <p:cNvPr id="7170" name="Picture 2" descr="Изображения Учитель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5841" r="13253" b="15842"/>
          <a:stretch/>
        </p:blipFill>
        <p:spPr bwMode="auto">
          <a:xfrm>
            <a:off x="3949700" y="1737365"/>
            <a:ext cx="1821358" cy="14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8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4791948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Куклы и роботы (кто?)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674435"/>
            <a:ext cx="22098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Робот Silverlit(1703225) в Ташкенте. Купить и сравнить все цены и  характеристики, узнать: отзывы, стоимость, где купить. Посмотреть фото и  виде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500" y="674435"/>
            <a:ext cx="2415311" cy="223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75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699" y="566296"/>
            <a:ext cx="4419599" cy="677108"/>
          </a:xfrm>
        </p:spPr>
        <p:txBody>
          <a:bodyPr/>
          <a:lstStyle/>
          <a:p>
            <a:r>
              <a:rPr lang="ru-RU" sz="1200" i="0" dirty="0" smtClean="0">
                <a:solidFill>
                  <a:schemeClr val="tx1"/>
                </a:solidFill>
              </a:rPr>
              <a:t>Записать словосочетания, добавив слова</a:t>
            </a:r>
            <a:r>
              <a:rPr lang="ru-RU" sz="1600" dirty="0" smtClean="0"/>
              <a:t> мой(моя)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  <a:r>
              <a:rPr lang="ru-RU" sz="1600" dirty="0" smtClean="0"/>
              <a:t> твой( твоя)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200" i="0" dirty="0" smtClean="0">
                <a:solidFill>
                  <a:schemeClr val="tx1"/>
                </a:solidFill>
              </a:rPr>
              <a:t>Запомнить род существительных. </a:t>
            </a:r>
            <a:endParaRPr lang="ru-RU" sz="1200" i="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69250"/>
              </p:ext>
            </p:extLst>
          </p:nvPr>
        </p:nvGraphicFramePr>
        <p:xfrm>
          <a:off x="825500" y="1317624"/>
          <a:ext cx="449579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043">
                  <a:extLst>
                    <a:ext uri="{9D8B030D-6E8A-4147-A177-3AD203B41FA5}">
                      <a16:colId xmlns:a16="http://schemas.microsoft.com/office/drawing/2014/main" val="423578693"/>
                    </a:ext>
                  </a:extLst>
                </a:gridCol>
                <a:gridCol w="3584755">
                  <a:extLst>
                    <a:ext uri="{9D8B030D-6E8A-4147-A177-3AD203B41FA5}">
                      <a16:colId xmlns:a16="http://schemas.microsoft.com/office/drawing/2014/main" val="1134240910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Ж.р</a:t>
                      </a: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моя</a:t>
                      </a:r>
                      <a:endParaRPr lang="ru-RU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Это моя дверь, моя тетрадь,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моя кровать, моя медаль, моя лошадь, моя осень, моя соль.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434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М.р</a:t>
                      </a: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мой</a:t>
                      </a:r>
                      <a:endParaRPr lang="ru-RU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Это твой словарь, твой календарь, твой портфель, твой день, твой</a:t>
                      </a:r>
                      <a:r>
                        <a:rPr lang="ru-RU" sz="1200" i="1" baseline="0" dirty="0" smtClean="0"/>
                        <a:t> рояль, твой шампунь, твой гость, твой зверь.</a:t>
                      </a:r>
                      <a:endParaRPr lang="ru-R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09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5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4791948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9 стр.17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71544"/>
              </p:ext>
            </p:extLst>
          </p:nvPr>
        </p:nvGraphicFramePr>
        <p:xfrm>
          <a:off x="673100" y="520318"/>
          <a:ext cx="441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50564194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69034324"/>
                    </a:ext>
                  </a:extLst>
                </a:gridCol>
              </a:tblGrid>
              <a:tr h="348442">
                <a:tc>
                  <a:txBody>
                    <a:bodyPr/>
                    <a:lstStyle/>
                    <a:p>
                      <a:r>
                        <a:rPr lang="ru-RU" dirty="0" smtClean="0"/>
                        <a:t>одушевлённые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неодушевлённые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945508"/>
                  </a:ext>
                </a:extLst>
              </a:tr>
              <a:tr h="348442"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мам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i="1" dirty="0" smtClean="0"/>
                        <a:t>    </a:t>
                      </a:r>
                      <a:r>
                        <a:rPr lang="ru-RU" i="1" dirty="0" err="1" smtClean="0"/>
                        <a:t>ж.р</a:t>
                      </a:r>
                      <a:r>
                        <a:rPr lang="ru-RU" i="1" dirty="0" smtClean="0"/>
                        <a:t>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вечер      </a:t>
                      </a:r>
                      <a:r>
                        <a:rPr lang="ru-RU" i="1" dirty="0" err="1" smtClean="0"/>
                        <a:t>м.р</a:t>
                      </a:r>
                      <a:r>
                        <a:rPr lang="ru-RU" i="1" dirty="0" smtClean="0"/>
                        <a:t>.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97063"/>
                  </a:ext>
                </a:extLst>
              </a:tr>
              <a:tr h="348442"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аист     </a:t>
                      </a:r>
                      <a:r>
                        <a:rPr lang="ru-RU" i="1" dirty="0" err="1" smtClean="0"/>
                        <a:t>м.р</a:t>
                      </a:r>
                      <a:r>
                        <a:rPr lang="ru-RU" i="1" dirty="0" smtClean="0"/>
                        <a:t>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парк       </a:t>
                      </a:r>
                      <a:r>
                        <a:rPr lang="ru-RU" i="1" dirty="0" err="1" smtClean="0"/>
                        <a:t>м.р</a:t>
                      </a:r>
                      <a:r>
                        <a:rPr lang="ru-RU" i="1" dirty="0" smtClean="0"/>
                        <a:t>.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9385"/>
                  </a:ext>
                </a:extLst>
              </a:tr>
              <a:tr h="348442"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слонёнок       </a:t>
                      </a:r>
                      <a:r>
                        <a:rPr lang="ru-RU" i="1" dirty="0" err="1" smtClean="0"/>
                        <a:t>м.р</a:t>
                      </a:r>
                      <a:r>
                        <a:rPr lang="ru-RU" i="1" dirty="0" smtClean="0"/>
                        <a:t>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скамеечк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а  </a:t>
                      </a:r>
                      <a:r>
                        <a:rPr lang="ru-RU" b="0" i="1" dirty="0" err="1" smtClean="0">
                          <a:solidFill>
                            <a:schemeClr val="tx1"/>
                          </a:solidFill>
                        </a:rPr>
                        <a:t>ж.р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726789"/>
                  </a:ext>
                </a:extLst>
              </a:tr>
              <a:tr h="348442"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поросёнок      </a:t>
                      </a:r>
                      <a:r>
                        <a:rPr lang="ru-RU" i="1" dirty="0" err="1" smtClean="0"/>
                        <a:t>м.р</a:t>
                      </a:r>
                      <a:r>
                        <a:rPr lang="ru-RU" i="1" dirty="0" smtClean="0"/>
                        <a:t>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улиц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а   </a:t>
                      </a:r>
                      <a:r>
                        <a:rPr lang="ru-RU" b="0" i="1" dirty="0" err="1" smtClean="0">
                          <a:solidFill>
                            <a:schemeClr val="tx1"/>
                          </a:solidFill>
                        </a:rPr>
                        <a:t>ж.р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896577"/>
                  </a:ext>
                </a:extLst>
              </a:tr>
              <a:tr h="348442"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крокодильчик     </a:t>
                      </a:r>
                      <a:r>
                        <a:rPr lang="ru-RU" i="1" dirty="0" err="1" smtClean="0"/>
                        <a:t>м.р</a:t>
                      </a:r>
                      <a:r>
                        <a:rPr lang="ru-RU" i="1" dirty="0" smtClean="0"/>
                        <a:t>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клетк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а   </a:t>
                      </a:r>
                      <a:r>
                        <a:rPr lang="ru-RU" b="0" i="1" dirty="0" err="1" smtClean="0">
                          <a:solidFill>
                            <a:schemeClr val="tx1"/>
                          </a:solidFill>
                        </a:rPr>
                        <a:t>ж.р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66458"/>
                  </a:ext>
                </a:extLst>
              </a:tr>
            </a:tbl>
          </a:graphicData>
        </a:graphic>
      </p:graphicFrame>
      <p:sp>
        <p:nvSpPr>
          <p:cNvPr id="8" name="Блок-схема: процесс 7"/>
          <p:cNvSpPr/>
          <p:nvPr/>
        </p:nvSpPr>
        <p:spPr>
          <a:xfrm>
            <a:off x="1282700" y="1393825"/>
            <a:ext cx="152400" cy="1524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667987" y="1755172"/>
            <a:ext cx="152400" cy="1524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816100" y="2106935"/>
            <a:ext cx="152400" cy="1524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120900" y="2460625"/>
            <a:ext cx="152400" cy="1524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568700" y="1012825"/>
            <a:ext cx="152400" cy="1524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492500" y="1393825"/>
            <a:ext cx="152400" cy="1524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1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0375" y="1963130"/>
            <a:ext cx="3509257" cy="102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1514" i="1" dirty="0" smtClean="0">
                <a:solidFill>
                  <a:srgbClr val="0070C0"/>
                </a:solidFill>
              </a:rPr>
              <a:t>Местоимение –самостоятельная часть речи, которая указывает на предмет, признак предмета, но не называет его.</a:t>
            </a:r>
            <a:endParaRPr lang="ru-RU" sz="1514" i="1" dirty="0">
              <a:solidFill>
                <a:srgbClr val="0070C0"/>
              </a:solidFill>
            </a:endParaRPr>
          </a:p>
        </p:txBody>
      </p:sp>
      <p:pic>
        <p:nvPicPr>
          <p:cNvPr id="16387" name="Picture 3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14" y="520109"/>
            <a:ext cx="1166102" cy="14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100" y="174625"/>
            <a:ext cx="35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местоимение?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6"/>
            <a:ext cx="5765977" cy="32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100" y="174625"/>
            <a:ext cx="35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Притяжательные местоимения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Дневник сельской учительницы: 6 класс, среда, русский язык &quot;Местоимение как  часть речи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r="2506"/>
          <a:stretch/>
        </p:blipFill>
        <p:spPr bwMode="auto">
          <a:xfrm>
            <a:off x="749300" y="583205"/>
            <a:ext cx="4575006" cy="2410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403225"/>
            <a:ext cx="46481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Запомните!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61" t="18824" r="1754" b="5876"/>
          <a:stretch/>
        </p:blipFill>
        <p:spPr>
          <a:xfrm>
            <a:off x="596898" y="1089025"/>
            <a:ext cx="495300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27564" r="3852" b="5513"/>
          <a:stretch/>
        </p:blipFill>
        <p:spPr bwMode="auto">
          <a:xfrm>
            <a:off x="825499" y="631825"/>
            <a:ext cx="426720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1300" y="1698625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2900" y="1698625"/>
            <a:ext cx="76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3500" y="1698625"/>
            <a:ext cx="66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твоё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805</Words>
  <Application>Microsoft Office PowerPoint</Application>
  <PresentationFormat>Произвольный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Русский язык</vt:lpstr>
      <vt:lpstr>Сегодня на уроке мы</vt:lpstr>
      <vt:lpstr>Куклы и роботы (кто?)</vt:lpstr>
      <vt:lpstr>Упражнение 7</vt:lpstr>
      <vt:lpstr>Упражнение 9 стр.17</vt:lpstr>
      <vt:lpstr>Имя существительное </vt:lpstr>
      <vt:lpstr>Имя существительное </vt:lpstr>
      <vt:lpstr>Запомните!</vt:lpstr>
      <vt:lpstr>Презентация PowerPoint</vt:lpstr>
      <vt:lpstr> </vt:lpstr>
      <vt:lpstr>Упражнение 8</vt:lpstr>
      <vt:lpstr>Упражнение 1</vt:lpstr>
      <vt:lpstr>Упражнение 1</vt:lpstr>
      <vt:lpstr>Упражнение 1</vt:lpstr>
      <vt:lpstr>Упражнение 2 </vt:lpstr>
      <vt:lpstr>Упражнение 2 </vt:lpstr>
      <vt:lpstr>Упражнение 3. </vt:lpstr>
      <vt:lpstr>Упражнение 3. </vt:lpstr>
      <vt:lpstr>Упражнение 4</vt:lpstr>
      <vt:lpstr>Упражнение 4</vt:lpstr>
      <vt:lpstr>Упражнение 5 </vt:lpstr>
      <vt:lpstr>Упражнение 6 </vt:lpstr>
      <vt:lpstr>Имя существительное </vt:lpstr>
      <vt:lpstr>Учим пословицы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WINDOWS 10</cp:lastModifiedBy>
  <cp:revision>60</cp:revision>
  <dcterms:created xsi:type="dcterms:W3CDTF">2020-04-13T08:05:42Z</dcterms:created>
  <dcterms:modified xsi:type="dcterms:W3CDTF">2020-09-13T08:16:53Z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