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8" r:id="rId1"/>
  </p:sldMasterIdLst>
  <p:notesMasterIdLst>
    <p:notesMasterId r:id="rId9"/>
  </p:notesMasterIdLst>
  <p:sldIdLst>
    <p:sldId id="264" r:id="rId2"/>
    <p:sldId id="357" r:id="rId3"/>
    <p:sldId id="352" r:id="rId4"/>
    <p:sldId id="342" r:id="rId5"/>
    <p:sldId id="353" r:id="rId6"/>
    <p:sldId id="356" r:id="rId7"/>
    <p:sldId id="275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дмин" initials="А" lastIdx="1" clrIdx="0">
    <p:extLst>
      <p:ext uri="{19B8F6BF-5375-455C-9EA6-DF929625EA0E}">
        <p15:presenceInfo xmlns:p15="http://schemas.microsoft.com/office/powerpoint/2012/main" userId="Админ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0A1C"/>
    <a:srgbClr val="BC1A48"/>
    <a:srgbClr val="2691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ADAD8"/>
          </a:solidFill>
        </a:fill>
      </a:tcStyle>
    </a:wholeTbl>
    <a:band2H>
      <a:tcTxStyle/>
      <a:tcStyle>
        <a:tcBdr/>
        <a:fill>
          <a:solidFill>
            <a:srgbClr val="EDEDED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9D6D1"/>
          </a:solidFill>
        </a:fill>
      </a:tcStyle>
    </a:wholeTbl>
    <a:band2H>
      <a:tcTxStyle/>
      <a:tcStyle>
        <a:tcBdr/>
        <a:fill>
          <a:solidFill>
            <a:srgbClr val="EDECE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4D8DC"/>
          </a:solidFill>
        </a:fill>
      </a:tcStyle>
    </a:wholeTbl>
    <a:band2H>
      <a:tcTxStyle/>
      <a:tcStyle>
        <a:tcBdr/>
        <a:fill>
          <a:solidFill>
            <a:srgbClr val="FAEC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1" name="Shape 10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28497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Franklin Gothic Book"/>
      </a:defRPr>
    </a:lvl1pPr>
    <a:lvl2pPr indent="228600" defTabSz="457200" latinLnBrk="0">
      <a:defRPr sz="1200">
        <a:latin typeface="+mj-lt"/>
        <a:ea typeface="+mj-ea"/>
        <a:cs typeface="+mj-cs"/>
        <a:sym typeface="Franklin Gothic Book"/>
      </a:defRPr>
    </a:lvl2pPr>
    <a:lvl3pPr indent="457200" defTabSz="457200" latinLnBrk="0">
      <a:defRPr sz="1200">
        <a:latin typeface="+mj-lt"/>
        <a:ea typeface="+mj-ea"/>
        <a:cs typeface="+mj-cs"/>
        <a:sym typeface="Franklin Gothic Book"/>
      </a:defRPr>
    </a:lvl3pPr>
    <a:lvl4pPr indent="685800" defTabSz="457200" latinLnBrk="0">
      <a:defRPr sz="1200">
        <a:latin typeface="+mj-lt"/>
        <a:ea typeface="+mj-ea"/>
        <a:cs typeface="+mj-cs"/>
        <a:sym typeface="Franklin Gothic Book"/>
      </a:defRPr>
    </a:lvl4pPr>
    <a:lvl5pPr indent="914400" defTabSz="457200" latinLnBrk="0">
      <a:defRPr sz="1200">
        <a:latin typeface="+mj-lt"/>
        <a:ea typeface="+mj-ea"/>
        <a:cs typeface="+mj-cs"/>
        <a:sym typeface="Franklin Gothic Book"/>
      </a:defRPr>
    </a:lvl5pPr>
    <a:lvl6pPr indent="1143000" defTabSz="457200" latinLnBrk="0">
      <a:defRPr sz="1200">
        <a:latin typeface="+mj-lt"/>
        <a:ea typeface="+mj-ea"/>
        <a:cs typeface="+mj-cs"/>
        <a:sym typeface="Franklin Gothic Book"/>
      </a:defRPr>
    </a:lvl6pPr>
    <a:lvl7pPr indent="1371600" defTabSz="457200" latinLnBrk="0">
      <a:defRPr sz="1200">
        <a:latin typeface="+mj-lt"/>
        <a:ea typeface="+mj-ea"/>
        <a:cs typeface="+mj-cs"/>
        <a:sym typeface="Franklin Gothic Book"/>
      </a:defRPr>
    </a:lvl7pPr>
    <a:lvl8pPr indent="1600200" defTabSz="457200" latinLnBrk="0">
      <a:defRPr sz="1200">
        <a:latin typeface="+mj-lt"/>
        <a:ea typeface="+mj-ea"/>
        <a:cs typeface="+mj-cs"/>
        <a:sym typeface="Franklin Gothic Book"/>
      </a:defRPr>
    </a:lvl8pPr>
    <a:lvl9pPr indent="1828800" defTabSz="457200" latinLnBrk="0">
      <a:defRPr sz="1200">
        <a:latin typeface="+mj-lt"/>
        <a:ea typeface="+mj-ea"/>
        <a:cs typeface="+mj-cs"/>
        <a:sym typeface="Franklin Gothic Book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143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687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527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53848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609600" y="3941763"/>
            <a:ext cx="53848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561404EA-7CA4-4EE6-9346-548AD76C5CE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92264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756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19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56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340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38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454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72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50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3B6FE-8760-41B6-978F-013E8A15011C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37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16884"/>
            <a:ext cx="12192000" cy="175516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3672" y="412609"/>
            <a:ext cx="5051568" cy="1046830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en-US" sz="6600" b="1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860172" y="367355"/>
            <a:ext cx="10359130" cy="1034927"/>
            <a:chOff x="439458" y="228104"/>
            <a:chExt cx="4866424" cy="489674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9" name="object 9"/>
            <p:cNvSpPr/>
            <p:nvPr/>
          </p:nvSpPr>
          <p:spPr>
            <a:xfrm>
              <a:off x="4588093" y="232879"/>
              <a:ext cx="717789" cy="484899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8093" y="228104"/>
              <a:ext cx="717789" cy="48967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/>
          <p:nvPr/>
        </p:nvSpPr>
        <p:spPr>
          <a:xfrm>
            <a:off x="9253640" y="2612358"/>
            <a:ext cx="2315110" cy="22450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2" name="object 12"/>
          <p:cNvSpPr txBox="1"/>
          <p:nvPr/>
        </p:nvSpPr>
        <p:spPr>
          <a:xfrm>
            <a:off x="9698840" y="439584"/>
            <a:ext cx="1501532" cy="64943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3600" b="1" spc="21" dirty="0" smtClean="0">
                <a:solidFill>
                  <a:srgbClr val="FEFEFE"/>
                </a:solidFill>
                <a:latin typeface="Arial"/>
                <a:cs typeface="Arial"/>
              </a:rPr>
              <a:t> 7</a:t>
            </a:r>
            <a:r>
              <a:rPr lang="en-US" sz="4000" spc="2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000" b="1" spc="-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000" b="1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411195" y="632382"/>
            <a:ext cx="876282" cy="456635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lang="en-US" sz="2800" b="1" spc="-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04096" y="1693294"/>
            <a:ext cx="81495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Ko‘phadlar</a:t>
            </a:r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6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3639" y="2354685"/>
            <a:ext cx="640457" cy="138018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63639" y="4349921"/>
            <a:ext cx="640458" cy="132200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3814" y="2612358"/>
            <a:ext cx="2422313" cy="2245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444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8236" y="1159100"/>
            <a:ext cx="11543764" cy="558943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5а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6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+ 7        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1,5а ∙ 0,6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3a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2а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6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charset="0"/>
              <a:buNone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с        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7ху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6,7 – к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+ 3n</a:t>
            </a:r>
            <a:endParaRPr lang="ru-RU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charset="0"/>
              <a:buNone/>
            </a:pP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birhadning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yig‘indisi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ko‘phad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Arial" charset="0"/>
              <a:buNone/>
            </a:pP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Ko‘phadni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qiluvchi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birhadlar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ko‘phadning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hadlari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charset="0"/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674963" y="4320057"/>
            <a:ext cx="1785938" cy="10734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b="1" dirty="0">
                <a:solidFill>
                  <a:srgbClr val="C00000"/>
                </a:solidFill>
              </a:rPr>
              <a:t>1</a:t>
            </a:r>
            <a:r>
              <a:rPr lang="ru-RU" b="1" dirty="0" smtClean="0">
                <a:solidFill>
                  <a:srgbClr val="C00000"/>
                </a:solidFill>
              </a:rPr>
              <a:t>) </a:t>
            </a:r>
            <a:r>
              <a:rPr lang="ru-RU" sz="2400" b="1" dirty="0" smtClean="0">
                <a:solidFill>
                  <a:schemeClr val="tx1"/>
                </a:solidFill>
              </a:rPr>
              <a:t>5а</a:t>
            </a:r>
            <a:r>
              <a:rPr lang="en-US" sz="2400" b="1" dirty="0" smtClean="0">
                <a:solidFill>
                  <a:schemeClr val="tx1"/>
                </a:solidFill>
              </a:rPr>
              <a:t>b</a:t>
            </a:r>
            <a:r>
              <a:rPr lang="ru-RU" sz="2400" b="1" baseline="30000" dirty="0" smtClean="0">
                <a:solidFill>
                  <a:schemeClr val="tx1"/>
                </a:solidFill>
              </a:rPr>
              <a:t>2 </a:t>
            </a:r>
            <a:r>
              <a:rPr lang="ru-RU" sz="2400" b="1" dirty="0">
                <a:solidFill>
                  <a:schemeClr val="tx1"/>
                </a:solidFill>
              </a:rPr>
              <a:t>+ 7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818488" y="4296211"/>
            <a:ext cx="1833563" cy="109732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C00000"/>
                </a:solidFill>
              </a:rPr>
              <a:t>3</a:t>
            </a:r>
            <a:r>
              <a:rPr lang="ru-RU" b="1" dirty="0" smtClean="0">
                <a:solidFill>
                  <a:srgbClr val="C00000"/>
                </a:solidFill>
              </a:rPr>
              <a:t>) </a:t>
            </a:r>
            <a:r>
              <a:rPr lang="en-US" sz="2400" b="1" dirty="0" smtClean="0">
                <a:solidFill>
                  <a:schemeClr val="tx1"/>
                </a:solidFill>
              </a:rPr>
              <a:t>3a</a:t>
            </a:r>
            <a:r>
              <a:rPr lang="ru-RU" sz="2400" b="1" dirty="0" smtClean="0">
                <a:solidFill>
                  <a:schemeClr val="tx1"/>
                </a:solidFill>
              </a:rPr>
              <a:t>2а</a:t>
            </a:r>
            <a:r>
              <a:rPr lang="en-US" sz="2400" b="1" dirty="0" smtClean="0">
                <a:solidFill>
                  <a:schemeClr val="tx1"/>
                </a:solidFill>
              </a:rPr>
              <a:t>b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baseline="30000" dirty="0" smtClean="0">
                <a:solidFill>
                  <a:schemeClr val="tx1"/>
                </a:solidFill>
              </a:rPr>
              <a:t>2 </a:t>
            </a:r>
            <a:r>
              <a:rPr lang="ru-RU" sz="2400" b="1" dirty="0">
                <a:solidFill>
                  <a:schemeClr val="tx1"/>
                </a:solidFill>
              </a:rPr>
              <a:t>– </a:t>
            </a:r>
            <a:r>
              <a:rPr lang="en-US" sz="2400" b="1" dirty="0" smtClean="0">
                <a:solidFill>
                  <a:schemeClr val="tx1"/>
                </a:solidFill>
              </a:rPr>
              <a:t>b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82809" y="4320057"/>
            <a:ext cx="1714500" cy="109732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C00000"/>
                </a:solidFill>
              </a:rPr>
              <a:t>4</a:t>
            </a:r>
            <a:r>
              <a:rPr lang="ru-RU" sz="2400" b="1" dirty="0" smtClean="0">
                <a:solidFill>
                  <a:srgbClr val="C00000"/>
                </a:solidFill>
              </a:rPr>
              <a:t>)  </a:t>
            </a:r>
            <a:r>
              <a:rPr lang="ru-RU" sz="2400" b="1" dirty="0" smtClean="0">
                <a:solidFill>
                  <a:schemeClr val="tx1"/>
                </a:solidFill>
              </a:rPr>
              <a:t>3</a:t>
            </a:r>
            <a:r>
              <a:rPr lang="en-US" sz="2400" b="1" dirty="0" smtClean="0">
                <a:solidFill>
                  <a:schemeClr val="tx1"/>
                </a:solidFill>
              </a:rPr>
              <a:t>b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+ </a:t>
            </a:r>
            <a:r>
              <a:rPr lang="en-US" sz="2400" b="1" dirty="0" smtClean="0">
                <a:solidFill>
                  <a:schemeClr val="tx1"/>
                </a:solidFill>
              </a:rPr>
              <a:t>5</a:t>
            </a:r>
            <a:r>
              <a:rPr lang="ru-RU" sz="2400" b="1" dirty="0" smtClean="0">
                <a:solidFill>
                  <a:schemeClr val="tx1"/>
                </a:solidFill>
              </a:rPr>
              <a:t>с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028067" y="4320058"/>
            <a:ext cx="1785938" cy="109732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C00000"/>
                </a:solidFill>
              </a:rPr>
              <a:t>6</a:t>
            </a:r>
            <a:r>
              <a:rPr lang="ru-RU" b="1" dirty="0" smtClean="0">
                <a:solidFill>
                  <a:srgbClr val="C00000"/>
                </a:solidFill>
              </a:rPr>
              <a:t>)  </a:t>
            </a:r>
            <a:r>
              <a:rPr lang="ru-RU" sz="2400" b="1" dirty="0" smtClean="0">
                <a:solidFill>
                  <a:schemeClr val="tx1"/>
                </a:solidFill>
              </a:rPr>
              <a:t>6,7– к</a:t>
            </a:r>
            <a:r>
              <a:rPr lang="en-US" sz="2400" b="1" dirty="0" smtClean="0">
                <a:solidFill>
                  <a:schemeClr val="tx1"/>
                </a:solidFill>
              </a:rPr>
              <a:t>+3n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8" name="4-конечная звезда 7"/>
          <p:cNvSpPr/>
          <p:nvPr/>
        </p:nvSpPr>
        <p:spPr>
          <a:xfrm>
            <a:off x="1591617" y="4296211"/>
            <a:ext cx="428625" cy="500062"/>
          </a:xfrm>
          <a:prstGeom prst="star4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5863043" y="4297931"/>
            <a:ext cx="428625" cy="500062"/>
          </a:xfrm>
          <a:prstGeom prst="star4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7920574" y="4296211"/>
            <a:ext cx="428625" cy="500062"/>
          </a:xfrm>
          <a:prstGeom prst="star4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0"/>
            <a:ext cx="12192000" cy="101743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Ko‘phadlar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170166" y="5581792"/>
            <a:ext cx="5296643" cy="584775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mn</a:t>
            </a:r>
            <a:r>
              <a:rPr lang="ru-RU" sz="3200" b="1" baseline="30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</a:t>
            </a:r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m²k + nk³ - 4n⁷</a:t>
            </a:r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466809" y="5565240"/>
            <a:ext cx="19656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2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to‘rthad</a:t>
            </a:r>
            <a:r>
              <a:rPr lang="en-US" sz="3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523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7" grpId="0" animBg="1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759854" y="325744"/>
            <a:ext cx="11037194" cy="936625"/>
          </a:xfrm>
        </p:spPr>
        <p:txBody>
          <a:bodyPr>
            <a:normAutofit/>
          </a:bodyPr>
          <a:lstStyle/>
          <a:p>
            <a:r>
              <a:rPr lang="ru-RU" altLang="ru-RU" sz="36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 </a:t>
            </a:r>
            <a:r>
              <a:rPr lang="en-US" alt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Ko‘phadlarni</a:t>
            </a:r>
            <a:r>
              <a:rPr lang="en-US" alt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standart</a:t>
            </a:r>
            <a:r>
              <a:rPr lang="en-US" alt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shaklga</a:t>
            </a:r>
            <a:r>
              <a:rPr lang="en-US" alt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keltirish</a:t>
            </a:r>
            <a:r>
              <a:rPr lang="ru-RU" alt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638970" y="1806278"/>
            <a:ext cx="55816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4400" b="1" i="1" dirty="0">
                <a:solidFill>
                  <a:srgbClr val="0535CD"/>
                </a:solidFill>
                <a:latin typeface="Monotype Corsiva" panose="03010101010201010101" pitchFamily="66" charset="0"/>
              </a:rPr>
              <a:t>1.</a:t>
            </a:r>
          </a:p>
        </p:txBody>
      </p:sp>
      <p:sp>
        <p:nvSpPr>
          <p:cNvPr id="63506" name="Text Box 18"/>
          <p:cNvSpPr txBox="1">
            <a:spLocks noChangeArrowheads="1"/>
          </p:cNvSpPr>
          <p:nvPr/>
        </p:nvSpPr>
        <p:spPr bwMode="auto">
          <a:xfrm>
            <a:off x="639493" y="3177198"/>
            <a:ext cx="59182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4800" b="1" i="1" dirty="0">
                <a:solidFill>
                  <a:srgbClr val="0535CD"/>
                </a:solidFill>
                <a:latin typeface="Monotype Corsiva" panose="03010101010201010101" pitchFamily="66" charset="0"/>
              </a:rPr>
              <a:t>2.</a:t>
            </a:r>
          </a:p>
        </p:txBody>
      </p:sp>
      <p:sp>
        <p:nvSpPr>
          <p:cNvPr id="63515" name="Text Box 27"/>
          <p:cNvSpPr txBox="1">
            <a:spLocks noChangeArrowheads="1"/>
          </p:cNvSpPr>
          <p:nvPr/>
        </p:nvSpPr>
        <p:spPr bwMode="auto">
          <a:xfrm>
            <a:off x="4995863" y="23923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kumimoji="1" lang="ru-RU" altLang="ru-RU" b="1" i="1">
              <a:latin typeface="Monotype Corsiva" panose="03010101010201010101" pitchFamily="66" charset="0"/>
            </a:endParaRPr>
          </a:p>
        </p:txBody>
      </p:sp>
      <p:sp>
        <p:nvSpPr>
          <p:cNvPr id="63519" name="Text Box 31"/>
          <p:cNvSpPr txBox="1">
            <a:spLocks noChangeArrowheads="1"/>
          </p:cNvSpPr>
          <p:nvPr/>
        </p:nvSpPr>
        <p:spPr bwMode="auto">
          <a:xfrm>
            <a:off x="6508750" y="390525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kumimoji="1" lang="ru-RU" altLang="ru-RU" b="1" i="1">
              <a:latin typeface="Monotype Corsiva" panose="03010101010201010101" pitchFamily="66" charset="0"/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638970" y="4609674"/>
            <a:ext cx="59182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ru-RU" sz="4800" b="1" i="1" dirty="0">
                <a:solidFill>
                  <a:srgbClr val="0535CD"/>
                </a:solidFill>
                <a:latin typeface="Monotype Corsiva" panose="03010101010201010101" pitchFamily="66" charset="0"/>
              </a:rPr>
              <a:t>3</a:t>
            </a:r>
            <a:r>
              <a:rPr kumimoji="1" lang="ru-RU" altLang="ru-RU" sz="4800" b="1" i="1" dirty="0" smtClean="0">
                <a:solidFill>
                  <a:srgbClr val="0535CD"/>
                </a:solidFill>
                <a:latin typeface="Monotype Corsiva" panose="03010101010201010101" pitchFamily="66" charset="0"/>
              </a:rPr>
              <a:t>.</a:t>
            </a:r>
            <a:endParaRPr kumimoji="1" lang="ru-RU" altLang="ru-RU" sz="4800" b="1" i="1" dirty="0">
              <a:solidFill>
                <a:srgbClr val="0535CD"/>
              </a:solidFill>
              <a:latin typeface="Monotype Corsiva" panose="03010101010201010101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183869" y="1830097"/>
                <a:ext cx="2181303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</m:e>
                      <m:sup>
                        <m:r>
                          <a:rPr lang="en-US" sz="40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US" sz="4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e>
                      <m:sup>
                        <m:r>
                          <a:rPr lang="en-US" sz="40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b</a:t>
                </a:r>
                <a:endParaRPr lang="ru-RU" sz="4000" b="1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3869" y="1830097"/>
                <a:ext cx="2181303" cy="721801"/>
              </a:xfrm>
              <a:prstGeom prst="rect">
                <a:avLst/>
              </a:prstGeom>
              <a:blipFill rotWithShape="0">
                <a:blip r:embed="rId2"/>
                <a:stretch>
                  <a:fillRect l="-9777" t="-13445" r="-8939" b="-344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1421574" y="4620710"/>
            <a:ext cx="55130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0,2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36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36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6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2а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6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 =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692900" y="4609674"/>
            <a:ext cx="37465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3600" b="1" baseline="30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600" b="1" baseline="30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2а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600" b="1" baseline="30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ru-RU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а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b²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1574" y="1872915"/>
            <a:ext cx="27622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3a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2а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600" baseline="30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21574" y="3218700"/>
            <a:ext cx="35076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24x</a:t>
            </a:r>
            <a:r>
              <a:rPr lang="en-US" sz="4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4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yx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3xy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ru-RU" sz="4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714450" y="3207664"/>
            <a:ext cx="29033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24x</a:t>
            </a:r>
            <a:r>
              <a:rPr lang="en-US" sz="3600" b="1" baseline="30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3600" b="1" baseline="30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3xy</a:t>
            </a:r>
            <a:r>
              <a:rPr lang="ru-RU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508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/>
      <p:bldP spid="63506" grpId="0"/>
      <p:bldP spid="17" grpId="0"/>
      <p:bldP spid="3" grpId="0"/>
      <p:bldP spid="6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96376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249-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59366" y="1008646"/>
            <a:ext cx="72763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Birhadlardan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ko‘phad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556335" y="1839741"/>
                <a:ext cx="3604320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BC1A4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:r>
                  <a:rPr lang="en-US" sz="4000" b="1" dirty="0" smtClean="0">
                    <a:solidFill>
                      <a:srgbClr val="002060"/>
                    </a:solidFill>
                  </a:rPr>
                  <a:t>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</a:rPr>
                  <a:t>, 7</a:t>
                </a:r>
                <a:r>
                  <a:rPr lang="en-US" sz="4000" b="1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𝐱</m:t>
                    </m:r>
                    <m:r>
                      <a:rPr lang="en-US" sz="4000" b="1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sz="4000" b="1" dirty="0" err="1" smtClean="0">
                    <a:solidFill>
                      <a:srgbClr val="002060"/>
                    </a:solidFill>
                  </a:rPr>
                  <a:t>va</a:t>
                </a:r>
                <a:r>
                  <a:rPr lang="en-US" sz="4000" b="1" dirty="0" smtClean="0">
                    <a:solidFill>
                      <a:srgbClr val="002060"/>
                    </a:solidFill>
                  </a:rPr>
                  <a:t> 9;</a:t>
                </a:r>
                <a:endParaRPr lang="ru-RU" sz="40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6335" y="1839741"/>
                <a:ext cx="3604320" cy="721801"/>
              </a:xfrm>
              <a:prstGeom prst="rect">
                <a:avLst/>
              </a:prstGeom>
              <a:blipFill rotWithShape="0">
                <a:blip r:embed="rId2"/>
                <a:stretch>
                  <a:fillRect l="-5912" t="-15254" r="-6419" b="-364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543992" y="3901717"/>
                <a:ext cx="6725687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BC1A4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5)  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𝟖𝐚</m:t>
                    </m:r>
                    <m:sSup>
                      <m:sSupPr>
                        <m:ctrlP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,  </m:t>
                        </m:r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𝟒𝐚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𝐛</m:t>
                    </m:r>
                    <m:r>
                      <a:rPr lang="en-US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−</m:t>
                    </m:r>
                    <m:r>
                      <a:rPr lang="en-US" sz="40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𝟐𝐚</m:t>
                    </m:r>
                    <m:sSup>
                      <m:sSup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e>
                      <m:sup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𝟓𝐚𝐛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</a:rPr>
                  <a:t>;</a:t>
                </a:r>
                <a:endParaRPr lang="ru-RU" sz="40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3992" y="3901717"/>
                <a:ext cx="6725687" cy="721801"/>
              </a:xfrm>
              <a:prstGeom prst="rect">
                <a:avLst/>
              </a:prstGeom>
              <a:blipFill rotWithShape="0">
                <a:blip r:embed="rId3"/>
                <a:stretch>
                  <a:fillRect l="-3170" t="-15254" r="-2355" b="-364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1543992" y="2859539"/>
                <a:ext cx="4080861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BC1A4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3)  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40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𝐯𝐚</m:t>
                    </m:r>
                    <m:r>
                      <a:rPr lang="en-US" sz="40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𝐱</m:t>
                    </m:r>
                    <m:r>
                      <a:rPr lang="en-US" sz="40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sz="4000" b="1" dirty="0" smtClean="0">
                    <a:solidFill>
                      <a:srgbClr val="0070C0"/>
                    </a:solidFill>
                  </a:rPr>
                  <a:t>  </a:t>
                </a:r>
                <a:endParaRPr lang="ru-RU" sz="4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3992" y="2859539"/>
                <a:ext cx="4080861" cy="721801"/>
              </a:xfrm>
              <a:prstGeom prst="rect">
                <a:avLst/>
              </a:prstGeom>
              <a:blipFill rotWithShape="0">
                <a:blip r:embed="rId4"/>
                <a:stretch>
                  <a:fillRect l="-5224" t="-15254" b="-338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5902848" y="1893780"/>
                <a:ext cx="3278077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7030A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𝟔𝐱</m:t>
                        </m:r>
                      </m:e>
                      <m:sup>
                        <m:r>
                          <a:rPr lang="en-US" sz="40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𝟕𝐱</m:t>
                    </m:r>
                    <m:r>
                      <a:rPr lang="en-US" sz="40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𝟗</m:t>
                    </m:r>
                  </m:oMath>
                </a14:m>
                <a:endParaRPr lang="ru-RU" sz="4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2848" y="1893780"/>
                <a:ext cx="3278077" cy="72180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5715168" y="2820647"/>
                <a:ext cx="3653436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7030A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ru-RU" sz="40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en-US" sz="4000" b="1" i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40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ru-RU" sz="4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en-US" sz="4000" b="1" i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40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1" i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𝐱</m:t>
                    </m:r>
                  </m:oMath>
                </a14:m>
                <a:r>
                  <a:rPr lang="en-US" sz="4000" b="1" dirty="0">
                    <a:solidFill>
                      <a:srgbClr val="7030A0"/>
                    </a:solidFill>
                  </a:rPr>
                  <a:t>  </a:t>
                </a:r>
                <a:endParaRPr lang="ru-RU" sz="4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168" y="2820647"/>
                <a:ext cx="3653436" cy="72180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659366" y="4850689"/>
                <a:ext cx="7520970" cy="7176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𝟖𝐚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𝟒𝐚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𝟐𝐚</m:t>
                          </m:r>
                          <m:sSup>
                            <m:sSupPr>
                              <m:ctrlPr>
                                <a:rPr lang="en-US" sz="36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𝐛</m:t>
                              </m:r>
                            </m:e>
                            <m:sup>
                              <m:r>
                                <a:rPr lang="en-US" sz="3600" b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r>
                        <a:rPr lang="en-US" sz="36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𝟓𝐚𝐛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9366" y="4850689"/>
                <a:ext cx="7520970" cy="71769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659366" y="5602310"/>
                <a:ext cx="5929636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𝟖𝐚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𝟒𝐚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3600" b="1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𝟐𝐚</m:t>
                      </m:r>
                      <m:sSup>
                        <m:sSupPr>
                          <m:ctrlPr>
                            <a:rPr lang="en-US" sz="36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𝐛</m:t>
                          </m:r>
                        </m:e>
                        <m:sup>
                          <m:r>
                            <a:rPr lang="en-US" sz="3600" b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en-US" sz="36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𝟓𝐚𝐛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3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9366" y="5602310"/>
                <a:ext cx="5929636" cy="65889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513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1" grpId="0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5930" y="18906"/>
            <a:ext cx="12192000" cy="96376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251-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7084" y="1126320"/>
            <a:ext cx="1094722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Ifodani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qo‘shiluvchisini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standart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shaklga</a:t>
            </a:r>
            <a:endParaRPr lang="en-US" sz="32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keltirib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soddalashtiring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  <a:endParaRPr lang="ru-RU" sz="3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38365" y="2526150"/>
                <a:ext cx="5824030" cy="8785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7030A0"/>
                    </a:solidFill>
                  </a:rPr>
                  <a:t>1) </a:t>
                </a:r>
                <a:r>
                  <a:rPr lang="en-US" sz="36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3aaa(-1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6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</a:t>
                </a:r>
                <a:r>
                  <a:rPr lang="en-US" sz="36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+ 4xxx3xy =</a:t>
                </a:r>
                <a:endParaRPr lang="ru-RU" sz="36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365" y="2526150"/>
                <a:ext cx="5824030" cy="878574"/>
              </a:xfrm>
              <a:prstGeom prst="rect">
                <a:avLst/>
              </a:prstGeom>
              <a:blipFill rotWithShape="0">
                <a:blip r:embed="rId2"/>
                <a:stretch>
                  <a:fillRect l="-3246" r="-2304" b="-124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138365" y="4408072"/>
                <a:ext cx="8503359" cy="14932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7030A0"/>
                    </a:solidFill>
                  </a:rPr>
                  <a:t>3</a:t>
                </a:r>
                <a:r>
                  <a:rPr lang="en-US" sz="3600" i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36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(2ab)(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sSup>
                      <m:sSupPr>
                        <m:ctrlP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6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a:rPr lang="en-US" sz="36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36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)- </a:t>
                </a:r>
                <a:r>
                  <a:rPr lang="en-US" sz="36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(3a²b</a:t>
                </a:r>
                <a:r>
                  <a:rPr lang="en-US" sz="36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36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36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endParaRPr lang="ru-RU" sz="3600" b="1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4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365" y="4408072"/>
                <a:ext cx="8503359" cy="1493229"/>
              </a:xfrm>
              <a:prstGeom prst="rect">
                <a:avLst/>
              </a:prstGeom>
              <a:blipFill rotWithShape="0">
                <a:blip r:embed="rId3"/>
                <a:stretch>
                  <a:fillRect l="-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780698" y="2439148"/>
                <a:ext cx="4992072" cy="9746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:r>
                  <a:rPr lang="en-US" sz="36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3·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6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aaaab+4·3xxxxy 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endParaRPr lang="ru-RU" sz="3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0698" y="2439148"/>
                <a:ext cx="4992072" cy="974690"/>
              </a:xfrm>
              <a:prstGeom prst="rect">
                <a:avLst/>
              </a:prstGeom>
              <a:blipFill rotWithShape="0">
                <a:blip r:embed="rId4"/>
                <a:stretch>
                  <a:fillRect l="-3663" r="-2808" b="-68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10469" y="3390113"/>
                <a:ext cx="3773662" cy="6574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b="1" i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- 5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𝐚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sup>
                    </m:sSup>
                    <m:r>
                      <a:rPr lang="en-US" sz="36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𝒃</m:t>
                    </m:r>
                    <m:r>
                      <a:rPr lang="en-US" sz="36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𝟏𝟐</m:t>
                    </m:r>
                    <m:sSup>
                      <m:sSupPr>
                        <m:ctrlPr>
                          <a:rPr lang="en-US" sz="36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sup>
                    </m:sSup>
                    <m:r>
                      <a:rPr lang="en-US" sz="36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</m:oMath>
                </a14:m>
                <a:endParaRPr lang="ru-RU" sz="3600" b="1" i="1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469" y="3390113"/>
                <a:ext cx="3773662" cy="657424"/>
              </a:xfrm>
              <a:prstGeom prst="rect">
                <a:avLst/>
              </a:prstGeom>
              <a:blipFill rotWithShape="0">
                <a:blip r:embed="rId5"/>
                <a:stretch>
                  <a:fillRect l="-4847" t="-12037" b="-342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6023585" y="4417186"/>
                <a:ext cx="4694042" cy="8776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36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·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6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aa²b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  <m:sup>
                        <m:r>
                          <a:rPr lang="en-US" sz="3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sup>
                    </m:sSup>
                    <m:r>
                      <a:rPr lang="en-US" sz="3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36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3·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36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a²bb </a:t>
                </a:r>
                <a:r>
                  <a:rPr lang="en-US" sz="36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endParaRPr lang="ru-RU" sz="36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3585" y="4417186"/>
                <a:ext cx="4694042" cy="877676"/>
              </a:xfrm>
              <a:prstGeom prst="rect">
                <a:avLst/>
              </a:prstGeom>
              <a:blipFill rotWithShape="0">
                <a:blip r:embed="rId6"/>
                <a:stretch>
                  <a:fillRect l="-3896" r="-3117" b="-104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644380" y="5368638"/>
                <a:ext cx="3940309" cy="892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0,5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𝐚</m:t>
                        </m:r>
                      </m:e>
                      <m:sup>
                        <m:r>
                          <a:rPr lang="en-US" sz="36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  <m:sSup>
                      <m:sSupPr>
                        <m:ctrlPr>
                          <a:rPr lang="en-US" sz="36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𝐛</m:t>
                        </m:r>
                      </m:e>
                      <m:sup>
                        <m:r>
                          <a:rPr lang="en-US" sz="36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sup>
                    </m:sSup>
                    <m:r>
                      <a:rPr lang="en-US" sz="36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p>
                      <m:sSupPr>
                        <m:ctrlPr>
                          <a:rPr lang="en-US" sz="36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36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600" b="1" i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3600" b="1" i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sz="3600" b="1" dirty="0">
                            <a:solidFill>
                              <a:srgbClr val="7030A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sz="3600" b="1" dirty="0">
                            <a:solidFill>
                              <a:srgbClr val="7030A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²</m:t>
                        </m:r>
                        <m:r>
                          <a:rPr lang="en-US" sz="3600" b="1" i="0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𝐛</m:t>
                        </m:r>
                      </m:e>
                      <m:sup>
                        <m:r>
                          <a:rPr lang="en-US" sz="36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endParaRPr lang="ru-RU" sz="3600" b="1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380" y="5368638"/>
                <a:ext cx="3940309" cy="892552"/>
              </a:xfrm>
              <a:prstGeom prst="rect">
                <a:avLst/>
              </a:prstGeom>
              <a:blipFill rotWithShape="0">
                <a:blip r:embed="rId7"/>
                <a:stretch>
                  <a:fillRect l="-4799" b="-109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708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/>
      <p:bldP spid="9" grpId="0"/>
      <p:bldP spid="11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552393" y="2382274"/>
                <a:ext cx="6863417" cy="13865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137160">
                  <a:spcBef>
                    <a:spcPct val="20000"/>
                  </a:spcBef>
                  <a:buClr>
                    <a:prstClr val="black">
                      <a:shade val="95000"/>
                    </a:prstClr>
                  </a:buClr>
                  <a:buSzPct val="65000"/>
                </a:pPr>
                <a:r>
                  <a:rPr lang="ru-RU" sz="36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b="1" i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sup>
                    </m:sSup>
                    <m:r>
                      <a:rPr lang="en-US" sz="4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𝒂𝒃</m:t>
                    </m:r>
                    <m:r>
                      <a:rPr lang="en-US" sz="4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4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sSup>
                      <m:sSupPr>
                        <m:ctrlPr>
                          <a:rPr lang="ru-RU" sz="4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en-US" sz="3600" b="1" i="1" dirty="0" smtClean="0">
                  <a:solidFill>
                    <a:schemeClr val="tx1"/>
                  </a:solidFill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137160">
                  <a:spcBef>
                    <a:spcPct val="20000"/>
                  </a:spcBef>
                  <a:buClr>
                    <a:prstClr val="black">
                      <a:shade val="95000"/>
                    </a:prstClr>
                  </a:buClr>
                  <a:buSzPct val="65000"/>
                </a:pPr>
                <a:r>
                  <a:rPr lang="en-US" sz="3600" b="1" dirty="0" smtClean="0">
                    <a:solidFill>
                      <a:schemeClr val="tx1"/>
                    </a:solidFill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3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𝒃𝒖𝒏𝒅𝒂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 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𝒃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en-US" sz="3600" b="1" i="1" baseline="30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600" b="1" i="1" baseline="30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393" y="2382274"/>
                <a:ext cx="6863417" cy="1386598"/>
              </a:xfrm>
              <a:prstGeom prst="rect">
                <a:avLst/>
              </a:prstGeom>
              <a:blipFill rotWithShape="0">
                <a:blip r:embed="rId2"/>
                <a:stretch>
                  <a:fillRect t="-70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Прямоугольник 13"/>
          <p:cNvSpPr/>
          <p:nvPr/>
        </p:nvSpPr>
        <p:spPr>
          <a:xfrm>
            <a:off x="0" y="0"/>
            <a:ext cx="12192000" cy="96376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252-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6197" y="1305056"/>
            <a:ext cx="70551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Ko‘phadning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toping:</a:t>
            </a:r>
            <a:endParaRPr lang="ru-RU" sz="3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15" descr="CBIZ03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9591" y="1656383"/>
            <a:ext cx="3287962" cy="22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879466" y="2077799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52393" y="4327305"/>
                <a:ext cx="7528023" cy="594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2·(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sup>
                    </m:sSup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d>
                      <m:d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e>
                    </m:d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d>
                      <m:d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e>
                    </m:d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∙(−</m:t>
                    </m:r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)²</m:t>
                    </m:r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393" y="4327305"/>
                <a:ext cx="7528023" cy="594650"/>
              </a:xfrm>
              <a:prstGeom prst="rect">
                <a:avLst/>
              </a:prstGeom>
              <a:blipFill rotWithShape="0">
                <a:blip r:embed="rId4"/>
                <a:stretch>
                  <a:fillRect l="-2105" t="-12371" b="-329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7415810" y="4373070"/>
            <a:ext cx="36375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 – 0,5 + 0,5 = 2 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01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39188"/>
            <a:ext cx="12192000" cy="118871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800" dirty="0" smtClean="0"/>
              <a:t>  </a:t>
            </a:r>
            <a:endParaRPr lang="ru-RU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448236" y="1551784"/>
            <a:ext cx="1203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435691" y="1329363"/>
            <a:ext cx="93385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77-betida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endParaRPr lang="en-US" sz="4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50- 253-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misollarni</a:t>
            </a:r>
            <a:r>
              <a:rPr 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echish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8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15" descr="J023213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963" y="2767915"/>
            <a:ext cx="3291644" cy="2609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513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rop">
  <a:themeElements>
    <a:clrScheme name="Crop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0000FF"/>
      </a:hlink>
      <a:folHlink>
        <a:srgbClr val="FF00FF"/>
      </a:folHlink>
    </a:clrScheme>
    <a:fontScheme name="Crop">
      <a:majorFont>
        <a:latin typeface="Franklin Gothic Book"/>
        <a:ea typeface="Franklin Gothic Book"/>
        <a:cs typeface="Franklin Gothic Book"/>
      </a:majorFont>
      <a:minorFont>
        <a:latin typeface="Helvetica"/>
        <a:ea typeface="Helvetica"/>
        <a:cs typeface="Helvetica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2942</TotalTime>
  <Words>264</Words>
  <Application>Microsoft Office PowerPoint</Application>
  <PresentationFormat>Широкоэкранный</PresentationFormat>
  <Paragraphs>55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Franklin Gothic Book</vt:lpstr>
      <vt:lpstr>Monotype Corsiva</vt:lpstr>
      <vt:lpstr>Тема Office</vt:lpstr>
      <vt:lpstr>ALGEBRA</vt:lpstr>
      <vt:lpstr>Презентация PowerPoint</vt:lpstr>
      <vt:lpstr> Ko‘phadlarni standart shaklga keltirish: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XTVTXTIDUm 7-”E” Algebra mavzu: qavslarni ochish qoidalari </dc:title>
  <cp:lastModifiedBy>Админ</cp:lastModifiedBy>
  <cp:revision>360</cp:revision>
  <dcterms:modified xsi:type="dcterms:W3CDTF">2020-11-05T04:36:18Z</dcterms:modified>
</cp:coreProperties>
</file>