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58" r:id="rId1"/>
  </p:sldMasterIdLst>
  <p:notesMasterIdLst>
    <p:notesMasterId r:id="rId10"/>
  </p:notesMasterIdLst>
  <p:sldIdLst>
    <p:sldId id="264" r:id="rId2"/>
    <p:sldId id="349" r:id="rId3"/>
    <p:sldId id="352" r:id="rId4"/>
    <p:sldId id="342" r:id="rId5"/>
    <p:sldId id="353" r:id="rId6"/>
    <p:sldId id="354" r:id="rId7"/>
    <p:sldId id="356" r:id="rId8"/>
    <p:sldId id="275" r:id="rId9"/>
  </p:sldIdLst>
  <p:sldSz cx="12192000" cy="6858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Franklin Gothic Book"/>
      </a:defRPr>
    </a:lvl1pPr>
    <a:lvl2pPr marL="0" marR="0" indent="4572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Franklin Gothic Book"/>
      </a:defRPr>
    </a:lvl2pPr>
    <a:lvl3pPr marL="0" marR="0" indent="9144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Franklin Gothic Book"/>
      </a:defRPr>
    </a:lvl3pPr>
    <a:lvl4pPr marL="0" marR="0" indent="13716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Franklin Gothic Book"/>
      </a:defRPr>
    </a:lvl4pPr>
    <a:lvl5pPr marL="0" marR="0" indent="18288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Franklin Gothic Book"/>
      </a:defRPr>
    </a:lvl5pPr>
    <a:lvl6pPr marL="0" marR="0" indent="22860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Franklin Gothic Book"/>
      </a:defRPr>
    </a:lvl6pPr>
    <a:lvl7pPr marL="0" marR="0" indent="27432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Franklin Gothic Book"/>
      </a:defRPr>
    </a:lvl7pPr>
    <a:lvl8pPr marL="0" marR="0" indent="32004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Franklin Gothic Book"/>
      </a:defRPr>
    </a:lvl8pPr>
    <a:lvl9pPr marL="0" marR="0" indent="36576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Franklin Gothic Book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Админ" initials="А" lastIdx="1" clrIdx="0">
    <p:extLst>
      <p:ext uri="{19B8F6BF-5375-455C-9EA6-DF929625EA0E}">
        <p15:presenceInfo xmlns:p15="http://schemas.microsoft.com/office/powerpoint/2012/main" xmlns="" userId="Админ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C1A48"/>
    <a:srgbClr val="26910D"/>
    <a:srgbClr val="4A0A1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ADAD8"/>
          </a:solidFill>
        </a:fill>
      </a:tcStyle>
    </a:wholeTbl>
    <a:band2H>
      <a:tcTxStyle/>
      <a:tcStyle>
        <a:tcBdr/>
        <a:fill>
          <a:solidFill>
            <a:srgbClr val="EDEDED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9D6D1"/>
          </a:solidFill>
        </a:fill>
      </a:tcStyle>
    </a:wholeTbl>
    <a:band2H>
      <a:tcTxStyle/>
      <a:tcStyle>
        <a:tcBdr/>
        <a:fill>
          <a:solidFill>
            <a:srgbClr val="EDECEA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4D8DC"/>
          </a:solidFill>
        </a:fill>
      </a:tcStyle>
    </a:wholeTbl>
    <a:band2H>
      <a:tcTxStyle/>
      <a:tcStyle>
        <a:tcBdr/>
        <a:fill>
          <a:solidFill>
            <a:srgbClr val="FAECEE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 snapToGrid="0">
      <p:cViewPr>
        <p:scale>
          <a:sx n="77" d="100"/>
          <a:sy n="77" d="100"/>
        </p:scale>
        <p:origin x="-354" y="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0-10-29T09:31:58.979" idx="1">
    <p:pos x="10" y="10"/>
    <p:text/>
    <p:extLst>
      <p:ext uri="{C676402C-5697-4E1C-873F-D02D1690AC5C}">
        <p15:threadingInfo xmlns:p15="http://schemas.microsoft.com/office/powerpoint/2012/main" xmlns="" timeZoneBias="-180"/>
      </p:ext>
    </p:extLst>
  </p:cm>
</p:cmLst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9.wmf"/><Relationship Id="rId1" Type="http://schemas.openxmlformats.org/officeDocument/2006/relationships/image" Target="../media/image8.wmf"/><Relationship Id="rId6" Type="http://schemas.openxmlformats.org/officeDocument/2006/relationships/image" Target="../media/image13.wmf"/><Relationship Id="rId5" Type="http://schemas.openxmlformats.org/officeDocument/2006/relationships/image" Target="../media/image12.wmf"/><Relationship Id="rId4" Type="http://schemas.openxmlformats.org/officeDocument/2006/relationships/image" Target="../media/image11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Shape 100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01" name="Shape 101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58284977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defRPr sz="1200">
        <a:latin typeface="+mj-lt"/>
        <a:ea typeface="+mj-ea"/>
        <a:cs typeface="+mj-cs"/>
        <a:sym typeface="Franklin Gothic Book"/>
      </a:defRPr>
    </a:lvl1pPr>
    <a:lvl2pPr indent="228600" defTabSz="457200" latinLnBrk="0">
      <a:defRPr sz="1200">
        <a:latin typeface="+mj-lt"/>
        <a:ea typeface="+mj-ea"/>
        <a:cs typeface="+mj-cs"/>
        <a:sym typeface="Franklin Gothic Book"/>
      </a:defRPr>
    </a:lvl2pPr>
    <a:lvl3pPr indent="457200" defTabSz="457200" latinLnBrk="0">
      <a:defRPr sz="1200">
        <a:latin typeface="+mj-lt"/>
        <a:ea typeface="+mj-ea"/>
        <a:cs typeface="+mj-cs"/>
        <a:sym typeface="Franklin Gothic Book"/>
      </a:defRPr>
    </a:lvl3pPr>
    <a:lvl4pPr indent="685800" defTabSz="457200" latinLnBrk="0">
      <a:defRPr sz="1200">
        <a:latin typeface="+mj-lt"/>
        <a:ea typeface="+mj-ea"/>
        <a:cs typeface="+mj-cs"/>
        <a:sym typeface="Franklin Gothic Book"/>
      </a:defRPr>
    </a:lvl4pPr>
    <a:lvl5pPr indent="914400" defTabSz="457200" latinLnBrk="0">
      <a:defRPr sz="1200">
        <a:latin typeface="+mj-lt"/>
        <a:ea typeface="+mj-ea"/>
        <a:cs typeface="+mj-cs"/>
        <a:sym typeface="Franklin Gothic Book"/>
      </a:defRPr>
    </a:lvl5pPr>
    <a:lvl6pPr indent="1143000" defTabSz="457200" latinLnBrk="0">
      <a:defRPr sz="1200">
        <a:latin typeface="+mj-lt"/>
        <a:ea typeface="+mj-ea"/>
        <a:cs typeface="+mj-cs"/>
        <a:sym typeface="Franklin Gothic Book"/>
      </a:defRPr>
    </a:lvl6pPr>
    <a:lvl7pPr indent="1371600" defTabSz="457200" latinLnBrk="0">
      <a:defRPr sz="1200">
        <a:latin typeface="+mj-lt"/>
        <a:ea typeface="+mj-ea"/>
        <a:cs typeface="+mj-cs"/>
        <a:sym typeface="Franklin Gothic Book"/>
      </a:defRPr>
    </a:lvl7pPr>
    <a:lvl8pPr indent="1600200" defTabSz="457200" latinLnBrk="0">
      <a:defRPr sz="1200">
        <a:latin typeface="+mj-lt"/>
        <a:ea typeface="+mj-ea"/>
        <a:cs typeface="+mj-cs"/>
        <a:sym typeface="Franklin Gothic Book"/>
      </a:defRPr>
    </a:lvl8pPr>
    <a:lvl9pPr indent="1828800" defTabSz="457200" latinLnBrk="0">
      <a:defRPr sz="1200">
        <a:latin typeface="+mj-lt"/>
        <a:ea typeface="+mj-ea"/>
        <a:cs typeface="+mj-cs"/>
        <a:sym typeface="Franklin Gothic Book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3B6FE-8760-41B6-978F-013E8A15011C}" type="datetimeFigureOut">
              <a:rPr lang="ru-RU" smtClean="0"/>
              <a:t>29.10.2020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201434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3B6FE-8760-41B6-978F-013E8A15011C}" type="datetimeFigureOut">
              <a:rPr lang="ru-RU" smtClean="0"/>
              <a:t>29.10.2020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686879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3B6FE-8760-41B6-978F-013E8A15011C}" type="datetimeFigureOut">
              <a:rPr lang="ru-RU" smtClean="0"/>
              <a:t>29.10.2020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6952744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>
  <p:cSld name="Заголовок и четыре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sz="quarter"/>
          </p:nvPr>
        </p:nvSpPr>
        <p:spPr>
          <a:xfrm>
            <a:off x="609600" y="277814"/>
            <a:ext cx="10972800" cy="11398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609600" y="1600201"/>
            <a:ext cx="5384800" cy="21891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quarter" idx="2"/>
          </p:nvPr>
        </p:nvSpPr>
        <p:spPr>
          <a:xfrm>
            <a:off x="6197600" y="1600201"/>
            <a:ext cx="5384800" cy="21891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Объект 4"/>
          <p:cNvSpPr>
            <a:spLocks noGrp="1"/>
          </p:cNvSpPr>
          <p:nvPr>
            <p:ph sz="quarter" idx="3"/>
          </p:nvPr>
        </p:nvSpPr>
        <p:spPr>
          <a:xfrm>
            <a:off x="609600" y="3941763"/>
            <a:ext cx="5384800" cy="218916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97600" y="3941763"/>
            <a:ext cx="5384800" cy="218916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>
          <a:xfrm>
            <a:off x="609600" y="6248400"/>
            <a:ext cx="2844800" cy="457200"/>
          </a:xfrm>
        </p:spPr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4165600" y="6248400"/>
            <a:ext cx="3860800" cy="457200"/>
          </a:xfrm>
        </p:spPr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8737600" y="6248400"/>
            <a:ext cx="2844800" cy="457200"/>
          </a:xfrm>
        </p:spPr>
        <p:txBody>
          <a:bodyPr/>
          <a:lstStyle>
            <a:lvl1pPr>
              <a:defRPr/>
            </a:lvl1pPr>
          </a:lstStyle>
          <a:p>
            <a:fld id="{561404EA-7CA4-4EE6-9346-548AD76C5CEC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7922648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3B6FE-8760-41B6-978F-013E8A15011C}" type="datetimeFigureOut">
              <a:rPr lang="ru-RU" smtClean="0"/>
              <a:t>29.10.2020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727562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3B6FE-8760-41B6-978F-013E8A15011C}" type="datetimeFigureOut">
              <a:rPr lang="ru-RU" smtClean="0"/>
              <a:t>29.10.2020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801921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3B6FE-8760-41B6-978F-013E8A15011C}" type="datetimeFigureOut">
              <a:rPr lang="ru-RU" smtClean="0"/>
              <a:t>29.10.2020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525664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3B6FE-8760-41B6-978F-013E8A15011C}" type="datetimeFigureOut">
              <a:rPr lang="ru-RU" smtClean="0"/>
              <a:t>29.10.2020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373400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3B6FE-8760-41B6-978F-013E8A15011C}" type="datetimeFigureOut">
              <a:rPr lang="ru-RU" smtClean="0"/>
              <a:t>29.10.2020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223826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3B6FE-8760-41B6-978F-013E8A15011C}" type="datetimeFigureOut">
              <a:rPr lang="ru-RU" smtClean="0"/>
              <a:t>29.10.2020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54540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3B6FE-8760-41B6-978F-013E8A15011C}" type="datetimeFigureOut">
              <a:rPr lang="ru-RU" smtClean="0"/>
              <a:t>29.10.2020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037265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3B6FE-8760-41B6-978F-013E8A15011C}" type="datetimeFigureOut">
              <a:rPr lang="ru-RU" smtClean="0"/>
              <a:t>29.10.2020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445067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33B6FE-8760-41B6-978F-013E8A15011C}" type="datetimeFigureOut">
              <a:rPr lang="ru-RU" smtClean="0"/>
              <a:t>29.10.2020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CB4B4D-7CA3-9044-876B-883B54F867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043777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68" r:id="rId10"/>
    <p:sldLayoutId id="2147483669" r:id="rId11"/>
    <p:sldLayoutId id="214748367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wmf"/><Relationship Id="rId13" Type="http://schemas.openxmlformats.org/officeDocument/2006/relationships/oleObject" Target="../embeddings/oleObject6.bin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12" Type="http://schemas.openxmlformats.org/officeDocument/2006/relationships/image" Target="../media/image12.wmf"/><Relationship Id="rId2" Type="http://schemas.openxmlformats.org/officeDocument/2006/relationships/slideLayout" Target="../slideLayouts/slideLayout12.xml"/><Relationship Id="rId16" Type="http://schemas.openxmlformats.org/officeDocument/2006/relationships/comments" Target="../comments/comment1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9.wmf"/><Relationship Id="rId11" Type="http://schemas.openxmlformats.org/officeDocument/2006/relationships/oleObject" Target="../embeddings/oleObject5.bin"/><Relationship Id="rId5" Type="http://schemas.openxmlformats.org/officeDocument/2006/relationships/oleObject" Target="../embeddings/oleObject2.bin"/><Relationship Id="rId15" Type="http://schemas.openxmlformats.org/officeDocument/2006/relationships/image" Target="../media/image14.png"/><Relationship Id="rId10" Type="http://schemas.openxmlformats.org/officeDocument/2006/relationships/image" Target="../media/image11.wmf"/><Relationship Id="rId4" Type="http://schemas.openxmlformats.org/officeDocument/2006/relationships/image" Target="../media/image8.wmf"/><Relationship Id="rId9" Type="http://schemas.openxmlformats.org/officeDocument/2006/relationships/oleObject" Target="../embeddings/oleObject4.bin"/><Relationship Id="rId14" Type="http://schemas.openxmlformats.org/officeDocument/2006/relationships/image" Target="../media/image13.w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png"/><Relationship Id="rId3" Type="http://schemas.openxmlformats.org/officeDocument/2006/relationships/image" Target="../media/image16.png"/><Relationship Id="rId7" Type="http://schemas.openxmlformats.org/officeDocument/2006/relationships/image" Target="../media/image20.png"/><Relationship Id="rId12" Type="http://schemas.openxmlformats.org/officeDocument/2006/relationships/image" Target="../media/image25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9.png"/><Relationship Id="rId11" Type="http://schemas.openxmlformats.org/officeDocument/2006/relationships/image" Target="../media/image24.png"/><Relationship Id="rId5" Type="http://schemas.openxmlformats.org/officeDocument/2006/relationships/image" Target="../media/image18.png"/><Relationship Id="rId10" Type="http://schemas.openxmlformats.org/officeDocument/2006/relationships/image" Target="../media/image23.png"/><Relationship Id="rId4" Type="http://schemas.openxmlformats.org/officeDocument/2006/relationships/image" Target="../media/image17.png"/><Relationship Id="rId9" Type="http://schemas.openxmlformats.org/officeDocument/2006/relationships/image" Target="../media/image22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5.png"/><Relationship Id="rId3" Type="http://schemas.openxmlformats.org/officeDocument/2006/relationships/image" Target="../media/image27.png"/><Relationship Id="rId7" Type="http://schemas.openxmlformats.org/officeDocument/2006/relationships/image" Target="../media/image31.png"/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0.png"/><Relationship Id="rId5" Type="http://schemas.openxmlformats.org/officeDocument/2006/relationships/image" Target="../media/image29.png"/><Relationship Id="rId10" Type="http://schemas.openxmlformats.org/officeDocument/2006/relationships/image" Target="../media/image33.png"/><Relationship Id="rId4" Type="http://schemas.openxmlformats.org/officeDocument/2006/relationships/image" Target="../media/image28.png"/><Relationship Id="rId9" Type="http://schemas.openxmlformats.org/officeDocument/2006/relationships/image" Target="../media/image3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.png"/><Relationship Id="rId7" Type="http://schemas.openxmlformats.org/officeDocument/2006/relationships/image" Target="../media/image39.png"/><Relationship Id="rId2" Type="http://schemas.openxmlformats.org/officeDocument/2006/relationships/image" Target="../media/image34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38.png"/><Relationship Id="rId5" Type="http://schemas.openxmlformats.org/officeDocument/2006/relationships/image" Target="../media/image37.png"/><Relationship Id="rId4" Type="http://schemas.openxmlformats.org/officeDocument/2006/relationships/image" Target="../media/image36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9.wmf"/><Relationship Id="rId2" Type="http://schemas.openxmlformats.org/officeDocument/2006/relationships/image" Target="../media/image40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-16884"/>
            <a:ext cx="12192000" cy="1755166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endParaRPr sz="3804"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833672" y="412609"/>
            <a:ext cx="5051568" cy="1046830"/>
          </a:xfrm>
          <a:prstGeom prst="rect">
            <a:avLst/>
          </a:prstGeom>
        </p:spPr>
        <p:txBody>
          <a:bodyPr vert="horz" wrap="square" lIns="0" tIns="30866" rIns="0" bIns="0" rtlCol="0" anchor="ctr">
            <a:spAutoFit/>
          </a:bodyPr>
          <a:lstStyle/>
          <a:p>
            <a:pPr marL="26841">
              <a:lnSpc>
                <a:spcPct val="100000"/>
              </a:lnSpc>
              <a:spcBef>
                <a:spcPts val="241"/>
              </a:spcBef>
            </a:pPr>
            <a:r>
              <a:rPr lang="en-US" sz="6600" b="1" spc="1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ALGEBRA</a:t>
            </a:r>
            <a:endParaRPr lang="en-US" sz="6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7" name="object 7"/>
          <p:cNvGrpSpPr/>
          <p:nvPr/>
        </p:nvGrpSpPr>
        <p:grpSpPr>
          <a:xfrm>
            <a:off x="860172" y="367355"/>
            <a:ext cx="10359130" cy="1034927"/>
            <a:chOff x="439458" y="228104"/>
            <a:chExt cx="4866424" cy="489674"/>
          </a:xfrm>
        </p:grpSpPr>
        <p:sp>
          <p:nvSpPr>
            <p:cNvPr id="8" name="object 8"/>
            <p:cNvSpPr/>
            <p:nvPr/>
          </p:nvSpPr>
          <p:spPr>
            <a:xfrm>
              <a:off x="439458" y="322808"/>
              <a:ext cx="396240" cy="394970"/>
            </a:xfrm>
            <a:custGeom>
              <a:avLst/>
              <a:gdLst/>
              <a:ahLst/>
              <a:cxnLst/>
              <a:rect l="l" t="t" r="r" b="b"/>
              <a:pathLst>
                <a:path w="396240" h="394970">
                  <a:moveTo>
                    <a:pt x="65938" y="0"/>
                  </a:moveTo>
                  <a:lnTo>
                    <a:pt x="0" y="0"/>
                  </a:lnTo>
                  <a:lnTo>
                    <a:pt x="0" y="33020"/>
                  </a:lnTo>
                  <a:lnTo>
                    <a:pt x="0" y="361950"/>
                  </a:lnTo>
                  <a:lnTo>
                    <a:pt x="0" y="394970"/>
                  </a:lnTo>
                  <a:lnTo>
                    <a:pt x="65938" y="394970"/>
                  </a:lnTo>
                  <a:lnTo>
                    <a:pt x="65938" y="361950"/>
                  </a:lnTo>
                  <a:lnTo>
                    <a:pt x="32969" y="361950"/>
                  </a:lnTo>
                  <a:lnTo>
                    <a:pt x="32969" y="33020"/>
                  </a:lnTo>
                  <a:lnTo>
                    <a:pt x="65938" y="33020"/>
                  </a:lnTo>
                  <a:lnTo>
                    <a:pt x="65938" y="0"/>
                  </a:lnTo>
                  <a:close/>
                </a:path>
                <a:path w="396240" h="394970">
                  <a:moveTo>
                    <a:pt x="296710" y="65366"/>
                  </a:moveTo>
                  <a:lnTo>
                    <a:pt x="98907" y="65366"/>
                  </a:lnTo>
                  <a:lnTo>
                    <a:pt x="98907" y="96126"/>
                  </a:lnTo>
                  <a:lnTo>
                    <a:pt x="184454" y="197243"/>
                  </a:lnTo>
                  <a:lnTo>
                    <a:pt x="98907" y="298361"/>
                  </a:lnTo>
                  <a:lnTo>
                    <a:pt x="98907" y="329120"/>
                  </a:lnTo>
                  <a:lnTo>
                    <a:pt x="296710" y="329120"/>
                  </a:lnTo>
                  <a:lnTo>
                    <a:pt x="296710" y="263182"/>
                  </a:lnTo>
                  <a:lnTo>
                    <a:pt x="263740" y="263182"/>
                  </a:lnTo>
                  <a:lnTo>
                    <a:pt x="263740" y="296151"/>
                  </a:lnTo>
                  <a:lnTo>
                    <a:pt x="143954" y="296151"/>
                  </a:lnTo>
                  <a:lnTo>
                    <a:pt x="227647" y="197243"/>
                  </a:lnTo>
                  <a:lnTo>
                    <a:pt x="143954" y="98336"/>
                  </a:lnTo>
                  <a:lnTo>
                    <a:pt x="263740" y="98336"/>
                  </a:lnTo>
                  <a:lnTo>
                    <a:pt x="263740" y="131305"/>
                  </a:lnTo>
                  <a:lnTo>
                    <a:pt x="296710" y="131305"/>
                  </a:lnTo>
                  <a:lnTo>
                    <a:pt x="296710" y="65366"/>
                  </a:lnTo>
                  <a:close/>
                </a:path>
                <a:path w="396240" h="394970">
                  <a:moveTo>
                    <a:pt x="395617" y="0"/>
                  </a:moveTo>
                  <a:lnTo>
                    <a:pt x="329679" y="0"/>
                  </a:lnTo>
                  <a:lnTo>
                    <a:pt x="329679" y="33020"/>
                  </a:lnTo>
                  <a:lnTo>
                    <a:pt x="362648" y="33020"/>
                  </a:lnTo>
                  <a:lnTo>
                    <a:pt x="362648" y="361950"/>
                  </a:lnTo>
                  <a:lnTo>
                    <a:pt x="329679" y="361950"/>
                  </a:lnTo>
                  <a:lnTo>
                    <a:pt x="329679" y="394970"/>
                  </a:lnTo>
                  <a:lnTo>
                    <a:pt x="395617" y="394970"/>
                  </a:lnTo>
                  <a:lnTo>
                    <a:pt x="395617" y="361950"/>
                  </a:lnTo>
                  <a:lnTo>
                    <a:pt x="395617" y="33020"/>
                  </a:lnTo>
                  <a:lnTo>
                    <a:pt x="395617" y="0"/>
                  </a:lnTo>
                  <a:close/>
                </a:path>
              </a:pathLst>
            </a:custGeom>
            <a:solidFill>
              <a:srgbClr val="00AFEF"/>
            </a:solidFill>
          </p:spPr>
          <p:txBody>
            <a:bodyPr wrap="square" lIns="0" tIns="0" rIns="0" bIns="0" rtlCol="0"/>
            <a:lstStyle/>
            <a:p>
              <a:endParaRPr sz="3804"/>
            </a:p>
          </p:txBody>
        </p:sp>
        <p:sp>
          <p:nvSpPr>
            <p:cNvPr id="9" name="object 9"/>
            <p:cNvSpPr/>
            <p:nvPr/>
          </p:nvSpPr>
          <p:spPr>
            <a:xfrm>
              <a:off x="4588093" y="232879"/>
              <a:ext cx="717789" cy="484899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603605" y="0"/>
                  </a:moveTo>
                  <a:lnTo>
                    <a:pt x="0" y="0"/>
                  </a:lnTo>
                  <a:lnTo>
                    <a:pt x="0" y="603618"/>
                  </a:lnTo>
                  <a:lnTo>
                    <a:pt x="603605" y="603618"/>
                  </a:lnTo>
                  <a:lnTo>
                    <a:pt x="603605" y="0"/>
                  </a:lnTo>
                  <a:close/>
                </a:path>
              </a:pathLst>
            </a:custGeom>
            <a:solidFill>
              <a:srgbClr val="00A859"/>
            </a:solidFill>
          </p:spPr>
          <p:txBody>
            <a:bodyPr wrap="square" lIns="0" tIns="0" rIns="0" bIns="0" rtlCol="0"/>
            <a:lstStyle/>
            <a:p>
              <a:endParaRPr sz="3804"/>
            </a:p>
          </p:txBody>
        </p:sp>
        <p:sp>
          <p:nvSpPr>
            <p:cNvPr id="10" name="object 10"/>
            <p:cNvSpPr/>
            <p:nvPr/>
          </p:nvSpPr>
          <p:spPr>
            <a:xfrm>
              <a:off x="4588093" y="228104"/>
              <a:ext cx="717789" cy="489674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5" y="0"/>
                  </a:lnTo>
                  <a:lnTo>
                    <a:pt x="603605" y="603618"/>
                  </a:lnTo>
                  <a:lnTo>
                    <a:pt x="0" y="603618"/>
                  </a:lnTo>
                  <a:lnTo>
                    <a:pt x="0" y="0"/>
                  </a:lnTo>
                  <a:close/>
                </a:path>
              </a:pathLst>
            </a:custGeom>
            <a:ln w="30481">
              <a:solidFill>
                <a:srgbClr val="FEFEFE"/>
              </a:solidFill>
            </a:ln>
          </p:spPr>
          <p:txBody>
            <a:bodyPr wrap="square" lIns="0" tIns="0" rIns="0" bIns="0" rtlCol="0"/>
            <a:lstStyle/>
            <a:p>
              <a:endParaRPr sz="3804"/>
            </a:p>
          </p:txBody>
        </p:sp>
      </p:grpSp>
      <p:sp>
        <p:nvSpPr>
          <p:cNvPr id="11" name="object 11"/>
          <p:cNvSpPr/>
          <p:nvPr/>
        </p:nvSpPr>
        <p:spPr>
          <a:xfrm>
            <a:off x="9228776" y="2539747"/>
            <a:ext cx="2551255" cy="253421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3804"/>
          </a:p>
        </p:txBody>
      </p:sp>
      <p:sp>
        <p:nvSpPr>
          <p:cNvPr id="12" name="object 12"/>
          <p:cNvSpPr txBox="1"/>
          <p:nvPr/>
        </p:nvSpPr>
        <p:spPr>
          <a:xfrm>
            <a:off x="9698840" y="439584"/>
            <a:ext cx="1501532" cy="649433"/>
          </a:xfrm>
          <a:prstGeom prst="rect">
            <a:avLst/>
          </a:prstGeom>
        </p:spPr>
        <p:txBody>
          <a:bodyPr vert="horz" wrap="square" lIns="0" tIns="33552" rIns="0" bIns="0" rtlCol="0">
            <a:spAutoFit/>
          </a:bodyPr>
          <a:lstStyle/>
          <a:p>
            <a:pPr>
              <a:spcBef>
                <a:spcPts val="264"/>
              </a:spcBef>
            </a:pPr>
            <a:r>
              <a:rPr lang="en-US" sz="3600" b="1" spc="21" dirty="0" smtClean="0">
                <a:solidFill>
                  <a:srgbClr val="FEFEFE"/>
                </a:solidFill>
                <a:latin typeface="Arial"/>
                <a:cs typeface="Arial"/>
              </a:rPr>
              <a:t> 7</a:t>
            </a:r>
            <a:r>
              <a:rPr lang="en-US" sz="4000" spc="21" dirty="0" smtClean="0">
                <a:solidFill>
                  <a:srgbClr val="FEFEFE"/>
                </a:solidFill>
                <a:latin typeface="Arial"/>
                <a:cs typeface="Arial"/>
              </a:rPr>
              <a:t>-</a:t>
            </a:r>
            <a:r>
              <a:rPr lang="en-US" sz="4000" b="1" spc="-11" dirty="0" smtClean="0">
                <a:solidFill>
                  <a:srgbClr val="FEFEFE"/>
                </a:solidFill>
                <a:latin typeface="Arial"/>
                <a:cs typeface="Arial"/>
              </a:rPr>
              <a:t>sinf</a:t>
            </a:r>
            <a:endParaRPr lang="en-US" sz="4000" b="1" dirty="0">
              <a:latin typeface="Arial"/>
              <a:cs typeface="Arial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10411195" y="632382"/>
            <a:ext cx="876282" cy="456635"/>
          </a:xfrm>
          <a:prstGeom prst="rect">
            <a:avLst/>
          </a:prstGeom>
        </p:spPr>
        <p:txBody>
          <a:bodyPr vert="horz" wrap="square" lIns="0" tIns="25499" rIns="0" bIns="0" rtlCol="0">
            <a:spAutoFit/>
          </a:bodyPr>
          <a:lstStyle/>
          <a:p>
            <a:pPr>
              <a:spcBef>
                <a:spcPts val="201"/>
              </a:spcBef>
            </a:pPr>
            <a:r>
              <a:rPr lang="en-US" sz="2800" b="1" spc="-11" dirty="0" smtClean="0">
                <a:solidFill>
                  <a:srgbClr val="FEFEFE"/>
                </a:solidFill>
                <a:latin typeface="Arial"/>
                <a:cs typeface="Arial"/>
              </a:rPr>
              <a:t> </a:t>
            </a:r>
            <a:endParaRPr sz="2800" b="1" dirty="0">
              <a:latin typeface="Arial"/>
              <a:cs typeface="Arial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1088518" y="1380383"/>
            <a:ext cx="8149544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60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                </a:t>
            </a:r>
            <a:r>
              <a:rPr lang="en-US" sz="6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Mavzu</a:t>
            </a:r>
            <a:r>
              <a:rPr lang="en-US" sz="6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6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Birhadlarni</a:t>
            </a:r>
            <a:r>
              <a:rPr lang="en-US" sz="6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ko‘paytirish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mavzusida</a:t>
            </a:r>
            <a:r>
              <a:rPr lang="en-US" sz="6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misollar</a:t>
            </a:r>
            <a:r>
              <a:rPr lang="en-US" sz="6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endParaRPr lang="en-US" sz="60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63639" y="2354685"/>
            <a:ext cx="747031" cy="1380189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Прямоугольник 14"/>
          <p:cNvSpPr/>
          <p:nvPr/>
        </p:nvSpPr>
        <p:spPr>
          <a:xfrm>
            <a:off x="463638" y="4349921"/>
            <a:ext cx="747031" cy="1448077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844485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90168" y="225214"/>
            <a:ext cx="547842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137160">
              <a:spcBef>
                <a:spcPct val="20000"/>
              </a:spcBef>
              <a:buClr>
                <a:prstClr val="black">
                  <a:shade val="95000"/>
                </a:prstClr>
              </a:buClr>
              <a:buSzPct val="65000"/>
            </a:pPr>
            <a:r>
              <a:rPr lang="en-US" sz="3600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Ko‘paytirishni</a:t>
            </a:r>
            <a:r>
              <a:rPr lang="en-US" sz="36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bajaring</a:t>
            </a:r>
            <a:r>
              <a:rPr lang="ru-RU" sz="36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36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95598" y="1277318"/>
            <a:ext cx="6079895" cy="33609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37160">
              <a:spcBef>
                <a:spcPct val="20000"/>
              </a:spcBef>
              <a:buClr>
                <a:prstClr val="black">
                  <a:shade val="95000"/>
                </a:prstClr>
              </a:buClr>
              <a:buSzPct val="65000"/>
            </a:pPr>
            <a:r>
              <a:rPr lang="ru-RU" sz="36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а) </a:t>
            </a:r>
            <a:r>
              <a:rPr lang="ru-RU" sz="3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2/3а∙12а</a:t>
            </a:r>
            <a:r>
              <a:rPr lang="en-US" sz="3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</a:p>
          <a:p>
            <a:pPr marL="137160">
              <a:lnSpc>
                <a:spcPct val="250000"/>
              </a:lnSpc>
              <a:spcBef>
                <a:spcPct val="20000"/>
              </a:spcBef>
              <a:buClr>
                <a:prstClr val="black">
                  <a:shade val="95000"/>
                </a:prstClr>
              </a:buClr>
              <a:buSzPct val="65000"/>
            </a:pPr>
            <a:r>
              <a:rPr lang="en-US" sz="36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ru-RU" sz="36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ru-RU" sz="3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0,5х</a:t>
            </a:r>
            <a:r>
              <a:rPr lang="ru-RU" sz="3600" baseline="30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ru-RU" sz="3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у∙(-</a:t>
            </a:r>
            <a:r>
              <a:rPr lang="ru-RU" sz="3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ху</a:t>
            </a:r>
            <a:r>
              <a:rPr lang="ru-RU" sz="3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marL="137160">
              <a:lnSpc>
                <a:spcPct val="200000"/>
              </a:lnSpc>
              <a:spcBef>
                <a:spcPct val="20000"/>
              </a:spcBef>
              <a:buClr>
                <a:prstClr val="black">
                  <a:shade val="95000"/>
                </a:prstClr>
              </a:buClr>
              <a:buSzPct val="65000"/>
            </a:pPr>
            <a:r>
              <a:rPr lang="en-US" sz="3600" b="1" i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lang="ru-RU" sz="36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ru-RU" sz="3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-0,4х</a:t>
            </a:r>
            <a:r>
              <a:rPr lang="ru-RU" sz="3600" baseline="30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ru-RU" sz="3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</a:t>
            </a:r>
            <a:r>
              <a:rPr lang="ru-RU" sz="3600" baseline="30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ru-RU" sz="3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∙2,5х</a:t>
            </a:r>
            <a:r>
              <a:rPr lang="ru-RU" sz="3600" baseline="30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ru-RU" sz="3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</a:t>
            </a:r>
            <a:r>
              <a:rPr lang="ru-RU" sz="3600" baseline="30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   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Прямоугольник 14"/>
              <p:cNvSpPr/>
              <p:nvPr/>
            </p:nvSpPr>
            <p:spPr>
              <a:xfrm>
                <a:off x="3165523" y="933101"/>
                <a:ext cx="5492112" cy="193649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137160">
                  <a:spcBef>
                    <a:spcPct val="20000"/>
                  </a:spcBef>
                  <a:buClr>
                    <a:prstClr val="black">
                      <a:shade val="95000"/>
                    </a:prstClr>
                  </a:buClr>
                  <a:buSzPct val="65000"/>
                </a:pPr>
                <a:r>
                  <a:rPr lang="en-US" sz="5400" dirty="0" smtClean="0">
                    <a:solidFill>
                      <a:schemeClr val="tx1"/>
                    </a:solidFill>
                    <a:cs typeface="Arial" panose="020B0604020202020204" pitchFamily="34" charset="0"/>
                  </a:rPr>
                  <a:t>= </a:t>
                </a:r>
                <a:r>
                  <a:rPr lang="en-US" sz="4000" dirty="0" smtClean="0">
                    <a:solidFill>
                      <a:schemeClr val="tx1"/>
                    </a:solidFill>
                    <a:cs typeface="Arial" panose="020B0604020202020204" pitchFamily="34" charset="0"/>
                  </a:rPr>
                  <a:t>(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5400" i="1" smtClean="0">
                            <a:solidFill>
                              <a:schemeClr val="tx1"/>
                            </a:solidFill>
                            <a:latin typeface="Cambria Math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5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num>
                      <m:den>
                        <m:r>
                          <a:rPr lang="en-US" sz="5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3</m:t>
                        </m:r>
                      </m:den>
                    </m:f>
                  </m:oMath>
                </a14:m>
                <a:r>
                  <a:rPr lang="ru-RU" sz="44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∙</a:t>
                </a:r>
                <a:r>
                  <a:rPr lang="ru-RU" sz="36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12</a:t>
                </a:r>
                <a:r>
                  <a:rPr lang="en-US" sz="36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)</a:t>
                </a:r>
                <a:r>
                  <a:rPr lang="ru-RU" sz="36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∙</a:t>
                </a:r>
                <a:r>
                  <a:rPr lang="en-US" sz="36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(a∙</a:t>
                </a:r>
                <a:r>
                  <a:rPr lang="ru-RU" sz="36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а</a:t>
                </a:r>
                <a:r>
                  <a:rPr lang="en-US" sz="36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b)</a:t>
                </a:r>
              </a:p>
              <a:p>
                <a:pPr marL="137160">
                  <a:spcBef>
                    <a:spcPct val="20000"/>
                  </a:spcBef>
                  <a:buClr>
                    <a:prstClr val="black">
                      <a:shade val="95000"/>
                    </a:prstClr>
                  </a:buClr>
                  <a:buSzPct val="65000"/>
                </a:pPr>
                <a:endParaRPr lang="en-US" sz="3600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5" name="Прямоугольник 1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65523" y="933101"/>
                <a:ext cx="5492112" cy="1936492"/>
              </a:xfrm>
              <a:prstGeom prst="rect">
                <a:avLst/>
              </a:prstGeom>
              <a:blipFill rotWithShape="0">
                <a:blip r:embed="rId2"/>
                <a:stretch>
                  <a:fillRect l="-333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Прямоугольник 15"/>
              <p:cNvSpPr/>
              <p:nvPr/>
            </p:nvSpPr>
            <p:spPr>
              <a:xfrm>
                <a:off x="6378221" y="1203056"/>
                <a:ext cx="2176686" cy="72180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marL="137160">
                  <a:spcBef>
                    <a:spcPct val="20000"/>
                  </a:spcBef>
                  <a:buClr>
                    <a:prstClr val="black">
                      <a:shade val="95000"/>
                    </a:prstClr>
                  </a:buClr>
                  <a:buSzPct val="65000"/>
                </a:pPr>
                <a:r>
                  <a:rPr lang="en-US" sz="4000" b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=</a:t>
                </a:r>
                <a:r>
                  <a:rPr lang="en-US" sz="4000" b="1" dirty="0" smtClean="0">
                    <a:solidFill>
                      <a:srgbClr val="BC1A48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4000" b="1" dirty="0" smtClean="0">
                    <a:solidFill>
                      <a:srgbClr val="BC1A48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1</a:t>
                </a:r>
                <a:r>
                  <a:rPr lang="en-US" sz="4000" b="1" dirty="0" smtClean="0">
                    <a:solidFill>
                      <a:srgbClr val="BC1A48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8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4000" b="1" i="1" smtClean="0">
                            <a:solidFill>
                              <a:srgbClr val="BC1A48"/>
                            </a:solidFill>
                            <a:latin typeface="Cambria Math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4000" b="1" i="0" smtClean="0">
                            <a:solidFill>
                              <a:srgbClr val="BC1A48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𝐚</m:t>
                        </m:r>
                      </m:e>
                      <m:sup>
                        <m:r>
                          <a:rPr lang="en-US" sz="4000" b="1" i="0" smtClean="0">
                            <a:solidFill>
                              <a:srgbClr val="BC1A48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𝟐</m:t>
                        </m:r>
                      </m:sup>
                    </m:sSup>
                  </m:oMath>
                </a14:m>
                <a:r>
                  <a:rPr lang="en-US" sz="4000" b="1" dirty="0" smtClean="0">
                    <a:solidFill>
                      <a:srgbClr val="BC1A48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</a:t>
                </a:r>
                <a:endParaRPr lang="en-US" sz="4000" b="1" dirty="0">
                  <a:solidFill>
                    <a:srgbClr val="BC1A48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6" name="Прямоугольник 1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78221" y="1203056"/>
                <a:ext cx="2176686" cy="721801"/>
              </a:xfrm>
              <a:prstGeom prst="rect">
                <a:avLst/>
              </a:prstGeom>
              <a:blipFill rotWithShape="0">
                <a:blip r:embed="rId3"/>
                <a:stretch>
                  <a:fillRect l="-3361" t="-13445" r="-9244" b="-3445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7" name="Прямоугольник 16"/>
          <p:cNvSpPr/>
          <p:nvPr/>
        </p:nvSpPr>
        <p:spPr>
          <a:xfrm>
            <a:off x="3249410" y="2429562"/>
            <a:ext cx="3535653" cy="14957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37160">
              <a:spcBef>
                <a:spcPct val="20000"/>
              </a:spcBef>
              <a:buClr>
                <a:prstClr val="black">
                  <a:shade val="95000"/>
                </a:prstClr>
              </a:buClr>
              <a:buSzPct val="65000"/>
            </a:pPr>
            <a:r>
              <a:rPr lang="en-US" sz="4800" b="1" dirty="0" smtClean="0">
                <a:solidFill>
                  <a:schemeClr val="tx1"/>
                </a:solidFill>
                <a:cs typeface="Arial" panose="020B0604020202020204" pitchFamily="34" charset="0"/>
              </a:rPr>
              <a:t>=</a:t>
            </a:r>
            <a:r>
              <a:rPr lang="en-US" sz="4800" dirty="0" smtClean="0">
                <a:solidFill>
                  <a:schemeClr val="tx1"/>
                </a:solidFill>
                <a:cs typeface="Arial" panose="020B0604020202020204" pitchFamily="34" charset="0"/>
              </a:rPr>
              <a:t> </a:t>
            </a:r>
            <a:r>
              <a:rPr lang="en-U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0,5</a:t>
            </a:r>
            <a:r>
              <a:rPr lang="ru-RU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∙</a:t>
            </a:r>
            <a:r>
              <a:rPr lang="en-U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ru-RU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х</a:t>
            </a:r>
            <a:r>
              <a:rPr lang="ru-RU" sz="3200" baseline="30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ru-RU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∙</a:t>
            </a:r>
            <a:r>
              <a:rPr lang="ru-RU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(-</a:t>
            </a:r>
            <a:r>
              <a:rPr lang="ru-RU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х</a:t>
            </a:r>
            <a:r>
              <a:rPr lang="en-U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)∙</a:t>
            </a:r>
            <a:r>
              <a:rPr lang="en-US" sz="32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y∙y</a:t>
            </a:r>
            <a:r>
              <a:rPr lang="en-U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en-US" sz="3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37160">
              <a:spcBef>
                <a:spcPct val="20000"/>
              </a:spcBef>
              <a:buClr>
                <a:prstClr val="black">
                  <a:shade val="95000"/>
                </a:prstClr>
              </a:buClr>
              <a:buSzPct val="65000"/>
            </a:pPr>
            <a:endParaRPr lang="ru-RU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37160">
              <a:spcBef>
                <a:spcPct val="20000"/>
              </a:spcBef>
              <a:buClr>
                <a:prstClr val="black">
                  <a:shade val="95000"/>
                </a:prstClr>
              </a:buClr>
              <a:buSzPct val="65000"/>
            </a:pPr>
            <a:endParaRPr lang="en-US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Прямоугольник 17"/>
              <p:cNvSpPr/>
              <p:nvPr/>
            </p:nvSpPr>
            <p:spPr>
              <a:xfrm>
                <a:off x="6586720" y="2515650"/>
                <a:ext cx="2630528" cy="70788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marL="137160">
                  <a:spcBef>
                    <a:spcPct val="20000"/>
                  </a:spcBef>
                  <a:buClr>
                    <a:prstClr val="black">
                      <a:shade val="95000"/>
                    </a:prstClr>
                  </a:buClr>
                  <a:buSzPct val="65000"/>
                </a:pPr>
                <a:r>
                  <a:rPr lang="en-US" sz="4000" b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=</a:t>
                </a:r>
                <a:r>
                  <a:rPr lang="en-US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b="1" dirty="0" smtClean="0">
                    <a:solidFill>
                      <a:srgbClr val="BC1A48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- 0,5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600" b="1" i="1">
                            <a:solidFill>
                              <a:srgbClr val="BC1A48"/>
                            </a:solidFill>
                            <a:latin typeface="Cambria Math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3600" b="1" i="0" smtClean="0">
                            <a:solidFill>
                              <a:srgbClr val="BC1A48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𝐱</m:t>
                        </m:r>
                      </m:e>
                      <m:sup>
                        <m:r>
                          <a:rPr lang="en-US" sz="3600" b="1">
                            <a:solidFill>
                              <a:srgbClr val="BC1A48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𝟑</m:t>
                        </m:r>
                      </m:sup>
                    </m:sSup>
                    <m:sSup>
                      <m:sSupPr>
                        <m:ctrlPr>
                          <a:rPr lang="en-US" sz="4000" b="1" i="1">
                            <a:solidFill>
                              <a:srgbClr val="BC1A48"/>
                            </a:solidFill>
                            <a:latin typeface="Cambria Math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4000" b="1" i="0" smtClean="0">
                            <a:solidFill>
                              <a:srgbClr val="BC1A48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𝐲</m:t>
                        </m:r>
                      </m:e>
                      <m:sup>
                        <m:r>
                          <a:rPr lang="en-US" sz="4000" b="1" i="0" smtClean="0">
                            <a:solidFill>
                              <a:srgbClr val="BC1A48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𝟐</m:t>
                        </m:r>
                      </m:sup>
                    </m:sSup>
                  </m:oMath>
                </a14:m>
                <a:endParaRPr lang="en-US" sz="3600" b="1" dirty="0">
                  <a:solidFill>
                    <a:srgbClr val="BC1A48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8" name="Прямоугольник 1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86720" y="2515650"/>
                <a:ext cx="2630528" cy="707886"/>
              </a:xfrm>
              <a:prstGeom prst="rect">
                <a:avLst/>
              </a:prstGeom>
              <a:blipFill rotWithShape="0">
                <a:blip r:embed="rId4"/>
                <a:stretch>
                  <a:fillRect l="-2778" t="-15517" b="-3620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9" name="Прямоугольник 18"/>
          <p:cNvSpPr/>
          <p:nvPr/>
        </p:nvSpPr>
        <p:spPr>
          <a:xfrm>
            <a:off x="3948389" y="3861593"/>
            <a:ext cx="4859664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137160">
              <a:spcBef>
                <a:spcPct val="20000"/>
              </a:spcBef>
              <a:buClr>
                <a:prstClr val="black">
                  <a:shade val="95000"/>
                </a:prstClr>
              </a:buClr>
              <a:buSzPct val="65000"/>
            </a:pPr>
            <a:r>
              <a:rPr lang="en-U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 (- 0,4</a:t>
            </a:r>
            <a:r>
              <a:rPr lang="ru-RU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∙</a:t>
            </a:r>
            <a:r>
              <a:rPr lang="en-U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2,5)·(</a:t>
            </a:r>
            <a:r>
              <a:rPr lang="ru-RU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х</a:t>
            </a:r>
            <a:r>
              <a:rPr lang="en-US" sz="3200" baseline="30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ru-RU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∙</a:t>
            </a:r>
            <a:r>
              <a:rPr lang="ru-RU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х</a:t>
            </a:r>
            <a:r>
              <a:rPr lang="en-US" sz="3200" baseline="30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∙y</a:t>
            </a:r>
            <a:r>
              <a:rPr lang="en-US" sz="3200" baseline="30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∙</a:t>
            </a:r>
            <a:r>
              <a:rPr lang="ru-RU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</a:t>
            </a:r>
            <a:r>
              <a:rPr lang="en-US" sz="3200" baseline="30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en-U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en-US" sz="3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0" name="Прямоугольник 19"/>
              <p:cNvSpPr/>
              <p:nvPr/>
            </p:nvSpPr>
            <p:spPr>
              <a:xfrm>
                <a:off x="8657635" y="3855637"/>
                <a:ext cx="2022990" cy="70788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marL="137160">
                  <a:spcBef>
                    <a:spcPct val="20000"/>
                  </a:spcBef>
                  <a:buClr>
                    <a:prstClr val="black">
                      <a:shade val="95000"/>
                    </a:prstClr>
                  </a:buClr>
                  <a:buSzPct val="65000"/>
                </a:pPr>
                <a:r>
                  <a:rPr lang="en-US" sz="3600" b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=</a:t>
                </a:r>
                <a:r>
                  <a:rPr lang="en-US" sz="3600" b="1" dirty="0" smtClean="0">
                    <a:solidFill>
                      <a:srgbClr val="BC1A48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-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600" b="1" i="1">
                            <a:solidFill>
                              <a:srgbClr val="BC1A48"/>
                            </a:solidFill>
                            <a:latin typeface="Cambria Math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3600" b="1">
                            <a:solidFill>
                              <a:srgbClr val="BC1A48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𝐱</m:t>
                        </m:r>
                      </m:e>
                      <m:sup>
                        <m:r>
                          <a:rPr lang="en-US" sz="3600" b="1" i="1" smtClean="0">
                            <a:solidFill>
                              <a:srgbClr val="BC1A48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𝟔</m:t>
                        </m:r>
                      </m:sup>
                    </m:sSup>
                    <m:sSup>
                      <m:sSupPr>
                        <m:ctrlPr>
                          <a:rPr lang="en-US" sz="4000" b="1" i="1">
                            <a:solidFill>
                              <a:srgbClr val="BC1A48"/>
                            </a:solidFill>
                            <a:latin typeface="Cambria Math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4000" b="1">
                            <a:solidFill>
                              <a:srgbClr val="BC1A48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𝐲</m:t>
                        </m:r>
                      </m:e>
                      <m:sup>
                        <m:r>
                          <a:rPr lang="en-US" sz="4000" b="1" i="1" smtClean="0">
                            <a:solidFill>
                              <a:srgbClr val="BC1A48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𝟔</m:t>
                        </m:r>
                      </m:sup>
                    </m:sSup>
                  </m:oMath>
                </a14:m>
                <a:endParaRPr lang="en-US" sz="3600" b="1" dirty="0">
                  <a:solidFill>
                    <a:srgbClr val="BC1A48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0" name="Прямоугольник 1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657635" y="3855637"/>
                <a:ext cx="2022990" cy="707886"/>
              </a:xfrm>
              <a:prstGeom prst="rect">
                <a:avLst/>
              </a:prstGeom>
              <a:blipFill rotWithShape="0">
                <a:blip r:embed="rId5"/>
                <a:stretch>
                  <a:fillRect l="-2108" t="-5983" b="-2906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1" name="Прямоугольник 20"/>
          <p:cNvSpPr/>
          <p:nvPr/>
        </p:nvSpPr>
        <p:spPr>
          <a:xfrm>
            <a:off x="195598" y="4953129"/>
            <a:ext cx="4401205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137160">
              <a:spcBef>
                <a:spcPct val="20000"/>
              </a:spcBef>
              <a:buClr>
                <a:prstClr val="black">
                  <a:shade val="95000"/>
                </a:prstClr>
              </a:buClr>
              <a:buSzPct val="65000"/>
            </a:pPr>
            <a:r>
              <a:rPr lang="en-US" sz="3600" b="1" i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r>
              <a:rPr lang="ru-RU" sz="36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ru-RU" sz="3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-0,</a:t>
            </a:r>
            <a:r>
              <a:rPr lang="en-US" sz="3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ru-RU" sz="3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х</a:t>
            </a:r>
            <a:r>
              <a:rPr lang="en-US" sz="3600" baseline="30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ru-RU" sz="3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</a:t>
            </a:r>
            <a:r>
              <a:rPr lang="en-US" sz="3600" baseline="30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en-US" sz="3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∙1,4</a:t>
            </a:r>
            <a:r>
              <a:rPr lang="ru-RU" sz="3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х</a:t>
            </a:r>
            <a:r>
              <a:rPr lang="en-US" sz="3600" baseline="30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r>
              <a:rPr lang="ru-RU" sz="3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</a:t>
            </a:r>
            <a:r>
              <a:rPr lang="ru-RU" sz="3600" baseline="30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    </a:t>
            </a:r>
          </a:p>
        </p:txBody>
      </p:sp>
      <p:sp>
        <p:nvSpPr>
          <p:cNvPr id="22" name="Прямоугольник 21"/>
          <p:cNvSpPr/>
          <p:nvPr/>
        </p:nvSpPr>
        <p:spPr>
          <a:xfrm>
            <a:off x="4018213" y="4991807"/>
            <a:ext cx="4859664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137160">
              <a:spcBef>
                <a:spcPct val="20000"/>
              </a:spcBef>
              <a:buClr>
                <a:prstClr val="black">
                  <a:shade val="95000"/>
                </a:prstClr>
              </a:buClr>
              <a:buSzPct val="65000"/>
            </a:pP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 (- </a:t>
            </a:r>
            <a:r>
              <a:rPr lang="en-U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0,5</a:t>
            </a:r>
            <a:r>
              <a:rPr lang="ru-RU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∙</a:t>
            </a:r>
            <a:r>
              <a:rPr lang="en-U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1,4)·(</a:t>
            </a:r>
            <a:r>
              <a:rPr lang="ru-RU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х</a:t>
            </a:r>
            <a:r>
              <a:rPr lang="en-US" sz="3200" baseline="30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ru-RU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∙ х</a:t>
            </a:r>
            <a:r>
              <a:rPr lang="en-US" sz="3200" baseline="30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r>
              <a:rPr lang="en-U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∙y</a:t>
            </a:r>
            <a:r>
              <a:rPr lang="en-US" sz="3200" baseline="30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en-U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∙</a:t>
            </a:r>
            <a:r>
              <a:rPr lang="ru-RU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</a:t>
            </a:r>
            <a:r>
              <a:rPr lang="en-US" sz="3200" baseline="30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3" name="Прямоугольник 22"/>
              <p:cNvSpPr/>
              <p:nvPr/>
            </p:nvSpPr>
            <p:spPr>
              <a:xfrm>
                <a:off x="8791149" y="4991807"/>
                <a:ext cx="2524537" cy="64633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marL="137160">
                  <a:spcBef>
                    <a:spcPct val="20000"/>
                  </a:spcBef>
                  <a:buClr>
                    <a:prstClr val="black">
                      <a:shade val="95000"/>
                    </a:prstClr>
                  </a:buClr>
                  <a:buSzPct val="65000"/>
                </a:pPr>
                <a:r>
                  <a:rPr lang="en-US" sz="3200" b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=</a:t>
                </a:r>
                <a:r>
                  <a:rPr lang="en-US" sz="3200" b="1" dirty="0" smtClean="0">
                    <a:solidFill>
                      <a:srgbClr val="BC1A48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- 0,7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200" b="1" i="1">
                            <a:solidFill>
                              <a:srgbClr val="BC1A48"/>
                            </a:solidFill>
                            <a:latin typeface="Cambria Math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3200" b="1">
                            <a:solidFill>
                              <a:srgbClr val="BC1A48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𝐱</m:t>
                        </m:r>
                      </m:e>
                      <m:sup>
                        <m:r>
                          <a:rPr lang="en-US" sz="3200" b="1" i="1" smtClean="0">
                            <a:solidFill>
                              <a:srgbClr val="BC1A48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𝟗</m:t>
                        </m:r>
                      </m:sup>
                    </m:sSup>
                    <m:sSup>
                      <m:sSupPr>
                        <m:ctrlPr>
                          <a:rPr lang="en-US" sz="3600" b="1" i="1">
                            <a:solidFill>
                              <a:srgbClr val="BC1A48"/>
                            </a:solidFill>
                            <a:latin typeface="Cambria Math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3600" b="1">
                            <a:solidFill>
                              <a:srgbClr val="BC1A48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𝐲</m:t>
                        </m:r>
                      </m:e>
                      <m:sup>
                        <m:r>
                          <a:rPr lang="en-US" sz="3600" b="1" i="1" smtClean="0">
                            <a:solidFill>
                              <a:srgbClr val="BC1A48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𝟖</m:t>
                        </m:r>
                      </m:sup>
                    </m:sSup>
                  </m:oMath>
                </a14:m>
                <a:endParaRPr lang="en-US" sz="3200" b="1" dirty="0">
                  <a:solidFill>
                    <a:srgbClr val="BC1A48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3" name="Прямоугольник 2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791149" y="4991807"/>
                <a:ext cx="2524537" cy="646331"/>
              </a:xfrm>
              <a:prstGeom prst="rect">
                <a:avLst/>
              </a:prstGeom>
              <a:blipFill rotWithShape="0">
                <a:blip r:embed="rId6"/>
                <a:stretch>
                  <a:fillRect l="-483" t="-4717" b="-2830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24" name="Picture 3" descr="C:\Users\User\Pictures\Рисунок2.pn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86626" y="824343"/>
            <a:ext cx="1734989" cy="14721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644160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7" grpId="0"/>
      <p:bldP spid="18" grpId="0"/>
      <p:bldP spid="19" grpId="0"/>
      <p:bldP spid="20" grpId="0"/>
      <p:bldP spid="21" grpId="0"/>
      <p:bldP spid="22" grpId="0"/>
      <p:bldP spid="2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title" sz="quarter"/>
          </p:nvPr>
        </p:nvSpPr>
        <p:spPr>
          <a:xfrm>
            <a:off x="2063749" y="221757"/>
            <a:ext cx="7772400" cy="936625"/>
          </a:xfrm>
        </p:spPr>
        <p:txBody>
          <a:bodyPr>
            <a:normAutofit/>
          </a:bodyPr>
          <a:lstStyle/>
          <a:p>
            <a:r>
              <a:rPr lang="ru-RU" altLang="ru-RU" sz="3600" b="1" i="1" dirty="0">
                <a:solidFill>
                  <a:srgbClr val="06060A"/>
                </a:solidFill>
                <a:latin typeface="Monotype Corsiva" panose="03010101010201010101" pitchFamily="66" charset="0"/>
              </a:rPr>
              <a:t> </a:t>
            </a:r>
            <a:r>
              <a:rPr lang="en-US" altLang="ru-RU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Nuqtalar</a:t>
            </a:r>
            <a:r>
              <a:rPr lang="en-US" altLang="ru-RU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o‘rnini</a:t>
            </a:r>
            <a:r>
              <a:rPr lang="en-US" altLang="ru-RU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to‘ldiring</a:t>
            </a:r>
            <a:r>
              <a:rPr lang="ru-RU" altLang="ru-RU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altLang="ru-RU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63493" name="Object 5"/>
          <p:cNvGraphicFramePr>
            <a:graphicFrameLocks noGrp="1" noChangeAspect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3051454491"/>
              </p:ext>
            </p:extLst>
          </p:nvPr>
        </p:nvGraphicFramePr>
        <p:xfrm>
          <a:off x="2770369" y="1436632"/>
          <a:ext cx="5349875" cy="89866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16" name="Уравнение" r:id="rId3" imgW="1155600" imgH="228600" progId="Equation.3">
                  <p:embed/>
                </p:oleObj>
              </mc:Choice>
              <mc:Fallback>
                <p:oleObj name="Уравнение" r:id="rId3" imgW="1155600" imgH="228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70369" y="1436632"/>
                        <a:ext cx="5349875" cy="89866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3511" name="Object 23"/>
          <p:cNvGraphicFramePr>
            <a:graphicFrameLocks noGrp="1" noChangeAspect="1"/>
          </p:cNvGraphicFramePr>
          <p:nvPr>
            <p:ph sz="quarter" idx="4"/>
            <p:extLst>
              <p:ext uri="{D42A27DB-BD31-4B8C-83A1-F6EECF244321}">
                <p14:modId xmlns:p14="http://schemas.microsoft.com/office/powerpoint/2010/main" val="1364024603"/>
              </p:ext>
            </p:extLst>
          </p:nvPr>
        </p:nvGraphicFramePr>
        <p:xfrm>
          <a:off x="2695527" y="3118528"/>
          <a:ext cx="5778500" cy="946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17" name="Уравнение" r:id="rId5" imgW="1396800" imgH="228600" progId="Equation.3">
                  <p:embed/>
                </p:oleObj>
              </mc:Choice>
              <mc:Fallback>
                <p:oleObj name="Уравнение" r:id="rId5" imgW="1396800" imgH="228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95527" y="3118528"/>
                        <a:ext cx="5778500" cy="946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3492" name="Text Box 4"/>
          <p:cNvSpPr txBox="1">
            <a:spLocks noChangeArrowheads="1"/>
          </p:cNvSpPr>
          <p:nvPr/>
        </p:nvSpPr>
        <p:spPr bwMode="auto">
          <a:xfrm>
            <a:off x="1488752" y="1641974"/>
            <a:ext cx="558166" cy="7694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kumimoji="1" lang="ru-RU" altLang="ru-RU" sz="4400" b="1" i="1" dirty="0">
                <a:solidFill>
                  <a:srgbClr val="0535CD"/>
                </a:solidFill>
                <a:latin typeface="Monotype Corsiva" panose="03010101010201010101" pitchFamily="66" charset="0"/>
              </a:rPr>
              <a:t>1.</a:t>
            </a:r>
          </a:p>
        </p:txBody>
      </p:sp>
      <p:sp>
        <p:nvSpPr>
          <p:cNvPr id="63495" name="AutoShape 7"/>
          <p:cNvSpPr>
            <a:spLocks noChangeArrowheads="1"/>
          </p:cNvSpPr>
          <p:nvPr/>
        </p:nvSpPr>
        <p:spPr bwMode="auto">
          <a:xfrm>
            <a:off x="5119304" y="1343275"/>
            <a:ext cx="1000320" cy="1366838"/>
          </a:xfrm>
          <a:prstGeom prst="octagon">
            <a:avLst>
              <a:gd name="adj" fmla="val 29287"/>
            </a:avLst>
          </a:prstGeom>
          <a:solidFill>
            <a:schemeClr val="accent2">
              <a:lumMod val="60000"/>
              <a:lumOff val="40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/>
            <a:endParaRPr kumimoji="1" lang="ru-RU" altLang="ru-RU" sz="3200" b="1" i="1">
              <a:solidFill>
                <a:srgbClr val="06060A"/>
              </a:solidFill>
              <a:latin typeface="Monotype Corsiva" panose="03010101010201010101" pitchFamily="66" charset="0"/>
            </a:endParaRPr>
          </a:p>
        </p:txBody>
      </p:sp>
      <p:sp>
        <p:nvSpPr>
          <p:cNvPr id="63504" name="AutoShape 16"/>
          <p:cNvSpPr>
            <a:spLocks noChangeArrowheads="1"/>
          </p:cNvSpPr>
          <p:nvPr/>
        </p:nvSpPr>
        <p:spPr bwMode="auto">
          <a:xfrm>
            <a:off x="5495959" y="3027825"/>
            <a:ext cx="1195755" cy="1202531"/>
          </a:xfrm>
          <a:prstGeom prst="octagon">
            <a:avLst>
              <a:gd name="adj" fmla="val 29287"/>
            </a:avLst>
          </a:prstGeom>
          <a:solidFill>
            <a:srgbClr val="92D050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/>
            <a:endParaRPr kumimoji="1" lang="ru-RU" altLang="ru-RU" sz="3200" b="1" i="1">
              <a:solidFill>
                <a:srgbClr val="06060A"/>
              </a:solidFill>
              <a:latin typeface="Monotype Corsiva" panose="03010101010201010101" pitchFamily="66" charset="0"/>
            </a:endParaRPr>
          </a:p>
        </p:txBody>
      </p:sp>
      <p:sp>
        <p:nvSpPr>
          <p:cNvPr id="63506" name="Text Box 18"/>
          <p:cNvSpPr txBox="1">
            <a:spLocks noChangeArrowheads="1"/>
          </p:cNvSpPr>
          <p:nvPr/>
        </p:nvSpPr>
        <p:spPr bwMode="auto">
          <a:xfrm>
            <a:off x="1488752" y="3118528"/>
            <a:ext cx="591829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kumimoji="1" lang="ru-RU" altLang="ru-RU" sz="4800" b="1" i="1" dirty="0">
                <a:solidFill>
                  <a:srgbClr val="0535CD"/>
                </a:solidFill>
                <a:latin typeface="Monotype Corsiva" panose="03010101010201010101" pitchFamily="66" charset="0"/>
              </a:rPr>
              <a:t>2.</a:t>
            </a:r>
          </a:p>
        </p:txBody>
      </p:sp>
      <p:sp>
        <p:nvSpPr>
          <p:cNvPr id="63515" name="Text Box 27"/>
          <p:cNvSpPr txBox="1">
            <a:spLocks noChangeArrowheads="1"/>
          </p:cNvSpPr>
          <p:nvPr/>
        </p:nvSpPr>
        <p:spPr bwMode="auto">
          <a:xfrm>
            <a:off x="4995863" y="2392363"/>
            <a:ext cx="184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kumimoji="1" lang="ru-RU" altLang="ru-RU" b="1" i="1">
              <a:latin typeface="Monotype Corsiva" panose="03010101010201010101" pitchFamily="66" charset="0"/>
            </a:endParaRPr>
          </a:p>
        </p:txBody>
      </p:sp>
      <p:graphicFrame>
        <p:nvGraphicFramePr>
          <p:cNvPr id="63516" name="Object 28"/>
          <p:cNvGraphicFramePr>
            <a:graphicFrameLocks noGrp="1" noChangeAspect="1"/>
          </p:cNvGraphicFramePr>
          <p:nvPr>
            <p:ph sz="quarter" idx="2"/>
            <p:extLst>
              <p:ext uri="{D42A27DB-BD31-4B8C-83A1-F6EECF244321}">
                <p14:modId xmlns:p14="http://schemas.microsoft.com/office/powerpoint/2010/main" val="964759478"/>
              </p:ext>
            </p:extLst>
          </p:nvPr>
        </p:nvGraphicFramePr>
        <p:xfrm>
          <a:off x="5083896" y="1460026"/>
          <a:ext cx="1009942" cy="93900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18" name="Уравнение" r:id="rId7" imgW="279360" imgH="203040" progId="Equation.3">
                  <p:embed/>
                </p:oleObj>
              </mc:Choice>
              <mc:Fallback>
                <p:oleObj name="Уравнение" r:id="rId7" imgW="279360" imgH="2030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83896" y="1460026"/>
                        <a:ext cx="1009942" cy="93900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63519" name="Text Box 31"/>
          <p:cNvSpPr txBox="1">
            <a:spLocks noChangeArrowheads="1"/>
          </p:cNvSpPr>
          <p:nvPr/>
        </p:nvSpPr>
        <p:spPr bwMode="auto">
          <a:xfrm>
            <a:off x="6508750" y="3905251"/>
            <a:ext cx="184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kumimoji="1" lang="ru-RU" altLang="ru-RU" b="1" i="1">
              <a:latin typeface="Monotype Corsiva" panose="03010101010201010101" pitchFamily="66" charset="0"/>
            </a:endParaRPr>
          </a:p>
        </p:txBody>
      </p:sp>
      <p:graphicFrame>
        <p:nvGraphicFramePr>
          <p:cNvPr id="63527" name="Object 3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67759765"/>
              </p:ext>
            </p:extLst>
          </p:nvPr>
        </p:nvGraphicFramePr>
        <p:xfrm>
          <a:off x="5445307" y="3185755"/>
          <a:ext cx="1297061" cy="82185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19" name="Уравнение" r:id="rId9" imgW="393480" imgH="228600" progId="Equation.3">
                  <p:embed/>
                </p:oleObj>
              </mc:Choice>
              <mc:Fallback>
                <p:oleObj name="Уравнение" r:id="rId9" imgW="393480" imgH="228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45307" y="3185755"/>
                        <a:ext cx="1297061" cy="82185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Text Box 18"/>
          <p:cNvSpPr txBox="1">
            <a:spLocks noChangeArrowheads="1"/>
          </p:cNvSpPr>
          <p:nvPr/>
        </p:nvSpPr>
        <p:spPr bwMode="auto">
          <a:xfrm>
            <a:off x="1455089" y="4813716"/>
            <a:ext cx="591829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kumimoji="1" lang="en-US" altLang="ru-RU" sz="4800" b="1" i="1" dirty="0">
                <a:solidFill>
                  <a:srgbClr val="0535CD"/>
                </a:solidFill>
                <a:latin typeface="Monotype Corsiva" panose="03010101010201010101" pitchFamily="66" charset="0"/>
              </a:rPr>
              <a:t>3</a:t>
            </a:r>
            <a:r>
              <a:rPr kumimoji="1" lang="ru-RU" altLang="ru-RU" sz="4800" b="1" i="1" dirty="0" smtClean="0">
                <a:solidFill>
                  <a:srgbClr val="0535CD"/>
                </a:solidFill>
                <a:latin typeface="Monotype Corsiva" panose="03010101010201010101" pitchFamily="66" charset="0"/>
              </a:rPr>
              <a:t>.</a:t>
            </a:r>
            <a:endParaRPr kumimoji="1" lang="ru-RU" altLang="ru-RU" sz="4800" b="1" i="1" dirty="0">
              <a:solidFill>
                <a:srgbClr val="0535CD"/>
              </a:solidFill>
              <a:latin typeface="Monotype Corsiva" panose="03010101010201010101" pitchFamily="66" charset="0"/>
            </a:endParaRPr>
          </a:p>
        </p:txBody>
      </p:sp>
      <p:graphicFrame>
        <p:nvGraphicFramePr>
          <p:cNvPr id="18" name="Object 23"/>
          <p:cNvGraphicFramePr>
            <a:graphicFrameLocks noGrp="1" noChangeAspect="1"/>
          </p:cNvGraphicFramePr>
          <p:nvPr>
            <p:ph sz="quarter" idx="4"/>
            <p:extLst>
              <p:ext uri="{D42A27DB-BD31-4B8C-83A1-F6EECF244321}">
                <p14:modId xmlns:p14="http://schemas.microsoft.com/office/powerpoint/2010/main" val="650525239"/>
              </p:ext>
            </p:extLst>
          </p:nvPr>
        </p:nvGraphicFramePr>
        <p:xfrm>
          <a:off x="2912776" y="4773823"/>
          <a:ext cx="5413375" cy="95169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20" name="Уравнение" r:id="rId11" imgW="1307880" imgH="228600" progId="Equation.3">
                  <p:embed/>
                </p:oleObj>
              </mc:Choice>
              <mc:Fallback>
                <p:oleObj name="Уравнение" r:id="rId11" imgW="1307880" imgH="228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12776" y="4773823"/>
                        <a:ext cx="5413375" cy="95169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AutoShape 16"/>
          <p:cNvSpPr>
            <a:spLocks noChangeArrowheads="1"/>
          </p:cNvSpPr>
          <p:nvPr/>
        </p:nvSpPr>
        <p:spPr bwMode="auto">
          <a:xfrm>
            <a:off x="5378332" y="4727110"/>
            <a:ext cx="1173912" cy="1202531"/>
          </a:xfrm>
          <a:prstGeom prst="octagon">
            <a:avLst>
              <a:gd name="adj" fmla="val 29287"/>
            </a:avLst>
          </a:prstGeom>
          <a:solidFill>
            <a:srgbClr val="00B0F0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/>
            <a:endParaRPr kumimoji="1" lang="ru-RU" altLang="ru-RU" sz="3200" b="1" i="1">
              <a:solidFill>
                <a:srgbClr val="06060A"/>
              </a:solidFill>
              <a:latin typeface="Monotype Corsiva" panose="03010101010201010101" pitchFamily="66" charset="0"/>
            </a:endParaRPr>
          </a:p>
        </p:txBody>
      </p:sp>
      <p:graphicFrame>
        <p:nvGraphicFramePr>
          <p:cNvPr id="20" name="Object 3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67235178"/>
              </p:ext>
            </p:extLst>
          </p:nvPr>
        </p:nvGraphicFramePr>
        <p:xfrm>
          <a:off x="5445307" y="4732907"/>
          <a:ext cx="1106937" cy="9926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21" name="Уравнение" r:id="rId13" imgW="253800" imgH="203040" progId="Equation.3">
                  <p:embed/>
                </p:oleObj>
              </mc:Choice>
              <mc:Fallback>
                <p:oleObj name="Уравнение" r:id="rId13" imgW="253800" imgH="2030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45307" y="4732907"/>
                        <a:ext cx="1106937" cy="9926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21" name="Picture 3" descr="C:\Users\User\Pictures\Рисунок2.png"/>
          <p:cNvPicPr>
            <a:picLocks noChangeAspect="1" noChangeArrowheads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67416" y="2507280"/>
            <a:ext cx="2021989" cy="17230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815082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34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34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6349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34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34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34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5" dur="1000"/>
                                        <p:tgtEl>
                                          <p:spTgt spid="634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6349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634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34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635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635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635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635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635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6350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635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635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635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0" dur="1000"/>
                                        <p:tgtEl>
                                          <p:spTgt spid="635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6350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635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635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8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635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635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635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5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3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3492" grpId="0"/>
      <p:bldP spid="63495" grpId="0" animBg="1"/>
      <p:bldP spid="63504" grpId="0" animBg="1"/>
      <p:bldP spid="63506" grpId="0"/>
      <p:bldP spid="17" grpId="0"/>
      <p:bldP spid="19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12192000" cy="963765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23</a:t>
            </a:r>
            <a:r>
              <a:rPr lang="ru-RU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  <a:r>
              <a:rPr lang="en-US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en-US" sz="4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misol</a:t>
            </a:r>
            <a:endParaRPr lang="ru-RU" sz="4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07084" y="994356"/>
            <a:ext cx="611257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Birhadlarni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ko‘paytiring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Прямоугольник 6"/>
              <p:cNvSpPr/>
              <p:nvPr/>
            </p:nvSpPr>
            <p:spPr>
              <a:xfrm>
                <a:off x="307084" y="1911906"/>
                <a:ext cx="2809231" cy="72013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4000" b="1" dirty="0" smtClean="0">
                    <a:solidFill>
                      <a:srgbClr val="BC1A48"/>
                    </a:solidFill>
                  </a:rPr>
                  <a:t>1)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4000" b="1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ru-RU" sz="40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(−</m:t>
                        </m:r>
                        <m:r>
                          <a:rPr lang="ru-RU" sz="4000" b="1" i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  <m:r>
                          <a:rPr lang="en-US" sz="4000" b="1" i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𝐚𝐛</m:t>
                        </m:r>
                        <m:r>
                          <a:rPr lang="ru-RU" sz="40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)</m:t>
                        </m:r>
                      </m:e>
                      <m:sup>
                        <m:r>
                          <a:rPr lang="en-US" sz="40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</m:sup>
                    </m:sSup>
                  </m:oMath>
                </a14:m>
                <a:r>
                  <a:rPr lang="en-US" sz="4000" b="1" dirty="0" smtClean="0">
                    <a:solidFill>
                      <a:srgbClr val="002060"/>
                    </a:solidFill>
                  </a:rPr>
                  <a:t> </a:t>
                </a:r>
                <a:endParaRPr lang="ru-RU" sz="4000" b="1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7" name="Прямоугольник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7084" y="1911906"/>
                <a:ext cx="2809231" cy="720134"/>
              </a:xfrm>
              <a:prstGeom prst="rect">
                <a:avLst/>
              </a:prstGeom>
              <a:blipFill rotWithShape="0">
                <a:blip r:embed="rId2"/>
                <a:stretch>
                  <a:fillRect l="-7592" t="-12712" b="-3644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Прямоугольник 8"/>
              <p:cNvSpPr/>
              <p:nvPr/>
            </p:nvSpPr>
            <p:spPr>
              <a:xfrm>
                <a:off x="307084" y="4284617"/>
                <a:ext cx="2714654" cy="73096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4000" b="1" dirty="0" smtClean="0">
                    <a:solidFill>
                      <a:srgbClr val="BC1A48"/>
                    </a:solidFill>
                  </a:rPr>
                  <a:t>3)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4000" b="1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en-US" sz="4000" b="1" i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(−</m:t>
                        </m:r>
                        <m:r>
                          <a:rPr lang="en-US" sz="4000" b="1" i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𝐚𝐛𝐜</m:t>
                        </m:r>
                        <m:r>
                          <a:rPr lang="en-US" sz="4000" b="1" i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)</m:t>
                        </m:r>
                      </m:e>
                      <m:sup>
                        <m:r>
                          <a:rPr lang="en-US" sz="40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</m:sup>
                    </m:sSup>
                  </m:oMath>
                </a14:m>
                <a:endParaRPr lang="ru-RU" sz="4000" b="1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9" name="Прямоугольник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7084" y="4284617"/>
                <a:ext cx="2714654" cy="730969"/>
              </a:xfrm>
              <a:prstGeom prst="rect">
                <a:avLst/>
              </a:prstGeom>
              <a:blipFill rotWithShape="0">
                <a:blip r:embed="rId3"/>
                <a:stretch>
                  <a:fillRect l="-7848" t="-11667" b="-3500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Прямоугольник 11"/>
              <p:cNvSpPr/>
              <p:nvPr/>
            </p:nvSpPr>
            <p:spPr>
              <a:xfrm>
                <a:off x="307084" y="3088970"/>
                <a:ext cx="2772362" cy="72180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4000" b="1" dirty="0" smtClean="0">
                    <a:solidFill>
                      <a:srgbClr val="BC1A48"/>
                    </a:solidFill>
                  </a:rPr>
                  <a:t>2)  </a:t>
                </a:r>
                <a14:m>
                  <m:oMath xmlns:m="http://schemas.openxmlformats.org/officeDocument/2006/math">
                    <m:r>
                      <a:rPr lang="en-US" sz="4000" b="1" i="0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(−</m:t>
                    </m:r>
                    <m:r>
                      <a:rPr lang="en-US" sz="4000" b="1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𝟒</m:t>
                    </m:r>
                    <m:r>
                      <a:rPr lang="en-US" sz="4000" b="1" i="0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𝐚</m:t>
                    </m:r>
                    <m:r>
                      <a:rPr lang="en-US" sz="4000" b="1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𝒃</m:t>
                    </m:r>
                    <m:sSup>
                      <m:sSupPr>
                        <m:ctrlPr>
                          <a:rPr lang="ru-RU" sz="4000" b="1" i="1">
                            <a:solidFill>
                              <a:srgbClr val="002060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en-US" sz="40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)</m:t>
                        </m:r>
                      </m:e>
                      <m:sup>
                        <m:r>
                          <a:rPr lang="en-US" sz="4000" b="1" i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</m:oMath>
                </a14:m>
                <a:endParaRPr lang="ru-RU" sz="4000" b="1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12" name="Прямоугольник 1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7084" y="3088970"/>
                <a:ext cx="2772362" cy="721801"/>
              </a:xfrm>
              <a:prstGeom prst="rect">
                <a:avLst/>
              </a:prstGeom>
              <a:blipFill rotWithShape="0">
                <a:blip r:embed="rId4"/>
                <a:stretch>
                  <a:fillRect l="-7692" t="-12712" b="-3644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Прямоугольник 12"/>
              <p:cNvSpPr/>
              <p:nvPr/>
            </p:nvSpPr>
            <p:spPr>
              <a:xfrm>
                <a:off x="307084" y="5601004"/>
                <a:ext cx="2596032" cy="72180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4000" b="1" dirty="0" smtClean="0">
                    <a:solidFill>
                      <a:srgbClr val="BC1A48"/>
                    </a:solidFill>
                  </a:rPr>
                  <a:t>4) </a:t>
                </a:r>
                <a14:m>
                  <m:oMath xmlns:m="http://schemas.openxmlformats.org/officeDocument/2006/math">
                    <m:r>
                      <a:rPr lang="en-US" sz="4000" b="1" i="1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4000" b="1" i="0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𝟐𝐱𝐲𝐳</m:t>
                    </m:r>
                    <m:sSup>
                      <m:sSupPr>
                        <m:ctrlPr>
                          <a:rPr lang="en-US" sz="4000" b="1" i="1" dirty="0">
                            <a:solidFill>
                              <a:srgbClr val="002060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en-US" sz="4000" b="1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)</m:t>
                        </m:r>
                      </m:e>
                      <m:sup>
                        <m:r>
                          <a:rPr lang="en-US" sz="4000" b="1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sup>
                    </m:sSup>
                  </m:oMath>
                </a14:m>
                <a:r>
                  <a:rPr lang="en-US" sz="4000" b="1" dirty="0">
                    <a:solidFill>
                      <a:srgbClr val="002060"/>
                    </a:solidFill>
                  </a:rPr>
                  <a:t> </a:t>
                </a:r>
                <a:endParaRPr lang="ru-RU" sz="4000" b="1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13" name="Прямоугольник 1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7084" y="5601004"/>
                <a:ext cx="2596032" cy="721801"/>
              </a:xfrm>
              <a:prstGeom prst="rect">
                <a:avLst/>
              </a:prstGeom>
              <a:blipFill rotWithShape="0">
                <a:blip r:embed="rId5"/>
                <a:stretch>
                  <a:fillRect l="-8216" t="-12712" b="-3644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Прямоугольник 16"/>
              <p:cNvSpPr/>
              <p:nvPr/>
            </p:nvSpPr>
            <p:spPr>
              <a:xfrm>
                <a:off x="6538210" y="1977643"/>
                <a:ext cx="2364045" cy="72013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4000" dirty="0" smtClean="0">
                    <a:solidFill>
                      <a:srgbClr val="7030A0"/>
                    </a:solidFill>
                  </a:rPr>
                  <a:t>=</a:t>
                </a:r>
                <a:r>
                  <a:rPr lang="en-US" sz="4000" b="1" dirty="0" smtClean="0">
                    <a:solidFill>
                      <a:srgbClr val="7030A0"/>
                    </a:solidFill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4000" b="1" i="1" smtClean="0">
                            <a:solidFill>
                              <a:srgbClr val="7030A0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en-US" sz="4000" b="1" i="0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𝟖𝟏𝐚</m:t>
                        </m:r>
                      </m:e>
                      <m:sup>
                        <m:r>
                          <a:rPr lang="en-US" sz="4000" b="1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</m:sup>
                    </m:sSup>
                    <m:sSup>
                      <m:sSupPr>
                        <m:ctrlPr>
                          <a:rPr lang="ru-RU" sz="4000" b="1" i="1">
                            <a:solidFill>
                              <a:srgbClr val="7030A0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en-US" sz="4000" b="1" i="0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𝐛</m:t>
                        </m:r>
                      </m:e>
                      <m:sup>
                        <m:r>
                          <a:rPr lang="en-US" sz="4000" b="1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</m:sup>
                    </m:sSup>
                  </m:oMath>
                </a14:m>
                <a:r>
                  <a:rPr lang="en-US" sz="4000" b="1" dirty="0" smtClean="0">
                    <a:solidFill>
                      <a:srgbClr val="0070C0"/>
                    </a:solidFill>
                  </a:rPr>
                  <a:t> </a:t>
                </a:r>
                <a:endParaRPr lang="ru-RU" sz="4000" b="1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17" name="Прямоугольник 1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38210" y="1977643"/>
                <a:ext cx="2364045" cy="720134"/>
              </a:xfrm>
              <a:prstGeom prst="rect">
                <a:avLst/>
              </a:prstGeom>
              <a:blipFill rotWithShape="0">
                <a:blip r:embed="rId6"/>
                <a:stretch>
                  <a:fillRect l="-9302" t="-12605" b="-3529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Прямоугольник 19"/>
              <p:cNvSpPr/>
              <p:nvPr/>
            </p:nvSpPr>
            <p:spPr>
              <a:xfrm>
                <a:off x="3228525" y="4305797"/>
                <a:ext cx="2530436" cy="73096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4000" b="1" dirty="0" smtClean="0">
                    <a:solidFill>
                      <a:srgbClr val="7030A0"/>
                    </a:solidFill>
                  </a:rPr>
                  <a:t>=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4000" b="1" i="1" smtClean="0">
                            <a:solidFill>
                              <a:srgbClr val="7030A0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ru-RU" sz="4000" b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4000" b="1" i="0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𝐚</m:t>
                        </m:r>
                      </m:e>
                      <m:sup>
                        <m:r>
                          <a:rPr lang="en-US" sz="4000" b="1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</m:sup>
                    </m:sSup>
                    <m:sSup>
                      <m:sSupPr>
                        <m:ctrlPr>
                          <a:rPr lang="en-US" sz="4000" b="1" i="1" smtClean="0">
                            <a:solidFill>
                              <a:srgbClr val="7030A0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en-US" sz="4000" b="1" i="0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𝐛</m:t>
                        </m:r>
                      </m:e>
                      <m:sup>
                        <m:r>
                          <a:rPr lang="en-US" sz="4000" b="1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</m:sup>
                    </m:sSup>
                    <m:sSup>
                      <m:sSupPr>
                        <m:ctrlPr>
                          <a:rPr lang="en-US" sz="4000" b="1" i="1" smtClean="0">
                            <a:solidFill>
                              <a:srgbClr val="7030A0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en-US" sz="4000" b="1" i="0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𝐜</m:t>
                        </m:r>
                      </m:e>
                      <m:sup>
                        <m:r>
                          <a:rPr lang="en-US" sz="4000" b="1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</m:sup>
                    </m:sSup>
                  </m:oMath>
                </a14:m>
                <a:endParaRPr lang="ru-RU" sz="4000" b="1" dirty="0">
                  <a:solidFill>
                    <a:srgbClr val="7030A0"/>
                  </a:solidFill>
                </a:endParaRPr>
              </a:p>
            </p:txBody>
          </p:sp>
        </mc:Choice>
        <mc:Fallback xmlns="">
          <p:sp>
            <p:nvSpPr>
              <p:cNvPr id="20" name="Прямоугольник 1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28525" y="4305797"/>
                <a:ext cx="2530436" cy="730969"/>
              </a:xfrm>
              <a:prstGeom prst="rect">
                <a:avLst/>
              </a:prstGeom>
              <a:blipFill rotWithShape="0">
                <a:blip r:embed="rId7"/>
                <a:stretch>
                  <a:fillRect l="-8675" t="-11667" b="-3500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Прямоугольник 20"/>
              <p:cNvSpPr/>
              <p:nvPr/>
            </p:nvSpPr>
            <p:spPr>
              <a:xfrm>
                <a:off x="6619964" y="3067839"/>
                <a:ext cx="2282291" cy="72180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4000" b="1" dirty="0" smtClean="0">
                    <a:solidFill>
                      <a:srgbClr val="7030A0"/>
                    </a:solidFill>
                  </a:rPr>
                  <a:t>=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4000" b="1" i="1" smtClean="0">
                            <a:solidFill>
                              <a:srgbClr val="7030A0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en-US" sz="4000" b="1" i="0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𝟏𝟔𝐚</m:t>
                        </m:r>
                      </m:e>
                      <m:sup>
                        <m:r>
                          <a:rPr lang="en-US" sz="4000" b="1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  <m:sSup>
                      <m:sSupPr>
                        <m:ctrlPr>
                          <a:rPr lang="ru-RU" sz="4000" b="1" i="1">
                            <a:solidFill>
                              <a:srgbClr val="7030A0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en-US" sz="4000" b="1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𝒃</m:t>
                        </m:r>
                      </m:e>
                      <m:sup>
                        <m:r>
                          <a:rPr lang="en-US" sz="4000" b="1" i="1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</m:oMath>
                </a14:m>
                <a:endParaRPr lang="ru-RU" sz="4000" b="1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21" name="Прямоугольник 2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19964" y="3067839"/>
                <a:ext cx="2282291" cy="721801"/>
              </a:xfrm>
              <a:prstGeom prst="rect">
                <a:avLst/>
              </a:prstGeom>
              <a:blipFill rotWithShape="0">
                <a:blip r:embed="rId8"/>
                <a:stretch>
                  <a:fillRect l="-9626" t="-12605" b="-3529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Прямоугольник 21"/>
              <p:cNvSpPr/>
              <p:nvPr/>
            </p:nvSpPr>
            <p:spPr>
              <a:xfrm>
                <a:off x="2845085" y="5601004"/>
                <a:ext cx="2619756" cy="78476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4000" b="1" dirty="0" smtClean="0">
                    <a:solidFill>
                      <a:srgbClr val="7030A0"/>
                    </a:solidFill>
                  </a:rPr>
                  <a:t>= </a:t>
                </a:r>
                <a:r>
                  <a:rPr lang="en-US" sz="4400" b="1" dirty="0">
                    <a:solidFill>
                      <a:srgbClr val="7030A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8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4400" b="1" i="1">
                            <a:solidFill>
                              <a:srgbClr val="7030A0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en-US" sz="4400" b="1" i="0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𝐱</m:t>
                        </m:r>
                      </m:e>
                      <m:sup>
                        <m:r>
                          <a:rPr lang="en-US" sz="4400" b="1" i="0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sup>
                    </m:sSup>
                    <m:sSup>
                      <m:sSupPr>
                        <m:ctrlPr>
                          <a:rPr lang="ru-RU" sz="4400" b="1" i="1">
                            <a:solidFill>
                              <a:srgbClr val="7030A0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en-US" sz="4400" b="1" i="0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𝐲</m:t>
                        </m:r>
                      </m:e>
                      <m:sup>
                        <m:r>
                          <a:rPr lang="en-US" sz="4400" b="1" i="0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sup>
                    </m:sSup>
                    <m:sSup>
                      <m:sSupPr>
                        <m:ctrlPr>
                          <a:rPr lang="en-US" sz="4400" b="1" i="1" dirty="0" smtClean="0">
                            <a:solidFill>
                              <a:srgbClr val="7030A0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en-US" sz="4400" b="1" i="0" dirty="0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𝐳</m:t>
                        </m:r>
                      </m:e>
                      <m:sup>
                        <m:r>
                          <a:rPr lang="en-US" sz="4400" b="1" i="0" dirty="0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sup>
                    </m:sSup>
                  </m:oMath>
                </a14:m>
                <a:endParaRPr lang="ru-RU" sz="40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2" name="Прямоугольник 2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45085" y="5601004"/>
                <a:ext cx="2619756" cy="784767"/>
              </a:xfrm>
              <a:prstGeom prst="rect">
                <a:avLst/>
              </a:prstGeom>
              <a:blipFill rotWithShape="0">
                <a:blip r:embed="rId9"/>
                <a:stretch>
                  <a:fillRect l="-8392" t="-15504" b="-3488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" name="Прямоугольник 1"/>
              <p:cNvSpPr/>
              <p:nvPr/>
            </p:nvSpPr>
            <p:spPr>
              <a:xfrm>
                <a:off x="2845085" y="1935276"/>
                <a:ext cx="3714671" cy="7182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3600" b="1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ru-RU" sz="3600" b="1" i="1">
                            <a:solidFill>
                              <a:srgbClr val="002060"/>
                            </a:solidFill>
                            <a:latin typeface="Cambria Math"/>
                          </a:rPr>
                        </m:ctrlPr>
                      </m:sSupPr>
                      <m:e>
                        <m:sSup>
                          <m:sSupPr>
                            <m:ctrlPr>
                              <a:rPr lang="en-US" sz="4000" b="1" i="1">
                                <a:solidFill>
                                  <a:srgbClr val="002060"/>
                                </a:solidFill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ru-RU" sz="4000" b="1" i="1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(−</m:t>
                            </m:r>
                            <m:r>
                              <a:rPr lang="ru-RU" sz="4000" b="1" i="1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𝟑</m:t>
                            </m:r>
                            <m:r>
                              <a:rPr lang="en-US" sz="4000" b="1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)</m:t>
                            </m:r>
                          </m:e>
                          <m:sup>
                            <m:r>
                              <a:rPr lang="en-US" sz="4000" b="1" i="1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𝟒</m:t>
                            </m:r>
                          </m:sup>
                        </m:sSup>
                        <m:sSup>
                          <m:sSupPr>
                            <m:ctrlPr>
                              <a:rPr lang="en-US" sz="4400" b="1" i="1">
                                <a:solidFill>
                                  <a:srgbClr val="002060"/>
                                </a:solidFill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sz="4400" b="1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·</m:t>
                            </m:r>
                            <m:r>
                              <a:rPr lang="en-US" sz="4400" b="1" i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𝐚</m:t>
                            </m:r>
                          </m:e>
                          <m:sup>
                            <m:r>
                              <a:rPr lang="en-US" sz="4400" b="1" i="1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𝟒</m:t>
                            </m:r>
                          </m:sup>
                        </m:sSup>
                        <m:r>
                          <a:rPr lang="en-US" sz="3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·</m:t>
                        </m:r>
                        <m:r>
                          <a:rPr lang="en-US" sz="3600" b="1" i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𝐛</m:t>
                        </m:r>
                      </m:e>
                      <m:sup>
                        <m:r>
                          <a:rPr lang="en-US" sz="3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</m:sup>
                    </m:sSup>
                  </m:oMath>
                </a14:m>
                <a:r>
                  <a:rPr lang="en-US" sz="3200" b="1" dirty="0" smtClean="0">
                    <a:solidFill>
                      <a:srgbClr val="002060"/>
                    </a:solidFill>
                  </a:rPr>
                  <a:t> </a:t>
                </a:r>
                <a:endParaRPr lang="ru-RU" sz="3200" b="1" dirty="0"/>
              </a:p>
            </p:txBody>
          </p:sp>
        </mc:Choice>
        <mc:Fallback xmlns="">
          <p:sp>
            <p:nvSpPr>
              <p:cNvPr id="2" name="Прямоугольник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45085" y="1935276"/>
                <a:ext cx="3714671" cy="718210"/>
              </a:xfrm>
              <a:prstGeom prst="rect">
                <a:avLst/>
              </a:prstGeom>
              <a:blipFill rotWithShape="0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Прямоугольник 2"/>
              <p:cNvSpPr/>
              <p:nvPr/>
            </p:nvSpPr>
            <p:spPr>
              <a:xfrm>
                <a:off x="2991888" y="3047849"/>
                <a:ext cx="3768980" cy="72000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3600" b="1" i="1" smtClean="0">
                              <a:solidFill>
                                <a:srgbClr val="002060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sSup>
                            <m:sSupPr>
                              <m:ctrlPr>
                                <a:rPr lang="en-US" sz="4000" b="1" i="1">
                                  <a:solidFill>
                                    <a:srgbClr val="002060"/>
                                  </a:solidFill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 sz="4000" b="1" i="0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r>
                                <a:rPr lang="ru-RU" sz="4000" b="1" i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(−</m:t>
                              </m:r>
                              <m:r>
                                <a:rPr lang="en-US" sz="4000" b="1" i="0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𝟒</m:t>
                              </m:r>
                              <m:r>
                                <a:rPr lang="en-US" sz="4000" b="1" i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)</m:t>
                              </m:r>
                            </m:e>
                            <m:sup>
                              <m:r>
                                <a:rPr lang="en-US" sz="4000" b="1" i="0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p>
                          <m:sSup>
                            <m:sSupPr>
                              <m:ctrlPr>
                                <a:rPr lang="en-US" sz="4400" b="1" i="1">
                                  <a:solidFill>
                                    <a:srgbClr val="002060"/>
                                  </a:solidFill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 sz="4400" b="1" i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·</m:t>
                              </m:r>
                              <m:r>
                                <a:rPr lang="en-US" sz="4400" b="1" i="0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𝐚</m:t>
                              </m:r>
                            </m:e>
                            <m:sup>
                              <m:r>
                                <a:rPr lang="en-US" sz="4400" b="1" i="0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p>
                          <m:r>
                            <a:rPr lang="en-US" sz="3600" b="1" i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·</m:t>
                          </m:r>
                          <m:r>
                            <a:rPr lang="en-US" sz="3600" b="1" i="0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𝐛</m:t>
                          </m:r>
                        </m:e>
                        <m:sup>
                          <m:r>
                            <a:rPr lang="en-US" sz="3600" b="1" i="0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</m:oMath>
                  </m:oMathPara>
                </a14:m>
                <a:endParaRPr lang="ru-RU" sz="3200" dirty="0"/>
              </a:p>
            </p:txBody>
          </p:sp>
        </mc:Choice>
        <mc:Fallback xmlns="">
          <p:sp>
            <p:nvSpPr>
              <p:cNvPr id="3" name="Прямоугольник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91888" y="3047849"/>
                <a:ext cx="3768980" cy="720005"/>
              </a:xfrm>
              <a:prstGeom prst="rect">
                <a:avLst/>
              </a:prstGeom>
              <a:blipFill rotWithShape="0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4" name="Picture 3" descr="C:\Users\User\Pictures\Рисунок2.png"/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83616" y="4053774"/>
            <a:ext cx="1717404" cy="15472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251306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21" grpId="0"/>
      <p:bldP spid="22" grpId="0"/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-15930" y="18906"/>
            <a:ext cx="12192000" cy="963765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244- </a:t>
            </a:r>
            <a:r>
              <a:rPr lang="en-US" sz="4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misol</a:t>
            </a:r>
            <a:endParaRPr lang="ru-RU" sz="4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07084" y="1126320"/>
            <a:ext cx="1074364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Birhadni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bo‘shqa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birhadning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kvadrati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shaklida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yozing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Прямоугольник 6"/>
              <p:cNvSpPr/>
              <p:nvPr/>
            </p:nvSpPr>
            <p:spPr>
              <a:xfrm>
                <a:off x="307084" y="1815187"/>
                <a:ext cx="1651862" cy="72180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4000" b="1" dirty="0" smtClean="0">
                    <a:solidFill>
                      <a:srgbClr val="BC1A48"/>
                    </a:solidFill>
                  </a:rPr>
                  <a:t>1)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4000" b="1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en-US" sz="4000" b="1" i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𝟗𝐚</m:t>
                        </m:r>
                      </m:e>
                      <m:sup>
                        <m:r>
                          <a:rPr lang="en-US" sz="40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</m:oMath>
                </a14:m>
                <a:r>
                  <a:rPr lang="en-US" sz="4000" b="1" dirty="0" smtClean="0">
                    <a:solidFill>
                      <a:srgbClr val="002060"/>
                    </a:solidFill>
                  </a:rPr>
                  <a:t> </a:t>
                </a:r>
                <a:endParaRPr lang="ru-RU" sz="4000" b="1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7" name="Прямоугольник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7084" y="1815187"/>
                <a:ext cx="1651862" cy="721801"/>
              </a:xfrm>
              <a:prstGeom prst="rect">
                <a:avLst/>
              </a:prstGeom>
              <a:blipFill rotWithShape="0">
                <a:blip r:embed="rId2"/>
                <a:stretch>
                  <a:fillRect l="-12915" t="-12712" b="-3644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Прямоугольник 11"/>
              <p:cNvSpPr/>
              <p:nvPr/>
            </p:nvSpPr>
            <p:spPr>
              <a:xfrm>
                <a:off x="307084" y="3088970"/>
                <a:ext cx="3491193" cy="137614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4000" b="1" dirty="0" smtClean="0">
                    <a:solidFill>
                      <a:srgbClr val="BC1A48"/>
                    </a:solidFill>
                  </a:rPr>
                  <a:t>3)  </a:t>
                </a:r>
                <a14:m>
                  <m:oMath xmlns:m="http://schemas.openxmlformats.org/officeDocument/2006/math">
                    <m:r>
                      <a:rPr lang="en-US" sz="4000" b="1" i="0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𝟐𝟓</m:t>
                    </m:r>
                    <m:sSup>
                      <m:sSupPr>
                        <m:ctrlPr>
                          <a:rPr lang="en-US" sz="4000" b="1" i="1">
                            <a:solidFill>
                              <a:srgbClr val="002060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en-US" sz="4000" b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𝐚</m:t>
                        </m:r>
                      </m:e>
                      <m:sup>
                        <m:r>
                          <a:rPr lang="en-US" sz="40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  <m:sSup>
                      <m:sSupPr>
                        <m:ctrlPr>
                          <a:rPr lang="en-US" sz="4000" b="1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en-US" sz="4000" b="1" i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𝐛</m:t>
                        </m:r>
                      </m:e>
                      <m:sup>
                        <m:r>
                          <a:rPr lang="en-US" sz="4000" b="1" i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</m:sup>
                    </m:sSup>
                  </m:oMath>
                </a14:m>
                <a:endParaRPr lang="ru-RU" sz="4000" b="1" dirty="0">
                  <a:solidFill>
                    <a:srgbClr val="002060"/>
                  </a:solidFill>
                </a:endParaRPr>
              </a:p>
              <a:p>
                <a:endParaRPr lang="ru-RU" sz="4000" b="1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12" name="Прямоугольник 1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7084" y="3088970"/>
                <a:ext cx="3491193" cy="1376146"/>
              </a:xfrm>
              <a:prstGeom prst="rect">
                <a:avLst/>
              </a:prstGeom>
              <a:blipFill rotWithShape="0">
                <a:blip r:embed="rId3"/>
                <a:stretch>
                  <a:fillRect l="-6108" t="-666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Прямоугольник 12"/>
              <p:cNvSpPr/>
              <p:nvPr/>
            </p:nvSpPr>
            <p:spPr>
              <a:xfrm>
                <a:off x="307084" y="4497048"/>
                <a:ext cx="2969211" cy="72180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4000" b="1" dirty="0">
                    <a:solidFill>
                      <a:srgbClr val="BC1A48"/>
                    </a:solidFill>
                  </a:rPr>
                  <a:t>5</a:t>
                </a:r>
                <a:r>
                  <a:rPr lang="en-US" sz="4000" b="1" dirty="0" smtClean="0">
                    <a:solidFill>
                      <a:srgbClr val="BC1A48"/>
                    </a:solidFill>
                  </a:rPr>
                  <a:t>) </a:t>
                </a:r>
                <a14:m>
                  <m:oMath xmlns:m="http://schemas.openxmlformats.org/officeDocument/2006/math">
                    <m:r>
                      <a:rPr lang="en-US" sz="4000" b="1" i="1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3</m:t>
                    </m:r>
                    <m:r>
                      <a:rPr lang="en-US" sz="4000" b="1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𝟔</m:t>
                    </m:r>
                    <m:sSup>
                      <m:sSupPr>
                        <m:ctrlPr>
                          <a:rPr lang="en-US" sz="4000" b="1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en-US" sz="4000" b="1" i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𝐱</m:t>
                        </m:r>
                      </m:e>
                      <m:sup>
                        <m:r>
                          <a:rPr lang="en-US" sz="40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𝟏𝟎</m:t>
                        </m:r>
                      </m:sup>
                    </m:sSup>
                    <m:sSup>
                      <m:sSupPr>
                        <m:ctrlPr>
                          <a:rPr lang="en-US" sz="4000" b="1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en-US" sz="40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𝒚</m:t>
                        </m:r>
                      </m:e>
                      <m:sup>
                        <m:r>
                          <a:rPr lang="en-US" sz="40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</m:sup>
                    </m:sSup>
                  </m:oMath>
                </a14:m>
                <a:r>
                  <a:rPr lang="en-US" sz="4000" b="1" dirty="0" smtClean="0">
                    <a:solidFill>
                      <a:srgbClr val="0070C0"/>
                    </a:solidFill>
                  </a:rPr>
                  <a:t> </a:t>
                </a:r>
                <a:r>
                  <a:rPr lang="en-US" sz="4000" b="1" dirty="0" smtClean="0">
                    <a:solidFill>
                      <a:schemeClr val="tx1"/>
                    </a:solidFill>
                  </a:rPr>
                  <a:t>=</a:t>
                </a:r>
                <a:endParaRPr lang="ru-RU" sz="4000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3" name="Прямоугольник 1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7084" y="4497048"/>
                <a:ext cx="2969211" cy="721801"/>
              </a:xfrm>
              <a:prstGeom prst="rect">
                <a:avLst/>
              </a:prstGeom>
              <a:blipFill rotWithShape="0">
                <a:blip r:embed="rId4"/>
                <a:stretch>
                  <a:fillRect l="-7187" t="-12712" r="-6982" b="-3644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Прямоугольник 16"/>
              <p:cNvSpPr/>
              <p:nvPr/>
            </p:nvSpPr>
            <p:spPr>
              <a:xfrm>
                <a:off x="4255721" y="1815187"/>
                <a:ext cx="1813766" cy="72180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4000" dirty="0" smtClean="0">
                    <a:solidFill>
                      <a:srgbClr val="7030A0"/>
                    </a:solidFill>
                  </a:rPr>
                  <a:t>=</a:t>
                </a:r>
                <a:r>
                  <a:rPr lang="en-US" sz="4000" b="1" dirty="0" smtClean="0">
                    <a:solidFill>
                      <a:srgbClr val="7030A0"/>
                    </a:solidFill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4000" b="1" i="1" smtClean="0">
                            <a:solidFill>
                              <a:srgbClr val="7030A0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en-US" sz="4000" b="1" i="0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sz="4000" b="1" i="0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𝟑𝐚</m:t>
                        </m:r>
                        <m:r>
                          <a:rPr lang="en-US" sz="4000" b="1" i="0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)</m:t>
                        </m:r>
                      </m:e>
                      <m:sup>
                        <m:r>
                          <a:rPr lang="en-US" sz="4000" b="1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</m:oMath>
                </a14:m>
                <a:endParaRPr lang="ru-RU" sz="4000" b="1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17" name="Прямоугольник 1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55721" y="1815187"/>
                <a:ext cx="1813766" cy="721801"/>
              </a:xfrm>
              <a:prstGeom prst="rect">
                <a:avLst/>
              </a:prstGeom>
              <a:blipFill rotWithShape="0">
                <a:blip r:embed="rId5"/>
                <a:stretch>
                  <a:fillRect l="-11745" t="-12712" b="-3644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1" name="Прямоугольник 20"/>
          <p:cNvSpPr/>
          <p:nvPr/>
        </p:nvSpPr>
        <p:spPr>
          <a:xfrm>
            <a:off x="6270405" y="3184264"/>
            <a:ext cx="2196435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 (5ab²)²</a:t>
            </a:r>
            <a:endParaRPr lang="ru-RU" sz="4000" b="1" dirty="0">
              <a:solidFill>
                <a:srgbClr val="7030A0"/>
              </a:solidFill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3230952" y="4513824"/>
            <a:ext cx="612668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b="1" dirty="0" smtClean="0">
                <a:solidFill>
                  <a:srgbClr val="0070C0"/>
                </a:solidFill>
              </a:rPr>
              <a:t> </a:t>
            </a:r>
            <a:r>
              <a:rPr lang="en-US" sz="44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endParaRPr lang="ru-RU" sz="40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Прямоугольник 1"/>
              <p:cNvSpPr/>
              <p:nvPr/>
            </p:nvSpPr>
            <p:spPr>
              <a:xfrm>
                <a:off x="1892967" y="1810336"/>
                <a:ext cx="2372957" cy="70788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000" b="1" i="0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𝟑𝐚</m:t>
                      </m:r>
                      <m:r>
                        <a:rPr lang="en-US" sz="4000" b="1" i="0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·</m:t>
                      </m:r>
                      <m:r>
                        <a:rPr lang="en-US" sz="4000" b="1" i="0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𝟑𝐚</m:t>
                      </m:r>
                    </m:oMath>
                  </m:oMathPara>
                </a14:m>
                <a:endParaRPr lang="ru-RU" sz="3600" b="1" dirty="0"/>
              </a:p>
            </p:txBody>
          </p:sp>
        </mc:Choice>
        <mc:Fallback xmlns="">
          <p:sp>
            <p:nvSpPr>
              <p:cNvPr id="2" name="Прямоугольник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92967" y="1810336"/>
                <a:ext cx="2372957" cy="707886"/>
              </a:xfrm>
              <a:prstGeom prst="rect">
                <a:avLst/>
              </a:prstGeom>
              <a:blipFill rotWithShape="0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Прямоугольник 2"/>
              <p:cNvSpPr/>
              <p:nvPr/>
            </p:nvSpPr>
            <p:spPr>
              <a:xfrm>
                <a:off x="2738669" y="3057038"/>
                <a:ext cx="3531736" cy="70942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3600" b="1" i="1" smtClean="0">
                              <a:solidFill>
                                <a:srgbClr val="002060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sSup>
                            <m:sSupPr>
                              <m:ctrlPr>
                                <a:rPr lang="en-US" sz="4000" b="1" i="1">
                                  <a:solidFill>
                                    <a:srgbClr val="002060"/>
                                  </a:solidFill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 sz="4000" b="1" i="0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r>
                                <a:rPr lang="en-US" sz="4000" b="1" i="0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𝟓</m:t>
                              </m:r>
                            </m:e>
                            <m:sup>
                              <m:r>
                                <a:rPr lang="en-US" sz="4000" b="1" i="0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p>
                          <m:sSup>
                            <m:sSupPr>
                              <m:ctrlPr>
                                <a:rPr lang="en-US" sz="4400" b="1" i="1">
                                  <a:solidFill>
                                    <a:srgbClr val="002060"/>
                                  </a:solidFill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 sz="4400" b="1" i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·</m:t>
                              </m:r>
                              <m:r>
                                <a:rPr lang="en-US" sz="4400" b="1" i="0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𝐚</m:t>
                              </m:r>
                            </m:e>
                            <m:sup>
                              <m:r>
                                <a:rPr lang="en-US" sz="4400" b="1" i="0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p>
                          <m:r>
                            <a:rPr lang="en-US" sz="3600" b="1" i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·</m:t>
                          </m:r>
                          <m:r>
                            <a:rPr lang="en-US" sz="3600" b="1" i="0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sz="3600" b="1" i="0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𝐛</m:t>
                          </m:r>
                        </m:e>
                        <m:sup>
                          <m:r>
                            <a:rPr lang="en-US" sz="3600" b="1" i="0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en-US" sz="3600" b="1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)²</m:t>
                      </m:r>
                    </m:oMath>
                  </m:oMathPara>
                </a14:m>
                <a:endParaRPr lang="ru-RU" sz="3200" dirty="0"/>
              </a:p>
            </p:txBody>
          </p:sp>
        </mc:Choice>
        <mc:Fallback xmlns="">
          <p:sp>
            <p:nvSpPr>
              <p:cNvPr id="3" name="Прямоугольник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38669" y="3057038"/>
                <a:ext cx="3531736" cy="709425"/>
              </a:xfrm>
              <a:prstGeom prst="rect">
                <a:avLst/>
              </a:prstGeom>
              <a:blipFill rotWithShape="0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4" name="Picture 3" descr="C:\Users\User\Pictures\Рисунок2.png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96158" y="2536988"/>
            <a:ext cx="1717404" cy="15472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6" name="Прямоугольник 5"/>
              <p:cNvSpPr/>
              <p:nvPr/>
            </p:nvSpPr>
            <p:spPr>
              <a:xfrm>
                <a:off x="3662191" y="4497851"/>
                <a:ext cx="842346" cy="73096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4000" b="1" i="1" smtClean="0">
                              <a:solidFill>
                                <a:srgbClr val="7030A0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4000" b="1" i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𝐱</m:t>
                          </m:r>
                        </m:e>
                        <m:sup>
                          <m:r>
                            <a:rPr lang="en-US" sz="4000" b="1" i="0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𝟓</m:t>
                          </m:r>
                        </m:sup>
                      </m:sSup>
                    </m:oMath>
                  </m:oMathPara>
                </a14:m>
                <a:endParaRPr lang="ru-RU" sz="2000" dirty="0">
                  <a:solidFill>
                    <a:srgbClr val="7030A0"/>
                  </a:solidFill>
                </a:endParaRPr>
              </a:p>
            </p:txBody>
          </p:sp>
        </mc:Choice>
        <mc:Fallback xmlns="">
          <p:sp>
            <p:nvSpPr>
              <p:cNvPr id="6" name="Прямоугольник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62191" y="4497851"/>
                <a:ext cx="842346" cy="730969"/>
              </a:xfrm>
              <a:prstGeom prst="rect">
                <a:avLst/>
              </a:prstGeom>
              <a:blipFill rotWithShape="0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Прямоугольник 7"/>
              <p:cNvSpPr/>
              <p:nvPr/>
            </p:nvSpPr>
            <p:spPr>
              <a:xfrm>
                <a:off x="4255721" y="4513824"/>
                <a:ext cx="778098" cy="65889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3600" b="1" i="1" smtClean="0">
                              <a:solidFill>
                                <a:srgbClr val="7030A0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3600" b="1" i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𝐲</m:t>
                          </m:r>
                        </m:e>
                        <m:sup>
                          <m:r>
                            <a:rPr lang="en-US" sz="3600" b="1" i="0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</m:oMath>
                  </m:oMathPara>
                </a14:m>
                <a:endParaRPr lang="ru-RU" sz="3600" dirty="0">
                  <a:solidFill>
                    <a:srgbClr val="7030A0"/>
                  </a:solidFill>
                </a:endParaRPr>
              </a:p>
            </p:txBody>
          </p:sp>
        </mc:Choice>
        <mc:Fallback xmlns="">
          <p:sp>
            <p:nvSpPr>
              <p:cNvPr id="8" name="Прямоугольник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55721" y="4513824"/>
                <a:ext cx="778098" cy="658898"/>
              </a:xfrm>
              <a:prstGeom prst="rect">
                <a:avLst/>
              </a:prstGeom>
              <a:blipFill rotWithShape="0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Прямоугольник 9"/>
          <p:cNvSpPr/>
          <p:nvPr/>
        </p:nvSpPr>
        <p:spPr>
          <a:xfrm>
            <a:off x="3079445" y="4267602"/>
            <a:ext cx="2441694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5400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sz="54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</a:t>
            </a:r>
            <a:r>
              <a:rPr lang="en-US" sz="5400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en-US" sz="6000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²</a:t>
            </a:r>
            <a:endParaRPr lang="ru-RU" sz="6000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70877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21" grpId="0"/>
      <p:bldP spid="22" grpId="0"/>
      <p:bldP spid="2" grpId="0"/>
      <p:bldP spid="6" grpId="0"/>
      <p:bldP spid="8" grpId="0"/>
      <p:bldP spid="1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1" name="Прямоугольник 20"/>
              <p:cNvSpPr/>
              <p:nvPr/>
            </p:nvSpPr>
            <p:spPr>
              <a:xfrm>
                <a:off x="2097858" y="2110104"/>
                <a:ext cx="7722499" cy="90082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marL="137160">
                  <a:spcBef>
                    <a:spcPct val="20000"/>
                  </a:spcBef>
                  <a:buClr>
                    <a:prstClr val="black">
                      <a:shade val="95000"/>
                    </a:prstClr>
                  </a:buClr>
                  <a:buSzPct val="65000"/>
                </a:pPr>
                <a:r>
                  <a:rPr lang="en-US" sz="3600" b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1</a:t>
                </a:r>
                <a:r>
                  <a:rPr lang="ru-RU" sz="3600" b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3600" b="1" i="1" smtClean="0">
                            <a:solidFill>
                              <a:schemeClr val="tx1"/>
                            </a:solidFill>
                            <a:latin typeface="Cambria Math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3600" b="1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𝟏</m:t>
                        </m:r>
                      </m:num>
                      <m:den>
                        <m:r>
                          <a:rPr lang="en-US" sz="3600" b="1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𝟑</m:t>
                        </m:r>
                      </m:den>
                    </m:f>
                    <m:sSup>
                      <m:sSupPr>
                        <m:ctrlPr>
                          <a:rPr lang="ru-RU" sz="3600" b="1" i="1" smtClean="0">
                            <a:solidFill>
                              <a:schemeClr val="tx1"/>
                            </a:solidFill>
                            <a:latin typeface="Cambria Math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3600" b="1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𝐚</m:t>
                        </m:r>
                      </m:e>
                      <m:sup>
                        <m:r>
                          <a:rPr lang="en-US" sz="3600" b="1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𝟐</m:t>
                        </m:r>
                      </m:sup>
                    </m:sSup>
                    <m:r>
                      <a:rPr lang="ru-RU" sz="3600" b="1" i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·</m:t>
                    </m:r>
                    <m:r>
                      <a:rPr lang="en-US" sz="3600" b="1" i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𝟑</m:t>
                    </m:r>
                    <m:sSup>
                      <m:sSupPr>
                        <m:ctrlPr>
                          <a:rPr lang="ru-RU" sz="3600" b="1" i="1">
                            <a:solidFill>
                              <a:schemeClr val="tx1"/>
                            </a:solidFill>
                            <a:latin typeface="Cambria Math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3600" b="1" i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𝐚</m:t>
                        </m:r>
                      </m:e>
                      <m:sup>
                        <m:r>
                          <a:rPr lang="en-US" sz="3600" b="1" i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𝟐</m:t>
                        </m:r>
                      </m:sup>
                    </m:sSup>
                    <m:r>
                      <a:rPr lang="en-US" sz="3600" b="1" i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𝐛</m:t>
                    </m:r>
                    <m:r>
                      <a:rPr lang="en-US" sz="3600" b="1" i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, </m:t>
                    </m:r>
                    <m:r>
                      <a:rPr lang="en-US" sz="3600" b="1" i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𝐛𝐮𝐧𝐝𝐚</m:t>
                    </m:r>
                    <m:r>
                      <a:rPr lang="en-US" sz="3600" b="1" i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r>
                      <a:rPr lang="en-US" sz="3600" b="1" i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𝐚</m:t>
                    </m:r>
                    <m:r>
                      <a:rPr lang="en-US" sz="3600" b="1" i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=−</m:t>
                    </m:r>
                    <m:r>
                      <a:rPr lang="en-US" sz="3600" b="1" i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𝟐</m:t>
                    </m:r>
                    <m:r>
                      <a:rPr lang="en-US" sz="3600" b="1" i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, </m:t>
                    </m:r>
                    <m:r>
                      <a:rPr lang="en-US" sz="3600" b="1" i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𝐛</m:t>
                    </m:r>
                    <m:r>
                      <a:rPr lang="en-US" sz="3600" b="1" i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 </m:t>
                    </m:r>
                    <m:f>
                      <m:fPr>
                        <m:ctrlPr>
                          <a:rPr lang="en-US" sz="3600" b="1" i="1" smtClean="0">
                            <a:solidFill>
                              <a:schemeClr val="tx1"/>
                            </a:solidFill>
                            <a:latin typeface="Cambria Math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36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𝟓</m:t>
                        </m:r>
                      </m:num>
                      <m:den>
                        <m:r>
                          <a:rPr lang="en-US" sz="36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𝟕</m:t>
                        </m:r>
                      </m:den>
                    </m:f>
                  </m:oMath>
                </a14:m>
                <a:r>
                  <a:rPr lang="ru-RU" sz="3600" b="1" baseline="300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 </a:t>
                </a:r>
                <a:endParaRPr lang="ru-RU" sz="3600" b="1" baseline="300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1" name="Прямоугольник 2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97858" y="2110104"/>
                <a:ext cx="7722499" cy="900824"/>
              </a:xfrm>
              <a:prstGeom prst="rect">
                <a:avLst/>
              </a:prstGeom>
              <a:blipFill rotWithShape="0">
                <a:blip r:embed="rId2"/>
                <a:stretch>
                  <a:fillRect l="-552" b="-1013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Прямоугольник 13"/>
          <p:cNvSpPr/>
          <p:nvPr/>
        </p:nvSpPr>
        <p:spPr>
          <a:xfrm>
            <a:off x="0" y="0"/>
            <a:ext cx="12192000" cy="963765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245- </a:t>
            </a:r>
            <a:r>
              <a:rPr lang="en-US" sz="4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misol</a:t>
            </a:r>
            <a:endParaRPr lang="ru-RU" sz="4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14986" y="925173"/>
            <a:ext cx="9272090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Birhadlarni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ko‘paytiring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hosil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bo‘lgan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ifodaning</a:t>
            </a:r>
            <a:endParaRPr lang="en-US" sz="3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qiymatini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toping:</a:t>
            </a: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Прямоугольник 3"/>
              <p:cNvSpPr/>
              <p:nvPr/>
            </p:nvSpPr>
            <p:spPr>
              <a:xfrm>
                <a:off x="265936" y="3197210"/>
                <a:ext cx="2943306" cy="113306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sz="3600" i="1" smtClean="0">
                              <a:solidFill>
                                <a:schemeClr val="tx1"/>
                              </a:solidFill>
                              <a:latin typeface="Cambria Math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en-US" sz="3600" b="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1</m:t>
                          </m:r>
                        </m:num>
                        <m:den>
                          <m:r>
                            <a:rPr lang="en-US" sz="3600" b="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3</m:t>
                          </m:r>
                        </m:den>
                      </m:f>
                      <m:sSup>
                        <m:sSupPr>
                          <m:ctrlPr>
                            <a:rPr lang="ru-RU" sz="3600" i="1">
                              <a:solidFill>
                                <a:schemeClr val="tx1"/>
                              </a:solidFill>
                              <a:latin typeface="Cambria Math"/>
                              <a:cs typeface="Arial" panose="020B0604020202020204" pitchFamily="34" charset="0"/>
                            </a:rPr>
                          </m:ctrlPr>
                        </m:sSupPr>
                        <m:e>
                          <m:r>
                            <m:rPr>
                              <m:sty m:val="p"/>
                            </m:rPr>
                            <a:rPr lang="en-US" sz="3600" b="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a</m:t>
                          </m:r>
                        </m:e>
                        <m:sup>
                          <m:r>
                            <a:rPr lang="en-US" sz="3600" b="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2</m:t>
                          </m:r>
                        </m:sup>
                      </m:sSup>
                      <m:r>
                        <a:rPr lang="ru-RU" sz="3600" b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·</m:t>
                      </m:r>
                      <m:r>
                        <a:rPr lang="en-US" sz="3600" b="0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3</m:t>
                      </m:r>
                      <m:sSup>
                        <m:sSupPr>
                          <m:ctrlPr>
                            <a:rPr lang="ru-RU" sz="3600" i="1">
                              <a:solidFill>
                                <a:schemeClr val="tx1"/>
                              </a:solidFill>
                              <a:latin typeface="Cambria Math"/>
                              <a:cs typeface="Arial" panose="020B0604020202020204" pitchFamily="34" charset="0"/>
                            </a:rPr>
                          </m:ctrlPr>
                        </m:sSupPr>
                        <m:e>
                          <m:r>
                            <m:rPr>
                              <m:sty m:val="p"/>
                            </m:rPr>
                            <a:rPr lang="en-US" sz="3600" b="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a</m:t>
                          </m:r>
                        </m:e>
                        <m:sup>
                          <m:r>
                            <a:rPr lang="en-US" sz="3600" b="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2</m:t>
                          </m:r>
                        </m:sup>
                      </m:sSup>
                      <m:r>
                        <m:rPr>
                          <m:sty m:val="p"/>
                        </m:rPr>
                        <a:rPr lang="en-US" sz="3600" b="0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b</m:t>
                      </m:r>
                      <m:r>
                        <a:rPr lang="en-US" sz="3600" b="1" i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 </m:t>
                      </m:r>
                    </m:oMath>
                  </m:oMathPara>
                </a14:m>
                <a:endParaRPr lang="ru-RU" sz="28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4" name="Прямоугольник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5936" y="3197210"/>
                <a:ext cx="2943306" cy="1133067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Прямоугольник 5"/>
              <p:cNvSpPr/>
              <p:nvPr/>
            </p:nvSpPr>
            <p:spPr>
              <a:xfrm>
                <a:off x="2557131" y="3149263"/>
                <a:ext cx="4178105" cy="113306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sz="3600" i="1" smtClean="0">
                              <a:solidFill>
                                <a:schemeClr val="tx1"/>
                              </a:solidFill>
                              <a:latin typeface="Cambria Math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en-US" sz="3600" b="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1</m:t>
                          </m:r>
                        </m:num>
                        <m:den>
                          <m:r>
                            <a:rPr lang="en-US" sz="3600" b="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3</m:t>
                          </m:r>
                        </m:den>
                      </m:f>
                      <m:r>
                        <a:rPr lang="ru-RU" sz="3600" b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·</m:t>
                      </m:r>
                      <m:r>
                        <a:rPr lang="en-US" sz="3600" b="0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3</m:t>
                      </m:r>
                      <m:r>
                        <a:rPr lang="en-US" sz="36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·</m:t>
                      </m:r>
                      <m:sSup>
                        <m:sSupPr>
                          <m:ctrlPr>
                            <a:rPr lang="ru-RU" sz="3600" i="1">
                              <a:solidFill>
                                <a:schemeClr val="tx1"/>
                              </a:solidFill>
                              <a:latin typeface="Cambria Math"/>
                              <a:cs typeface="Arial" panose="020B0604020202020204" pitchFamily="34" charset="0"/>
                            </a:rPr>
                          </m:ctrlPr>
                        </m:sSupPr>
                        <m:e>
                          <m:r>
                            <m:rPr>
                              <m:sty m:val="p"/>
                            </m:rPr>
                            <a:rPr lang="en-US" sz="3600" b="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a</m:t>
                          </m:r>
                        </m:e>
                        <m:sup>
                          <m:r>
                            <a:rPr lang="en-US" sz="3600" b="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2</m:t>
                          </m:r>
                        </m:sup>
                      </m:sSup>
                      <m:r>
                        <a:rPr lang="ru-RU" sz="3600" b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·</m:t>
                      </m:r>
                      <m:sSup>
                        <m:sSupPr>
                          <m:ctrlPr>
                            <a:rPr lang="ru-RU" sz="3600" i="1">
                              <a:solidFill>
                                <a:schemeClr val="tx1"/>
                              </a:solidFill>
                              <a:latin typeface="Cambria Math"/>
                              <a:cs typeface="Arial" panose="020B0604020202020204" pitchFamily="34" charset="0"/>
                            </a:rPr>
                          </m:ctrlPr>
                        </m:sSupPr>
                        <m:e>
                          <m:r>
                            <m:rPr>
                              <m:sty m:val="p"/>
                            </m:rPr>
                            <a:rPr lang="en-US" sz="3600" b="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a</m:t>
                          </m:r>
                        </m:e>
                        <m:sup>
                          <m:r>
                            <a:rPr lang="en-US" sz="3600" b="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2</m:t>
                          </m:r>
                        </m:sup>
                      </m:sSup>
                      <m:r>
                        <a:rPr lang="en-US" sz="36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·</m:t>
                      </m:r>
                      <m:r>
                        <m:rPr>
                          <m:sty m:val="p"/>
                        </m:rPr>
                        <a:rPr lang="en-US" sz="3600" b="0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b</m:t>
                      </m:r>
                    </m:oMath>
                  </m:oMathPara>
                </a14:m>
                <a:endParaRPr lang="ru-RU" sz="3600" dirty="0"/>
              </a:p>
            </p:txBody>
          </p:sp>
        </mc:Choice>
        <mc:Fallback xmlns="">
          <p:sp>
            <p:nvSpPr>
              <p:cNvPr id="6" name="Прямоугольник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57131" y="3149263"/>
                <a:ext cx="4178105" cy="1133067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Прямоугольник 6"/>
              <p:cNvSpPr/>
              <p:nvPr/>
            </p:nvSpPr>
            <p:spPr>
              <a:xfrm>
                <a:off x="6316882" y="3402241"/>
                <a:ext cx="1337161" cy="70788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4000" b="1" dirty="0" smtClean="0">
                    <a:solidFill>
                      <a:schemeClr val="tx1"/>
                    </a:solidFill>
                    <a:cs typeface="Arial" panose="020B0604020202020204" pitchFamily="34" charset="0"/>
                  </a:rPr>
                  <a:t>=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3600" b="1" i="1">
                            <a:solidFill>
                              <a:schemeClr val="tx1"/>
                            </a:solidFill>
                            <a:latin typeface="Cambria Math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3600" b="1" i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𝐚</m:t>
                        </m:r>
                      </m:e>
                      <m:sup>
                        <m:r>
                          <a:rPr lang="en-US" sz="3600" b="1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𝟒</m:t>
                        </m:r>
                      </m:sup>
                    </m:sSup>
                    <m:r>
                      <a:rPr lang="en-US" sz="3600" b="1" i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𝐛</m:t>
                    </m:r>
                  </m:oMath>
                </a14:m>
                <a:endParaRPr lang="ru-RU" sz="3600" b="1" dirty="0"/>
              </a:p>
            </p:txBody>
          </p:sp>
        </mc:Choice>
        <mc:Fallback xmlns="">
          <p:sp>
            <p:nvSpPr>
              <p:cNvPr id="7" name="Прямоугольник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16882" y="3402241"/>
                <a:ext cx="1337161" cy="707886"/>
              </a:xfrm>
              <a:prstGeom prst="rect">
                <a:avLst/>
              </a:prstGeom>
              <a:blipFill rotWithShape="0">
                <a:blip r:embed="rId5"/>
                <a:stretch>
                  <a:fillRect l="-15909" t="-15517" b="-3620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8" name="Прямоугольник 7"/>
              <p:cNvSpPr/>
              <p:nvPr/>
            </p:nvSpPr>
            <p:spPr>
              <a:xfrm>
                <a:off x="265936" y="4459681"/>
                <a:ext cx="11410249" cy="120231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3600" b="1" i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𝐚</m:t>
                    </m:r>
                    <m:r>
                      <a:rPr lang="en-US" sz="3600" b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=−</m:t>
                    </m:r>
                    <m:r>
                      <a:rPr lang="en-US" sz="36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2</m:t>
                    </m:r>
                    <m:r>
                      <a:rPr lang="en-US" sz="3600" b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, </m:t>
                    </m:r>
                    <m:r>
                      <a:rPr lang="en-US" sz="3600" b="1" i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𝐛</m:t>
                    </m:r>
                    <m:r>
                      <a:rPr lang="en-US" sz="3600" b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 </m:t>
                    </m:r>
                    <m:f>
                      <m:fPr>
                        <m:ctrlPr>
                          <a:rPr lang="en-US" sz="3600" i="1">
                            <a:solidFill>
                              <a:schemeClr val="tx1"/>
                            </a:solidFill>
                            <a:latin typeface="Cambria Math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3600" b="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5</m:t>
                        </m:r>
                      </m:num>
                      <m:den>
                        <m:r>
                          <a:rPr lang="en-US" sz="3600" b="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7</m:t>
                        </m:r>
                      </m:den>
                    </m:f>
                  </m:oMath>
                </a14:m>
                <a:r>
                  <a:rPr lang="en-US" sz="3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3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bo‘lganda</a:t>
                </a:r>
                <a:r>
                  <a:rPr lang="en-US" sz="3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,</a:t>
                </a:r>
                <a:r>
                  <a:rPr lang="ru-RU" sz="36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3600" b="1" i="1">
                            <a:solidFill>
                              <a:schemeClr val="tx1"/>
                            </a:solidFill>
                            <a:latin typeface="Cambria Math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3600" b="1" i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𝐚</m:t>
                        </m:r>
                      </m:e>
                      <m:sup>
                        <m:r>
                          <a:rPr lang="en-US" sz="3600" b="1" i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𝟒</m:t>
                        </m:r>
                      </m:sup>
                    </m:sSup>
                    <m:r>
                      <a:rPr lang="en-US" sz="3600" b="1" i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𝐛</m:t>
                    </m:r>
                  </m:oMath>
                </a14:m>
                <a:r>
                  <a:rPr lang="en-US" sz="36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=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60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(−2)</m:t>
                        </m:r>
                      </m:e>
                      <m:sup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4</m:t>
                        </m:r>
                      </m:sup>
                    </m:sSup>
                    <m:r>
                      <a:rPr lang="en-US" sz="3600" dirty="0">
                        <a:latin typeface="Cambria Math"/>
                      </a:rPr>
                      <m:t>·</m:t>
                    </m:r>
                    <m:f>
                      <m:fPr>
                        <m:ctrlPr>
                          <a:rPr lang="en-US" sz="3600" b="1" i="1">
                            <a:solidFill>
                              <a:schemeClr val="tx1"/>
                            </a:solidFill>
                            <a:latin typeface="Cambria Math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36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𝟓</m:t>
                        </m:r>
                      </m:num>
                      <m:den>
                        <m:r>
                          <a:rPr lang="en-US" sz="36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𝟕</m:t>
                        </m:r>
                      </m:den>
                    </m:f>
                    <m:r>
                      <a:rPr lang="en-US" sz="36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</m:oMath>
                </a14:m>
                <a:endParaRPr lang="ru-RU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en-US" dirty="0" smtClean="0"/>
                  <a:t> </a:t>
                </a:r>
                <a:endParaRPr lang="ru-RU" dirty="0"/>
              </a:p>
            </p:txBody>
          </p:sp>
        </mc:Choice>
        <mc:Fallback>
          <p:sp>
            <p:nvSpPr>
              <p:cNvPr id="8" name="Прямоугольник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5936" y="4459681"/>
                <a:ext cx="11410249" cy="1202317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Прямоугольник 8"/>
              <p:cNvSpPr/>
              <p:nvPr/>
            </p:nvSpPr>
            <p:spPr>
              <a:xfrm>
                <a:off x="314986" y="5661998"/>
                <a:ext cx="3159519" cy="102489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 </m:t>
                      </m:r>
                      <m:r>
                        <a:rPr lang="en-US" sz="3200" b="0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16·</m:t>
                      </m:r>
                      <m:f>
                        <m:fPr>
                          <m:ctrlPr>
                            <a:rPr lang="en-US" sz="3200" i="1">
                              <a:solidFill>
                                <a:schemeClr val="tx1"/>
                              </a:solidFill>
                              <a:latin typeface="Cambria Math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en-US" sz="3200" b="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5</m:t>
                          </m:r>
                        </m:num>
                        <m:den>
                          <m:r>
                            <a:rPr lang="en-US" sz="3200" b="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7</m:t>
                          </m:r>
                        </m:den>
                      </m:f>
                      <m:r>
                        <a:rPr lang="en-US" sz="3200" b="0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r>
                        <a:rPr lang="en-US" sz="3200" b="1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𝟏𝟐</m:t>
                      </m:r>
                      <m:f>
                        <m:fPr>
                          <m:ctrlPr>
                            <a:rPr lang="en-US" sz="3200" b="1" i="1">
                              <a:solidFill>
                                <a:srgbClr val="C00000"/>
                              </a:solidFill>
                              <a:latin typeface="Cambria Math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en-US" sz="3200" b="1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𝟔</m:t>
                          </m:r>
                        </m:num>
                        <m:den>
                          <m:r>
                            <a:rPr lang="en-US" sz="3200" b="1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𝟕</m:t>
                          </m:r>
                        </m:den>
                      </m:f>
                    </m:oMath>
                  </m:oMathPara>
                </a14:m>
                <a:endParaRPr lang="ru-RU" sz="3200" b="1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9" name="Прямоугольник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4986" y="5661998"/>
                <a:ext cx="3159519" cy="1024896"/>
              </a:xfrm>
              <a:prstGeom prst="rect">
                <a:avLst/>
              </a:prstGeom>
              <a:blipFill rotWithShape="0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945355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2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  <p:bldP spid="4" grpId="0"/>
      <p:bldP spid="6" grpId="0"/>
      <p:bldP spid="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1" name="Прямоугольник 20"/>
              <p:cNvSpPr/>
              <p:nvPr/>
            </p:nvSpPr>
            <p:spPr>
              <a:xfrm>
                <a:off x="552393" y="2382274"/>
                <a:ext cx="8365432" cy="138659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marL="137160">
                  <a:spcBef>
                    <a:spcPct val="20000"/>
                  </a:spcBef>
                  <a:buClr>
                    <a:prstClr val="black">
                      <a:shade val="95000"/>
                    </a:prstClr>
                  </a:buClr>
                  <a:buSzPct val="65000"/>
                </a:pPr>
                <a:r>
                  <a:rPr lang="en-US" sz="3600" b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4</a:t>
                </a:r>
                <a:r>
                  <a:rPr lang="ru-RU" sz="3600" b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) </a:t>
                </a:r>
                <a:r>
                  <a:rPr lang="en-US" sz="3600" b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:r>
                  <a:rPr lang="en-US" sz="4000" b="1" i="1" dirty="0" smtClean="0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0,7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4000" b="1" i="1" smtClean="0">
                            <a:solidFill>
                              <a:srgbClr val="C00000"/>
                            </a:solidFill>
                            <a:latin typeface="Cambria Math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40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𝒎</m:t>
                        </m:r>
                      </m:e>
                      <m:sup>
                        <m:r>
                          <a:rPr lang="en-US" sz="40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𝟐</m:t>
                        </m:r>
                      </m:sup>
                    </m:sSup>
                    <m:r>
                      <a:rPr lang="en-US" sz="4000" b="1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𝒏</m:t>
                    </m:r>
                    <m:r>
                      <a:rPr lang="ru-RU" sz="4000" b="1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·</m:t>
                    </m:r>
                    <m:r>
                      <a:rPr lang="en-US" sz="4000" b="1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𝟏𝟎𝟎</m:t>
                    </m:r>
                    <m:r>
                      <a:rPr lang="en-US" sz="4000" b="1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𝒏𝒑</m:t>
                    </m:r>
                    <m:r>
                      <a:rPr lang="en-US" sz="4000" b="1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, </m:t>
                    </m:r>
                  </m:oMath>
                </a14:m>
                <a:endParaRPr lang="en-US" sz="3600" b="1" i="1" dirty="0" smtClean="0">
                  <a:solidFill>
                    <a:schemeClr val="tx1"/>
                  </a:solidFill>
                  <a:latin typeface="Cambria Math" panose="02040503050406030204" pitchFamily="18" charset="0"/>
                  <a:cs typeface="Arial" panose="020B0604020202020204" pitchFamily="34" charset="0"/>
                </a:endParaRPr>
              </a:p>
              <a:p>
                <a:pPr marL="137160">
                  <a:spcBef>
                    <a:spcPct val="20000"/>
                  </a:spcBef>
                  <a:buClr>
                    <a:prstClr val="black">
                      <a:shade val="95000"/>
                    </a:prstClr>
                  </a:buClr>
                  <a:buSzPct val="65000"/>
                </a:pPr>
                <a:r>
                  <a:rPr lang="en-US" sz="3600" b="1" dirty="0" smtClean="0">
                    <a:solidFill>
                      <a:schemeClr val="tx1"/>
                    </a:solidFill>
                    <a:cs typeface="Arial" panose="020B0604020202020204" pitchFamily="34" charset="0"/>
                  </a:rPr>
                  <a:t>   </a:t>
                </a:r>
                <a14:m>
                  <m:oMath xmlns:m="http://schemas.openxmlformats.org/officeDocument/2006/math">
                    <m:r>
                      <a:rPr lang="en-US" sz="3600" b="1" i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   </m:t>
                    </m:r>
                    <m:r>
                      <a:rPr lang="en-US" sz="36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𝒃𝒖𝒏𝒅𝒂</m:t>
                    </m:r>
                    <m:r>
                      <a:rPr lang="en-US" sz="36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   </m:t>
                    </m:r>
                    <m:r>
                      <a:rPr lang="en-US" sz="36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𝒎</m:t>
                    </m:r>
                    <m:r>
                      <a:rPr lang="en-US" sz="36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US" sz="36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𝟎</m:t>
                    </m:r>
                    <m:r>
                      <a:rPr lang="en-US" sz="36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,</m:t>
                    </m:r>
                    <m:r>
                      <a:rPr lang="en-US" sz="36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𝟑</m:t>
                    </m:r>
                    <m:r>
                      <a:rPr lang="en-US" sz="36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; </m:t>
                    </m:r>
                    <m:r>
                      <a:rPr lang="en-US" sz="36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𝒏</m:t>
                    </m:r>
                    <m:r>
                      <a:rPr lang="en-US" sz="36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=−</m:t>
                    </m:r>
                    <m:r>
                      <a:rPr lang="en-US" sz="36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𝟎</m:t>
                    </m:r>
                    <m:r>
                      <a:rPr lang="en-US" sz="36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,</m:t>
                    </m:r>
                    <m:r>
                      <a:rPr lang="en-US" sz="36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𝟐</m:t>
                    </m:r>
                    <m:r>
                      <a:rPr lang="en-US" sz="36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;</m:t>
                    </m:r>
                    <m:r>
                      <a:rPr lang="en-US" sz="36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𝒑</m:t>
                    </m:r>
                    <m:r>
                      <a:rPr lang="en-US" sz="36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US" sz="36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𝟒</m:t>
                    </m:r>
                  </m:oMath>
                </a14:m>
                <a:r>
                  <a:rPr lang="en-US" sz="3600" b="1" i="1" baseline="300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ru-RU" sz="3600" b="1" i="1" baseline="300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1" name="Прямоугольник 2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2393" y="2382274"/>
                <a:ext cx="8365432" cy="1386598"/>
              </a:xfrm>
              <a:prstGeom prst="rect">
                <a:avLst/>
              </a:prstGeom>
              <a:blipFill rotWithShape="0">
                <a:blip r:embed="rId2"/>
                <a:stretch>
                  <a:fillRect l="-583" t="-704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Прямоугольник 13"/>
          <p:cNvSpPr/>
          <p:nvPr/>
        </p:nvSpPr>
        <p:spPr>
          <a:xfrm>
            <a:off x="0" y="0"/>
            <a:ext cx="12192000" cy="963765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245- </a:t>
            </a:r>
            <a:r>
              <a:rPr lang="en-US" sz="4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misol</a:t>
            </a:r>
            <a:endParaRPr lang="ru-RU" sz="4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14986" y="925173"/>
            <a:ext cx="10060767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Birhadlarni</a:t>
            </a:r>
            <a:r>
              <a:rPr lang="en-US" sz="3200" b="1" i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ko‘paytiring</a:t>
            </a:r>
            <a:r>
              <a:rPr lang="en-US" sz="3200" b="1" i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3200" b="1" i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hosil</a:t>
            </a:r>
            <a:r>
              <a:rPr lang="en-US" sz="3200" b="1" i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bo‘lgan</a:t>
            </a:r>
            <a:r>
              <a:rPr lang="en-US" sz="3200" b="1" i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ifodaning</a:t>
            </a:r>
            <a:endParaRPr lang="en-US" sz="3200" b="1" i="1" dirty="0" smtClean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3200" b="1" i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qiymatini</a:t>
            </a:r>
            <a:r>
              <a:rPr lang="en-US" sz="3200" b="1" i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toping:</a:t>
            </a:r>
            <a:endParaRPr lang="ru-RU" sz="3200" b="1" i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" name="Picture 15" descr="CBIZ038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16538" y="4148755"/>
            <a:ext cx="3287962" cy="2233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4887015" y="4584879"/>
            <a:ext cx="120898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i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1,008</a:t>
            </a:r>
            <a:endParaRPr lang="ru-RU" sz="3200" b="1" i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130164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2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-39188"/>
            <a:ext cx="12192000" cy="1188719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Mustaqil</a:t>
            </a:r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bajarish</a:t>
            </a:r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topshiriqlar</a:t>
            </a:r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en-US" sz="4800" dirty="0" smtClean="0"/>
              <a:t>  </a:t>
            </a:r>
            <a:endParaRPr lang="ru-RU" sz="4800" dirty="0"/>
          </a:p>
        </p:txBody>
      </p:sp>
      <p:sp>
        <p:nvSpPr>
          <p:cNvPr id="8" name="TextBox 7"/>
          <p:cNvSpPr txBox="1"/>
          <p:nvPr/>
        </p:nvSpPr>
        <p:spPr>
          <a:xfrm>
            <a:off x="448236" y="1551784"/>
            <a:ext cx="12039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endParaRPr lang="ru-RU" dirty="0"/>
          </a:p>
        </p:txBody>
      </p:sp>
      <p:sp>
        <p:nvSpPr>
          <p:cNvPr id="2" name="TextBox 1"/>
          <p:cNvSpPr txBox="1"/>
          <p:nvPr/>
        </p:nvSpPr>
        <p:spPr>
          <a:xfrm>
            <a:off x="448236" y="1958606"/>
            <a:ext cx="10198299" cy="29854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Darslikda</a:t>
            </a:r>
            <a:r>
              <a:rPr lang="en-US" sz="48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berilgan</a:t>
            </a:r>
            <a:endParaRPr lang="en-US" sz="48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ru-RU" sz="44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44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38-</a:t>
            </a:r>
            <a:r>
              <a:rPr lang="ru-RU" sz="44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en-US" sz="44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240</a:t>
            </a:r>
            <a:r>
              <a:rPr lang="ru-RU" sz="44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n-US" sz="44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243-</a:t>
            </a:r>
            <a:r>
              <a:rPr lang="ru-RU" sz="44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en-US" sz="44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245 - </a:t>
            </a:r>
            <a:r>
              <a:rPr lang="en-US" sz="48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misollarni</a:t>
            </a:r>
            <a:r>
              <a:rPr lang="en-US" sz="480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ctr"/>
            <a:r>
              <a:rPr lang="en-US" sz="48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r>
              <a:rPr lang="ru-RU" sz="48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48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sz="40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74-bet</a:t>
            </a:r>
            <a:r>
              <a:rPr lang="en-US" sz="48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).  </a:t>
            </a:r>
          </a:p>
          <a:p>
            <a:r>
              <a:rPr lang="en-US" sz="44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pic>
        <p:nvPicPr>
          <p:cNvPr id="6" name="Picture 3" descr="C:\Users\User\Pictures\Рисунок2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70700" y="3125627"/>
            <a:ext cx="2862470" cy="2768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651340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rop">
  <a:themeElements>
    <a:clrScheme name="Crop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0000FF"/>
      </a:hlink>
      <a:folHlink>
        <a:srgbClr val="FF00FF"/>
      </a:folHlink>
    </a:clrScheme>
    <a:fontScheme name="Crop">
      <a:majorFont>
        <a:latin typeface="Franklin Gothic Book"/>
        <a:ea typeface="Franklin Gothic Book"/>
        <a:cs typeface="Franklin Gothic Book"/>
      </a:majorFont>
      <a:minorFont>
        <a:latin typeface="Helvetica"/>
        <a:ea typeface="Helvetica"/>
        <a:cs typeface="Helvetica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34925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Franklin Gothic Book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34925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Franklin Gothic Book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2797</TotalTime>
  <Words>585</Words>
  <Application>Microsoft Office PowerPoint</Application>
  <PresentationFormat>Произвольный</PresentationFormat>
  <Paragraphs>68</Paragraphs>
  <Slides>8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0" baseType="lpstr">
      <vt:lpstr>Тема Office</vt:lpstr>
      <vt:lpstr>Уравнение</vt:lpstr>
      <vt:lpstr>ALGEBRA</vt:lpstr>
      <vt:lpstr>Презентация PowerPoint</vt:lpstr>
      <vt:lpstr> Nuqtalar o‘rnini to‘ldiring: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XTVTXTIDUm 7-”E” Algebra mavzu: qavslarni ochish qoidalari </dc:title>
  <cp:lastModifiedBy>Admin</cp:lastModifiedBy>
  <cp:revision>339</cp:revision>
  <dcterms:modified xsi:type="dcterms:W3CDTF">2020-10-29T15:52:17Z</dcterms:modified>
</cp:coreProperties>
</file>