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1"/>
  </p:sldMasterIdLst>
  <p:notesMasterIdLst>
    <p:notesMasterId r:id="rId10"/>
  </p:notesMasterIdLst>
  <p:sldIdLst>
    <p:sldId id="264" r:id="rId2"/>
    <p:sldId id="349" r:id="rId3"/>
    <p:sldId id="352" r:id="rId4"/>
    <p:sldId id="342" r:id="rId5"/>
    <p:sldId id="353" r:id="rId6"/>
    <p:sldId id="354" r:id="rId7"/>
    <p:sldId id="356" r:id="rId8"/>
    <p:sldId id="275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xmlns="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A48"/>
    <a:srgbClr val="26910D"/>
    <a:srgbClr val="4A0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AD8"/>
          </a:solidFill>
        </a:fill>
      </a:tcStyle>
    </a:wholeTbl>
    <a:band2H>
      <a:tcTxStyle/>
      <a:tcStyle>
        <a:tcBdr/>
        <a:fill>
          <a:solidFill>
            <a:srgbClr val="EDED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6D1"/>
          </a:solidFill>
        </a:fill>
      </a:tcStyle>
    </a:wholeTbl>
    <a:band2H>
      <a:tcTxStyle/>
      <a:tcStyle>
        <a:tcBdr/>
        <a:fill>
          <a:solidFill>
            <a:srgbClr val="EDEC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8DC"/>
          </a:solidFill>
        </a:fill>
      </a:tcStyle>
    </a:wholeTbl>
    <a:band2H>
      <a:tcTxStyle/>
      <a:tcStyle>
        <a:tcBdr/>
        <a:fill>
          <a:solidFill>
            <a:srgbClr val="FAEC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-3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29T09:31:58.979" idx="1">
    <p:pos x="10" y="10"/>
    <p:text/>
    <p:extLst>
      <p:ext uri="{C676402C-5697-4E1C-873F-D02D1690AC5C}">
        <p15:threadingInfo xmlns:p15="http://schemas.microsoft.com/office/powerpoint/2012/main" xmlns="" timeZoneBias="-1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28497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Franklin Gothic Book"/>
      </a:defRPr>
    </a:lvl1pPr>
    <a:lvl2pPr indent="228600" defTabSz="457200" latinLnBrk="0">
      <a:defRPr sz="1200">
        <a:latin typeface="+mj-lt"/>
        <a:ea typeface="+mj-ea"/>
        <a:cs typeface="+mj-cs"/>
        <a:sym typeface="Franklin Gothic Book"/>
      </a:defRPr>
    </a:lvl2pPr>
    <a:lvl3pPr indent="457200" defTabSz="457200" latinLnBrk="0">
      <a:defRPr sz="1200">
        <a:latin typeface="+mj-lt"/>
        <a:ea typeface="+mj-ea"/>
        <a:cs typeface="+mj-cs"/>
        <a:sym typeface="Franklin Gothic Book"/>
      </a:defRPr>
    </a:lvl3pPr>
    <a:lvl4pPr indent="685800" defTabSz="457200" latinLnBrk="0">
      <a:defRPr sz="1200">
        <a:latin typeface="+mj-lt"/>
        <a:ea typeface="+mj-ea"/>
        <a:cs typeface="+mj-cs"/>
        <a:sym typeface="Franklin Gothic Book"/>
      </a:defRPr>
    </a:lvl4pPr>
    <a:lvl5pPr indent="914400" defTabSz="457200" latinLnBrk="0">
      <a:defRPr sz="1200">
        <a:latin typeface="+mj-lt"/>
        <a:ea typeface="+mj-ea"/>
        <a:cs typeface="+mj-cs"/>
        <a:sym typeface="Franklin Gothic Book"/>
      </a:defRPr>
    </a:lvl5pPr>
    <a:lvl6pPr indent="1143000" defTabSz="457200" latinLnBrk="0">
      <a:defRPr sz="1200">
        <a:latin typeface="+mj-lt"/>
        <a:ea typeface="+mj-ea"/>
        <a:cs typeface="+mj-cs"/>
        <a:sym typeface="Franklin Gothic Book"/>
      </a:defRPr>
    </a:lvl6pPr>
    <a:lvl7pPr indent="1371600" defTabSz="457200" latinLnBrk="0">
      <a:defRPr sz="1200">
        <a:latin typeface="+mj-lt"/>
        <a:ea typeface="+mj-ea"/>
        <a:cs typeface="+mj-cs"/>
        <a:sym typeface="Franklin Gothic Book"/>
      </a:defRPr>
    </a:lvl7pPr>
    <a:lvl8pPr indent="1600200" defTabSz="457200" latinLnBrk="0">
      <a:defRPr sz="1200">
        <a:latin typeface="+mj-lt"/>
        <a:ea typeface="+mj-ea"/>
        <a:cs typeface="+mj-cs"/>
        <a:sym typeface="Franklin Gothic Book"/>
      </a:defRPr>
    </a:lvl8pPr>
    <a:lvl9pPr indent="1828800" defTabSz="457200" latinLnBrk="0">
      <a:defRPr sz="1200">
        <a:latin typeface="+mj-lt"/>
        <a:ea typeface="+mj-ea"/>
        <a:cs typeface="+mj-cs"/>
        <a:sym typeface="Franklin Gothic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4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8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27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561404EA-7CA4-4EE6-9346-548AD76C5C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226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9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4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5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2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5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B6FE-8760-41B6-978F-013E8A15011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7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6" Type="http://schemas.openxmlformats.org/officeDocument/2006/relationships/comments" Target="../comments/commen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4.png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3.png"/><Relationship Id="rId4" Type="http://schemas.openxmlformats.org/officeDocument/2006/relationships/image" Target="../media/image28.png"/><Relationship Id="rId9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6884"/>
            <a:ext cx="12192000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3672" y="412609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60172" y="367355"/>
            <a:ext cx="10359130" cy="1034927"/>
            <a:chOff x="439458" y="228104"/>
            <a:chExt cx="4866424" cy="489674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588093" y="232879"/>
              <a:ext cx="717789" cy="4848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8093" y="228104"/>
              <a:ext cx="717789" cy="48967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9228776" y="2539747"/>
            <a:ext cx="2551255" cy="2534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98840" y="439584"/>
            <a:ext cx="1501532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3600" b="1" spc="21" dirty="0" smtClean="0">
                <a:solidFill>
                  <a:srgbClr val="FEFEFE"/>
                </a:solidFill>
                <a:latin typeface="Arial"/>
                <a:cs typeface="Arial"/>
              </a:rPr>
              <a:t> 7</a:t>
            </a:r>
            <a:r>
              <a:rPr lang="en-US" sz="4000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000" b="1" spc="-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000" b="1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11195" y="632382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88518" y="1380383"/>
            <a:ext cx="81495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Birhadlarni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3639" y="2354685"/>
            <a:ext cx="747031" cy="138018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63638" y="4349921"/>
            <a:ext cx="747031" cy="14480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168" y="225214"/>
            <a:ext cx="5478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3716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Ko‘paytirishni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598" y="1277318"/>
            <a:ext cx="6079895" cy="336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2/3а∙12а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marL="137160">
              <a:lnSpc>
                <a:spcPct val="250000"/>
              </a:lnSpc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0,5х</a:t>
            </a:r>
            <a:r>
              <a:rPr lang="ru-RU" sz="3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у∙(-</a:t>
            </a:r>
            <a:r>
              <a:rPr lang="ru-RU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37160">
              <a:lnSpc>
                <a:spcPct val="200000"/>
              </a:lnSpc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n-US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-0,4х</a:t>
            </a:r>
            <a:r>
              <a:rPr lang="ru-RU" sz="3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3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∙2,5х</a:t>
            </a:r>
            <a:r>
              <a:rPr lang="ru-RU" sz="3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3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165523" y="933101"/>
                <a:ext cx="5492112" cy="1936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37160">
                  <a:spcBef>
                    <a:spcPct val="20000"/>
                  </a:spcBef>
                  <a:buClr>
                    <a:prstClr val="black">
                      <a:shade val="95000"/>
                    </a:prstClr>
                  </a:buClr>
                  <a:buSzPct val="65000"/>
                </a:pPr>
                <a:r>
                  <a:rPr lang="en-US" sz="54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= </a:t>
                </a:r>
                <a:r>
                  <a:rPr lang="en-US" sz="40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5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:r>
                  <a:rPr lang="ru-RU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(a∙</a:t>
                </a:r>
                <a:r>
                  <a:rPr lang="ru-RU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</a:t>
                </a:r>
              </a:p>
              <a:p>
                <a:pPr marL="137160">
                  <a:spcBef>
                    <a:spcPct val="20000"/>
                  </a:spcBef>
                  <a:buClr>
                    <a:prstClr val="black">
                      <a:shade val="95000"/>
                    </a:prstClr>
                  </a:buClr>
                  <a:buSzPct val="65000"/>
                </a:pPr>
                <a:endParaRPr lang="en-US" sz="36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5523" y="933101"/>
                <a:ext cx="5492112" cy="1936492"/>
              </a:xfrm>
              <a:prstGeom prst="rect">
                <a:avLst/>
              </a:prstGeom>
              <a:blipFill rotWithShape="0">
                <a:blip r:embed="rId2"/>
                <a:stretch>
                  <a:fillRect l="-33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378221" y="1203056"/>
                <a:ext cx="2176686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37160">
                  <a:spcBef>
                    <a:spcPct val="20000"/>
                  </a:spcBef>
                  <a:buClr>
                    <a:prstClr val="black">
                      <a:shade val="95000"/>
                    </a:prstClr>
                  </a:buClr>
                  <a:buSzPct val="65000"/>
                </a:pPr>
                <a:r>
                  <a:rPr lang="en-US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000" b="1" dirty="0" smtClean="0">
                    <a:solidFill>
                      <a:srgbClr val="BC1A4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 smtClean="0">
                    <a:solidFill>
                      <a:srgbClr val="BC1A4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4000" b="1" dirty="0" smtClean="0">
                    <a:solidFill>
                      <a:srgbClr val="BC1A4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BC1A48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BC1A48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BC1A48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BC1A4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en-US" sz="4000" b="1" dirty="0">
                  <a:solidFill>
                    <a:srgbClr val="BC1A4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8221" y="1203056"/>
                <a:ext cx="2176686" cy="721801"/>
              </a:xfrm>
              <a:prstGeom prst="rect">
                <a:avLst/>
              </a:prstGeom>
              <a:blipFill rotWithShape="0">
                <a:blip r:embed="rId3"/>
                <a:stretch>
                  <a:fillRect l="-3361" t="-13445" r="-9244" b="-344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рямоугольник 16"/>
          <p:cNvSpPr/>
          <p:nvPr/>
        </p:nvSpPr>
        <p:spPr>
          <a:xfrm>
            <a:off x="3249410" y="2429562"/>
            <a:ext cx="3535653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n-US" sz="4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=</a:t>
            </a:r>
            <a:r>
              <a:rPr lang="en-US" sz="48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)∙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y∙y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6586720" y="2515650"/>
                <a:ext cx="263052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37160">
                  <a:spcBef>
                    <a:spcPct val="20000"/>
                  </a:spcBef>
                  <a:buClr>
                    <a:prstClr val="black">
                      <a:shade val="95000"/>
                    </a:prstClr>
                  </a:buClr>
                  <a:buSzPct val="65000"/>
                </a:pPr>
                <a:r>
                  <a:rPr lang="en-US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smtClean="0">
                    <a:solidFill>
                      <a:srgbClr val="BC1A4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- 0,5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srgbClr val="BC1A48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0" smtClean="0">
                            <a:solidFill>
                              <a:srgbClr val="BC1A48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p>
                        <m:r>
                          <a:rPr lang="en-US" sz="3600" b="1">
                            <a:solidFill>
                              <a:srgbClr val="BC1A48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sz="4000" b="1" i="1">
                            <a:solidFill>
                              <a:srgbClr val="BC1A48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BC1A48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𝐲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BC1A48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3600" b="1" dirty="0">
                  <a:solidFill>
                    <a:srgbClr val="BC1A4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720" y="2515650"/>
                <a:ext cx="2630528" cy="707886"/>
              </a:xfrm>
              <a:prstGeom prst="rect">
                <a:avLst/>
              </a:prstGeom>
              <a:blipFill rotWithShape="0">
                <a:blip r:embed="rId4"/>
                <a:stretch>
                  <a:fillRect l="-2778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3948389" y="3861593"/>
            <a:ext cx="4859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716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(- 0,4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2,5)·(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sz="32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sz="32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∙y</a:t>
            </a:r>
            <a:r>
              <a:rPr lang="en-US" sz="32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2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8657635" y="3855637"/>
                <a:ext cx="202299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37160">
                  <a:spcBef>
                    <a:spcPct val="20000"/>
                  </a:spcBef>
                  <a:buClr>
                    <a:prstClr val="black">
                      <a:shade val="95000"/>
                    </a:prstClr>
                  </a:buClr>
                  <a:buSzPct val="65000"/>
                </a:pPr>
                <a:r>
                  <a:rPr lang="en-US" sz="36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3600" b="1" dirty="0" smtClean="0">
                    <a:solidFill>
                      <a:srgbClr val="BC1A4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solidFill>
                              <a:srgbClr val="BC1A48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>
                            <a:solidFill>
                              <a:srgbClr val="BC1A48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BC1A48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sup>
                    </m:sSup>
                    <m:sSup>
                      <m:sSupPr>
                        <m:ctrlPr>
                          <a:rPr lang="en-US" sz="4000" b="1" i="1">
                            <a:solidFill>
                              <a:srgbClr val="BC1A48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>
                            <a:solidFill>
                              <a:srgbClr val="BC1A48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𝐲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BC1A48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sup>
                    </m:sSup>
                  </m:oMath>
                </a14:m>
                <a:endParaRPr lang="en-US" sz="3600" b="1" dirty="0">
                  <a:solidFill>
                    <a:srgbClr val="BC1A4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7635" y="3855637"/>
                <a:ext cx="2022990" cy="707886"/>
              </a:xfrm>
              <a:prstGeom prst="rect">
                <a:avLst/>
              </a:prstGeom>
              <a:blipFill rotWithShape="0">
                <a:blip r:embed="rId5"/>
                <a:stretch>
                  <a:fillRect l="-2108" t="-5983" b="-290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/>
          <p:cNvSpPr/>
          <p:nvPr/>
        </p:nvSpPr>
        <p:spPr>
          <a:xfrm>
            <a:off x="195598" y="4953129"/>
            <a:ext cx="44012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716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n-US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-0,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sz="3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en-US" sz="3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∙1,4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sz="3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3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  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018213" y="4991807"/>
            <a:ext cx="4859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716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(-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1,4)·(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sz="32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х</a:t>
            </a:r>
            <a:r>
              <a:rPr lang="en-US" sz="32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∙y</a:t>
            </a:r>
            <a:r>
              <a:rPr lang="en-US" sz="32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2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8791149" y="4991807"/>
                <a:ext cx="252453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37160">
                  <a:spcBef>
                    <a:spcPct val="20000"/>
                  </a:spcBef>
                  <a:buClr>
                    <a:prstClr val="black">
                      <a:shade val="95000"/>
                    </a:prstClr>
                  </a:buClr>
                  <a:buSzPct val="65000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3200" b="1" dirty="0" smtClean="0">
                    <a:solidFill>
                      <a:srgbClr val="BC1A4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- 0,7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BC1A48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>
                            <a:solidFill>
                              <a:srgbClr val="BC1A48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BC1A48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sup>
                    </m:sSup>
                    <m:sSup>
                      <m:sSupPr>
                        <m:ctrlPr>
                          <a:rPr lang="en-US" sz="3600" b="1" i="1">
                            <a:solidFill>
                              <a:srgbClr val="BC1A48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>
                            <a:solidFill>
                              <a:srgbClr val="BC1A48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𝐲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BC1A48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sup>
                    </m:sSup>
                  </m:oMath>
                </a14:m>
                <a:endParaRPr lang="en-US" sz="3200" b="1" dirty="0">
                  <a:solidFill>
                    <a:srgbClr val="BC1A4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1149" y="4991807"/>
                <a:ext cx="2524537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483" t="-4717" b="-28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3" descr="C:\Users\User\Pictures\Рисунок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6626" y="824343"/>
            <a:ext cx="1734989" cy="147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41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063749" y="221757"/>
            <a:ext cx="7772400" cy="936625"/>
          </a:xfrm>
        </p:spPr>
        <p:txBody>
          <a:bodyPr>
            <a:normAutofit/>
          </a:bodyPr>
          <a:lstStyle/>
          <a:p>
            <a:r>
              <a:rPr lang="ru-RU" altLang="ru-RU" sz="3600" b="1" i="1" dirty="0">
                <a:solidFill>
                  <a:srgbClr val="06060A"/>
                </a:solidFill>
                <a:latin typeface="Monotype Corsiva" panose="03010101010201010101" pitchFamily="66" charset="0"/>
              </a:rPr>
              <a:t> </a:t>
            </a:r>
            <a:r>
              <a:rPr lang="en-US" altLang="ru-RU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alt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en-US" alt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to‘ldiring</a:t>
            </a:r>
            <a:r>
              <a:rPr lang="ru-RU" alt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3493" name="Object 5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51454491"/>
              </p:ext>
            </p:extLst>
          </p:nvPr>
        </p:nvGraphicFramePr>
        <p:xfrm>
          <a:off x="2770369" y="1436632"/>
          <a:ext cx="5349875" cy="898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Уравнение" r:id="rId3" imgW="1155600" imgH="228600" progId="Equation.3">
                  <p:embed/>
                </p:oleObj>
              </mc:Choice>
              <mc:Fallback>
                <p:oleObj name="Уравнение" r:id="rId3" imgW="1155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369" y="1436632"/>
                        <a:ext cx="5349875" cy="8986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11" name="Object 23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64024603"/>
              </p:ext>
            </p:extLst>
          </p:nvPr>
        </p:nvGraphicFramePr>
        <p:xfrm>
          <a:off x="2695527" y="3118528"/>
          <a:ext cx="57785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Уравнение" r:id="rId5" imgW="1396800" imgH="228600" progId="Equation.3">
                  <p:embed/>
                </p:oleObj>
              </mc:Choice>
              <mc:Fallback>
                <p:oleObj name="Уравнение" r:id="rId5" imgW="1396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5527" y="3118528"/>
                        <a:ext cx="577850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488752" y="1641974"/>
            <a:ext cx="55816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4400" b="1" i="1" dirty="0">
                <a:solidFill>
                  <a:srgbClr val="0535CD"/>
                </a:solidFill>
                <a:latin typeface="Monotype Corsiva" panose="03010101010201010101" pitchFamily="66" charset="0"/>
              </a:rPr>
              <a:t>1.</a:t>
            </a:r>
          </a:p>
        </p:txBody>
      </p:sp>
      <p:sp>
        <p:nvSpPr>
          <p:cNvPr id="63495" name="AutoShape 7"/>
          <p:cNvSpPr>
            <a:spLocks noChangeArrowheads="1"/>
          </p:cNvSpPr>
          <p:nvPr/>
        </p:nvSpPr>
        <p:spPr bwMode="auto">
          <a:xfrm>
            <a:off x="5119304" y="1343275"/>
            <a:ext cx="1000320" cy="1366838"/>
          </a:xfrm>
          <a:prstGeom prst="octagon">
            <a:avLst>
              <a:gd name="adj" fmla="val 2928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kumimoji="1" lang="ru-RU" altLang="ru-RU" sz="3200" b="1" i="1">
              <a:solidFill>
                <a:srgbClr val="06060A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3504" name="AutoShape 16"/>
          <p:cNvSpPr>
            <a:spLocks noChangeArrowheads="1"/>
          </p:cNvSpPr>
          <p:nvPr/>
        </p:nvSpPr>
        <p:spPr bwMode="auto">
          <a:xfrm>
            <a:off x="5495959" y="3027825"/>
            <a:ext cx="1195755" cy="1202531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kumimoji="1" lang="ru-RU" altLang="ru-RU" sz="3200" b="1" i="1">
              <a:solidFill>
                <a:srgbClr val="06060A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1488752" y="3118528"/>
            <a:ext cx="5918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4800" b="1" i="1" dirty="0">
                <a:solidFill>
                  <a:srgbClr val="0535CD"/>
                </a:solidFill>
                <a:latin typeface="Monotype Corsiva" panose="03010101010201010101" pitchFamily="66" charset="0"/>
              </a:rPr>
              <a:t>2.</a:t>
            </a: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4995863" y="23923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graphicFrame>
        <p:nvGraphicFramePr>
          <p:cNvPr id="63516" name="Object 2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964759478"/>
              </p:ext>
            </p:extLst>
          </p:nvPr>
        </p:nvGraphicFramePr>
        <p:xfrm>
          <a:off x="5083896" y="1460026"/>
          <a:ext cx="1009942" cy="939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Уравнение" r:id="rId7" imgW="279360" imgH="203040" progId="Equation.3">
                  <p:embed/>
                </p:oleObj>
              </mc:Choice>
              <mc:Fallback>
                <p:oleObj name="Уравнение" r:id="rId7" imgW="279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3896" y="1460026"/>
                        <a:ext cx="1009942" cy="9390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6508750" y="390525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ru-RU" altLang="ru-RU" b="1" i="1">
              <a:latin typeface="Monotype Corsiva" panose="03010101010201010101" pitchFamily="66" charset="0"/>
            </a:endParaRPr>
          </a:p>
        </p:txBody>
      </p:sp>
      <p:graphicFrame>
        <p:nvGraphicFramePr>
          <p:cNvPr id="63527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759765"/>
              </p:ext>
            </p:extLst>
          </p:nvPr>
        </p:nvGraphicFramePr>
        <p:xfrm>
          <a:off x="5445307" y="3185755"/>
          <a:ext cx="1297061" cy="821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Уравнение" r:id="rId9" imgW="393480" imgH="228600" progId="Equation.3">
                  <p:embed/>
                </p:oleObj>
              </mc:Choice>
              <mc:Fallback>
                <p:oleObj name="Уравнение" r:id="rId9" imgW="393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307" y="3185755"/>
                        <a:ext cx="1297061" cy="8218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455089" y="4813716"/>
            <a:ext cx="5918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ru-RU" sz="4800" b="1" i="1" dirty="0">
                <a:solidFill>
                  <a:srgbClr val="0535CD"/>
                </a:solidFill>
                <a:latin typeface="Monotype Corsiva" panose="03010101010201010101" pitchFamily="66" charset="0"/>
              </a:rPr>
              <a:t>3</a:t>
            </a:r>
            <a:r>
              <a:rPr kumimoji="1" lang="ru-RU" altLang="ru-RU" sz="4800" b="1" i="1" dirty="0" smtClean="0">
                <a:solidFill>
                  <a:srgbClr val="0535CD"/>
                </a:solidFill>
                <a:latin typeface="Monotype Corsiva" panose="03010101010201010101" pitchFamily="66" charset="0"/>
              </a:rPr>
              <a:t>.</a:t>
            </a:r>
            <a:endParaRPr kumimoji="1" lang="ru-RU" altLang="ru-RU" sz="4800" b="1" i="1" dirty="0">
              <a:solidFill>
                <a:srgbClr val="0535CD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18" name="Object 23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50525239"/>
              </p:ext>
            </p:extLst>
          </p:nvPr>
        </p:nvGraphicFramePr>
        <p:xfrm>
          <a:off x="2912776" y="4773823"/>
          <a:ext cx="5413375" cy="951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Уравнение" r:id="rId11" imgW="1307880" imgH="228600" progId="Equation.3">
                  <p:embed/>
                </p:oleObj>
              </mc:Choice>
              <mc:Fallback>
                <p:oleObj name="Уравнение" r:id="rId11" imgW="1307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2776" y="4773823"/>
                        <a:ext cx="5413375" cy="9516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AutoShape 16"/>
          <p:cNvSpPr>
            <a:spLocks noChangeArrowheads="1"/>
          </p:cNvSpPr>
          <p:nvPr/>
        </p:nvSpPr>
        <p:spPr bwMode="auto">
          <a:xfrm>
            <a:off x="5378332" y="4727110"/>
            <a:ext cx="1173912" cy="1202531"/>
          </a:xfrm>
          <a:prstGeom prst="octagon">
            <a:avLst>
              <a:gd name="adj" fmla="val 29287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kumimoji="1" lang="ru-RU" altLang="ru-RU" sz="3200" b="1" i="1">
              <a:solidFill>
                <a:srgbClr val="06060A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2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235178"/>
              </p:ext>
            </p:extLst>
          </p:nvPr>
        </p:nvGraphicFramePr>
        <p:xfrm>
          <a:off x="5445307" y="4732907"/>
          <a:ext cx="1106937" cy="99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Уравнение" r:id="rId13" imgW="253800" imgH="203040" progId="Equation.3">
                  <p:embed/>
                </p:oleObj>
              </mc:Choice>
              <mc:Fallback>
                <p:oleObj name="Уравнение" r:id="rId13" imgW="253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307" y="4732907"/>
                        <a:ext cx="1106937" cy="99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3" descr="C:\Users\User\Pictures\Рисунок2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416" y="2507280"/>
            <a:ext cx="2021989" cy="17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50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3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3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3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3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  <p:bldP spid="63495" grpId="0" animBg="1"/>
      <p:bldP spid="63504" grpId="0" animBg="1"/>
      <p:bldP spid="63506" grpId="0"/>
      <p:bldP spid="17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96376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084" y="994356"/>
            <a:ext cx="6112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Birhadlarni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07084" y="1911906"/>
                <a:ext cx="2809231" cy="7201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BC1A48"/>
                    </a:solidFill>
                  </a:rPr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𝐚𝐛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</a:rPr>
                  <a:t> </a:t>
                </a:r>
                <a:endParaRPr lang="ru-RU" sz="4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84" y="1911906"/>
                <a:ext cx="2809231" cy="720134"/>
              </a:xfrm>
              <a:prstGeom prst="rect">
                <a:avLst/>
              </a:prstGeom>
              <a:blipFill rotWithShape="0">
                <a:blip r:embed="rId2"/>
                <a:stretch>
                  <a:fillRect l="-7592" t="-12712" b="-36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07084" y="4284617"/>
                <a:ext cx="2714654" cy="7309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BC1A48"/>
                    </a:solidFill>
                  </a:rPr>
                  <a:t>3)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𝐚𝐛𝐜</m:t>
                        </m:r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84" y="4284617"/>
                <a:ext cx="2714654" cy="730969"/>
              </a:xfrm>
              <a:prstGeom prst="rect">
                <a:avLst/>
              </a:prstGeom>
              <a:blipFill rotWithShape="0">
                <a:blip r:embed="rId3"/>
                <a:stretch>
                  <a:fillRect l="-7848" t="-11667" b="-3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307084" y="3088970"/>
                <a:ext cx="2772362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BC1A48"/>
                    </a:solidFill>
                  </a:rPr>
                  <a:t>2)  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𝐚</m:t>
                    </m:r>
                    <m:r>
                      <a:rPr lang="en-US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sSup>
                      <m:sSupPr>
                        <m:ctrlPr>
                          <a:rPr lang="ru-RU" sz="4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84" y="3088970"/>
                <a:ext cx="2772362" cy="721801"/>
              </a:xfrm>
              <a:prstGeom prst="rect">
                <a:avLst/>
              </a:prstGeom>
              <a:blipFill rotWithShape="0">
                <a:blip r:embed="rId4"/>
                <a:stretch>
                  <a:fillRect l="-7692" t="-12712" b="-36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307084" y="5601004"/>
                <a:ext cx="2596032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BC1A48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𝟐𝐱𝐲𝐳</m:t>
                    </m:r>
                    <m:sSup>
                      <m:sSupPr>
                        <m:ctrlPr>
                          <a:rPr lang="en-US" sz="4000" b="1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000" b="1" dirty="0">
                    <a:solidFill>
                      <a:srgbClr val="002060"/>
                    </a:solidFill>
                  </a:rPr>
                  <a:t> </a:t>
                </a:r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84" y="5601004"/>
                <a:ext cx="2596032" cy="721801"/>
              </a:xfrm>
              <a:prstGeom prst="rect">
                <a:avLst/>
              </a:prstGeom>
              <a:blipFill rotWithShape="0">
                <a:blip r:embed="rId5"/>
                <a:stretch>
                  <a:fillRect l="-8216" t="-12712" b="-36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6538210" y="1977643"/>
                <a:ext cx="2364045" cy="7201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solidFill>
                      <a:srgbClr val="7030A0"/>
                    </a:solidFill>
                  </a:rPr>
                  <a:t>=</a:t>
                </a:r>
                <a:r>
                  <a:rPr lang="en-US" sz="4000" b="1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𝟖𝟏𝐚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sSup>
                      <m:sSupPr>
                        <m:ctrlPr>
                          <a:rPr lang="ru-RU" sz="4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0070C0"/>
                    </a:solidFill>
                  </a:rPr>
                  <a:t> </a:t>
                </a:r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210" y="1977643"/>
                <a:ext cx="2364045" cy="720134"/>
              </a:xfrm>
              <a:prstGeom prst="rect">
                <a:avLst/>
              </a:prstGeom>
              <a:blipFill rotWithShape="0">
                <a:blip r:embed="rId6"/>
                <a:stretch>
                  <a:fillRect l="-9302" t="-12605" b="-35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228525" y="4305797"/>
                <a:ext cx="2530436" cy="7309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7030A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sSup>
                      <m:sSupPr>
                        <m:ctrlPr>
                          <a:rPr lang="en-US" sz="40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sSup>
                      <m:sSupPr>
                        <m:ctrlPr>
                          <a:rPr lang="en-US" sz="40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𝐜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525" y="4305797"/>
                <a:ext cx="2530436" cy="730969"/>
              </a:xfrm>
              <a:prstGeom prst="rect">
                <a:avLst/>
              </a:prstGeom>
              <a:blipFill rotWithShape="0">
                <a:blip r:embed="rId7"/>
                <a:stretch>
                  <a:fillRect l="-8675" t="-11667" b="-3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6619964" y="3067839"/>
                <a:ext cx="2282291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7030A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𝟏𝟔𝐚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ru-RU" sz="40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9964" y="3067839"/>
                <a:ext cx="2282291" cy="721801"/>
              </a:xfrm>
              <a:prstGeom prst="rect">
                <a:avLst/>
              </a:prstGeom>
              <a:blipFill rotWithShape="0">
                <a:blip r:embed="rId8"/>
                <a:stretch>
                  <a:fillRect l="-9626" t="-12605" b="-35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2845085" y="5601004"/>
                <a:ext cx="2619756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7030A0"/>
                    </a:solidFill>
                  </a:rPr>
                  <a:t>= </a:t>
                </a:r>
                <a:r>
                  <a:rPr lang="en-US" sz="44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44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ru-RU" sz="44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𝐲</m:t>
                        </m:r>
                      </m:e>
                      <m:sup>
                        <m:r>
                          <a:rPr lang="en-US" sz="44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sz="44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1" i="0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𝐳</m:t>
                        </m:r>
                      </m:e>
                      <m:sup>
                        <m:r>
                          <a:rPr lang="en-US" sz="4400" b="1" i="0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5085" y="5601004"/>
                <a:ext cx="2619756" cy="784767"/>
              </a:xfrm>
              <a:prstGeom prst="rect">
                <a:avLst/>
              </a:prstGeom>
              <a:blipFill rotWithShape="0">
                <a:blip r:embed="rId9"/>
                <a:stretch>
                  <a:fillRect l="-8392" t="-15504" b="-348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845085" y="1935276"/>
                <a:ext cx="3714671" cy="718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4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0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(−</m:t>
                            </m:r>
                            <m:r>
                              <a:rPr lang="ru-RU" sz="40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40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0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  <m:sSup>
                          <m:sSupPr>
                            <m:ctrlPr>
                              <a:rPr lang="en-US" sz="44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·</m:t>
                            </m:r>
                            <m:r>
                              <a:rPr lang="en-US" sz="44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𝐚</m:t>
                            </m:r>
                          </m:e>
                          <m:sup>
                            <m:r>
                              <a:rPr lang="en-US" sz="4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en-US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</a:rPr>
                  <a:t> </a:t>
                </a:r>
                <a:endParaRPr lang="ru-RU" sz="3200" b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5085" y="1935276"/>
                <a:ext cx="3714671" cy="7182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991888" y="3047849"/>
                <a:ext cx="3768980" cy="720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40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ru-RU" sz="4000" b="1" i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(−</m:t>
                              </m:r>
                              <m:r>
                                <a:rPr lang="en-US" sz="40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4000" b="1" i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0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4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400" b="1" i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·</m:t>
                              </m:r>
                              <m:r>
                                <a:rPr lang="en-US" sz="44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𝐚</m:t>
                              </m:r>
                            </m:e>
                            <m:sup>
                              <m:r>
                                <a:rPr lang="en-US" sz="44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6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</m:e>
                        <m:sup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1888" y="3047849"/>
                <a:ext cx="3768980" cy="72000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3" descr="C:\Users\User\Pictures\Рисунок2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3616" y="4053774"/>
            <a:ext cx="1717404" cy="154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13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5930" y="18906"/>
            <a:ext cx="12192000" cy="96376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244-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084" y="1126320"/>
            <a:ext cx="10743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bo‘shqa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birhadning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kvadrati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07084" y="1815187"/>
                <a:ext cx="1651862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BC1A48"/>
                    </a:solidFill>
                  </a:rPr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𝟗𝐚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</a:rPr>
                  <a:t> </a:t>
                </a:r>
                <a:endParaRPr lang="ru-RU" sz="4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84" y="1815187"/>
                <a:ext cx="1651862" cy="721801"/>
              </a:xfrm>
              <a:prstGeom prst="rect">
                <a:avLst/>
              </a:prstGeom>
              <a:blipFill rotWithShape="0">
                <a:blip r:embed="rId2"/>
                <a:stretch>
                  <a:fillRect l="-12915" t="-12712" b="-36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307084" y="3088970"/>
                <a:ext cx="3491193" cy="13761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BC1A48"/>
                    </a:solidFill>
                  </a:rPr>
                  <a:t>3)  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𝟐𝟓</m:t>
                    </m:r>
                    <m:sSup>
                      <m:sSup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002060"/>
                  </a:solidFill>
                </a:endParaRPr>
              </a:p>
              <a:p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84" y="3088970"/>
                <a:ext cx="3491193" cy="1376146"/>
              </a:xfrm>
              <a:prstGeom prst="rect">
                <a:avLst/>
              </a:prstGeom>
              <a:blipFill rotWithShape="0">
                <a:blip r:embed="rId3"/>
                <a:stretch>
                  <a:fillRect l="-6108" t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307084" y="4497048"/>
                <a:ext cx="2969211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>
                    <a:solidFill>
                      <a:srgbClr val="BC1A48"/>
                    </a:solidFill>
                  </a:rPr>
                  <a:t>5</a:t>
                </a:r>
                <a:r>
                  <a:rPr lang="en-US" sz="4000" b="1" dirty="0" smtClean="0">
                    <a:solidFill>
                      <a:srgbClr val="BC1A48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sup>
                    </m:sSup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4000" b="1" dirty="0" smtClean="0">
                    <a:solidFill>
                      <a:schemeClr val="tx1"/>
                    </a:solidFill>
                  </a:rPr>
                  <a:t>=</a:t>
                </a:r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84" y="4497048"/>
                <a:ext cx="2969211" cy="721801"/>
              </a:xfrm>
              <a:prstGeom prst="rect">
                <a:avLst/>
              </a:prstGeom>
              <a:blipFill rotWithShape="0">
                <a:blip r:embed="rId4"/>
                <a:stretch>
                  <a:fillRect l="-7187" t="-12712" r="-6982" b="-36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255721" y="1815187"/>
                <a:ext cx="1813766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solidFill>
                      <a:srgbClr val="7030A0"/>
                    </a:solidFill>
                  </a:rPr>
                  <a:t>=</a:t>
                </a:r>
                <a:r>
                  <a:rPr lang="en-US" sz="4000" b="1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𝟑𝐚</m:t>
                        </m:r>
                        <m:r>
                          <a:rPr lang="en-US" sz="40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721" y="1815187"/>
                <a:ext cx="1813766" cy="721801"/>
              </a:xfrm>
              <a:prstGeom prst="rect">
                <a:avLst/>
              </a:prstGeom>
              <a:blipFill rotWithShape="0">
                <a:blip r:embed="rId5"/>
                <a:stretch>
                  <a:fillRect l="-11745" t="-12712" b="-36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/>
          <p:cNvSpPr/>
          <p:nvPr/>
        </p:nvSpPr>
        <p:spPr>
          <a:xfrm>
            <a:off x="6270405" y="3184264"/>
            <a:ext cx="21964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(5ab²)²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30952" y="4513824"/>
            <a:ext cx="6126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892967" y="1810336"/>
                <a:ext cx="237295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𝟑𝐚</m:t>
                      </m:r>
                      <m:r>
                        <a:rPr lang="en-US" sz="4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·</m:t>
                      </m:r>
                      <m:r>
                        <a:rPr lang="en-US" sz="40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𝟑𝐚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2967" y="1810336"/>
                <a:ext cx="2372957" cy="70788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738669" y="3057038"/>
                <a:ext cx="3531736" cy="709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40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40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  <m:sup>
                              <m:r>
                                <a:rPr lang="en-US" sz="40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400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400" b="1" i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·</m:t>
                              </m:r>
                              <m:r>
                                <a:rPr lang="en-US" sz="44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𝐚</m:t>
                              </m:r>
                            </m:e>
                            <m:sup>
                              <m:r>
                                <a:rPr lang="en-US" sz="4400" b="1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6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</m:e>
                        <m:sup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)²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669" y="3057038"/>
                <a:ext cx="3531736" cy="70942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3" descr="C:\Users\User\Pictures\Рисунок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158" y="2536988"/>
            <a:ext cx="1717404" cy="154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662191" y="4497851"/>
                <a:ext cx="842346" cy="7309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4000" b="1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ru-RU" sz="2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191" y="4497851"/>
                <a:ext cx="842346" cy="73096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255721" y="4513824"/>
                <a:ext cx="778098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𝐲</m:t>
                          </m:r>
                        </m:e>
                        <m:sup>
                          <m:r>
                            <a:rPr lang="en-US" sz="3600" b="1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3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721" y="4513824"/>
                <a:ext cx="778098" cy="65889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3079445" y="4267602"/>
            <a:ext cx="244169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5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5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6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endParaRPr lang="ru-RU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08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" grpId="0"/>
      <p:bldP spid="6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2097858" y="2110104"/>
                <a:ext cx="7722499" cy="9008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37160">
                  <a:spcBef>
                    <a:spcPct val="20000"/>
                  </a:spcBef>
                  <a:buClr>
                    <a:prstClr val="black">
                      <a:shade val="95000"/>
                    </a:prstClr>
                  </a:buClr>
                  <a:buSzPct val="65000"/>
                </a:pPr>
                <a:r>
                  <a:rPr lang="en-US" sz="36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ru-RU" sz="36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  <m:sSup>
                      <m:sSupPr>
                        <m:ctrlPr>
                          <a:rPr lang="ru-RU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  <m:sup>
                        <m:r>
                          <a:rPr lang="en-US" sz="3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ru-RU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·</m:t>
                    </m:r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sSup>
                      <m:sSupPr>
                        <m:ctrlPr>
                          <a:rPr lang="ru-RU" sz="3600" b="1" i="1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  <m:sup>
                        <m:r>
                          <a:rPr lang="en-US" sz="36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𝐛</m:t>
                    </m:r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𝐛𝐮𝐧𝐝𝐚</m:t>
                    </m:r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𝐚</m:t>
                    </m:r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𝐛</m:t>
                    </m:r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600" b="1" baseline="30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ru-RU" sz="3600" b="1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858" y="2110104"/>
                <a:ext cx="7722499" cy="900824"/>
              </a:xfrm>
              <a:prstGeom prst="rect">
                <a:avLst/>
              </a:prstGeom>
              <a:blipFill rotWithShape="0">
                <a:blip r:embed="rId2"/>
                <a:stretch>
                  <a:fillRect l="-552" b="-101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0" y="0"/>
            <a:ext cx="12192000" cy="96376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245-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4986" y="925173"/>
            <a:ext cx="92720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Birhadlarni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65936" y="3197210"/>
                <a:ext cx="2943306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ru-RU" sz="3600" i="1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a</m:t>
                          </m:r>
                        </m:e>
                        <m:sup>
                          <m:r>
                            <a:rPr lang="en-US" sz="3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ru-RU" sz="3600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·</m:t>
                      </m:r>
                      <m:r>
                        <a:rPr lang="en-US" sz="3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sSup>
                        <m:sSupPr>
                          <m:ctrlPr>
                            <a:rPr lang="ru-RU" sz="3600" i="1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a</m:t>
                          </m:r>
                        </m:e>
                        <m:sup>
                          <m:r>
                            <a:rPr lang="en-US" sz="3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3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b</m:t>
                      </m:r>
                      <m:r>
                        <a:rPr lang="en-US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</m:oMath>
                  </m:oMathPara>
                </a14:m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36" y="3197210"/>
                <a:ext cx="2943306" cy="113306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557131" y="3149263"/>
                <a:ext cx="4178105" cy="11330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a:rPr lang="ru-RU" sz="3600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·</m:t>
                      </m:r>
                      <m:r>
                        <a:rPr lang="en-US" sz="3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·</m:t>
                      </m:r>
                      <m:sSup>
                        <m:sSupPr>
                          <m:ctrlPr>
                            <a:rPr lang="ru-RU" sz="3600" i="1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a</m:t>
                          </m:r>
                        </m:e>
                        <m:sup>
                          <m:r>
                            <a:rPr lang="en-US" sz="3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ru-RU" sz="3600" b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·</m:t>
                      </m:r>
                      <m:sSup>
                        <m:sSupPr>
                          <m:ctrlPr>
                            <a:rPr lang="ru-RU" sz="3600" i="1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a</m:t>
                          </m:r>
                        </m:e>
                        <m:sup>
                          <m:r>
                            <a:rPr lang="en-US" sz="3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·</m:t>
                      </m:r>
                      <m:r>
                        <m:rPr>
                          <m:sty m:val="p"/>
                        </m:rPr>
                        <a:rPr lang="en-US" sz="3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b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7131" y="3149263"/>
                <a:ext cx="4178105" cy="113306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316882" y="3402241"/>
                <a:ext cx="133716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  <m:sup>
                        <m:r>
                          <a:rPr lang="en-US" sz="3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p>
                    </m:sSup>
                    <m:r>
                      <a:rPr lang="en-US" sz="3600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𝐛</m:t>
                    </m:r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6882" y="3402241"/>
                <a:ext cx="1337161" cy="707886"/>
              </a:xfrm>
              <a:prstGeom prst="rect">
                <a:avLst/>
              </a:prstGeom>
              <a:blipFill rotWithShape="0">
                <a:blip r:embed="rId5"/>
                <a:stretch>
                  <a:fillRect l="-15909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265936" y="4459681"/>
                <a:ext cx="11410249" cy="1202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𝐚</m:t>
                    </m:r>
                    <m:r>
                      <a:rPr lang="en-US" sz="3600" b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3600" b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𝐛</m:t>
                    </m:r>
                    <m:r>
                      <a:rPr lang="en-US" sz="3600" b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3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bo‘lganda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  <m:sup>
                        <m:r>
                          <a:rPr lang="en-US" sz="36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p>
                    </m:sSup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𝐛</m:t>
                    </m:r>
                  </m:oMath>
                </a14:m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(−2)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3600" dirty="0">
                        <a:latin typeface="Cambria Math"/>
                      </a:rPr>
                      <m:t>·</m:t>
                    </m:r>
                    <m:f>
                      <m:fPr>
                        <m:ctrlP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36" y="4459681"/>
                <a:ext cx="11410249" cy="120231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14986" y="5661998"/>
                <a:ext cx="3159519" cy="10248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a:rPr lang="en-US" sz="32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16·</m:t>
                      </m:r>
                      <m:f>
                        <m:f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</m:t>
                          </m:r>
                        </m:den>
                      </m:f>
                      <m:r>
                        <a:rPr lang="en-US" sz="32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C0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num>
                        <m:den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986" y="5661998"/>
                <a:ext cx="3159519" cy="102489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453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552393" y="2382274"/>
                <a:ext cx="8365432" cy="13865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37160">
                  <a:spcBef>
                    <a:spcPct val="20000"/>
                  </a:spcBef>
                  <a:buClr>
                    <a:prstClr val="black">
                      <a:shade val="95000"/>
                    </a:prstClr>
                  </a:buClr>
                  <a:buSzPct val="65000"/>
                </a:pPr>
                <a:r>
                  <a:rPr lang="en-US" sz="36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ru-RU" sz="36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36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i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0,7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C0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  <m:r>
                      <a:rPr lang="ru-RU" sz="4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·</m:t>
                    </m:r>
                    <m:r>
                      <a:rPr lang="en-US" sz="4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𝟏𝟎𝟎</m:t>
                    </m:r>
                    <m:r>
                      <a:rPr lang="en-US" sz="4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𝒏𝒑</m:t>
                    </m:r>
                    <m:r>
                      <a:rPr lang="en-US" sz="4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</m:oMath>
                </a14:m>
                <a:endParaRPr lang="en-US" sz="3600" b="1" i="1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137160">
                  <a:spcBef>
                    <a:spcPct val="20000"/>
                  </a:spcBef>
                  <a:buClr>
                    <a:prstClr val="black">
                      <a:shade val="95000"/>
                    </a:prstClr>
                  </a:buClr>
                  <a:buSzPct val="65000"/>
                </a:pPr>
                <a:r>
                  <a:rPr lang="en-US" sz="3600" b="1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𝒃𝒖𝒏𝒅𝒂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 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𝒑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US" sz="3600" b="1" i="1" baseline="30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b="1" i="1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93" y="2382274"/>
                <a:ext cx="8365432" cy="1386598"/>
              </a:xfrm>
              <a:prstGeom prst="rect">
                <a:avLst/>
              </a:prstGeom>
              <a:blipFill rotWithShape="0">
                <a:blip r:embed="rId2"/>
                <a:stretch>
                  <a:fillRect l="-583" t="-70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0" y="0"/>
            <a:ext cx="12192000" cy="96376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245-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4986" y="925173"/>
            <a:ext cx="100607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Birhadlarni</a:t>
            </a:r>
            <a:r>
              <a:rPr lang="en-US" sz="3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ko‘paytiring</a:t>
            </a:r>
            <a:r>
              <a:rPr lang="en-US" sz="3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endParaRPr lang="en-US" sz="3200" b="1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3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ru-RU" sz="32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15" descr="CBIZ0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538" y="4148755"/>
            <a:ext cx="3287962" cy="22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87015" y="4584879"/>
            <a:ext cx="1208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1,008</a:t>
            </a:r>
            <a:endParaRPr lang="ru-RU" sz="32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1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9188"/>
            <a:ext cx="12192000" cy="1188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dirty="0" smtClean="0"/>
              <a:t>  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48236" y="1551784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48236" y="1958606"/>
            <a:ext cx="1019829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endParaRPr lang="en-US" sz="4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38-</a:t>
            </a:r>
            <a:r>
              <a:rPr lang="ru-RU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240</a:t>
            </a:r>
            <a:r>
              <a:rPr lang="ru-RU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243-</a:t>
            </a:r>
            <a:r>
              <a:rPr lang="ru-RU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245 - </a:t>
            </a:r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misollarni</a:t>
            </a:r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ru-RU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74-bet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 </a:t>
            </a:r>
          </a:p>
          <a:p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6" name="Picture 3" descr="C:\Users\User\Pictures\Рисунок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700" y="3125627"/>
            <a:ext cx="2862470" cy="276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00FF"/>
      </a:hlink>
      <a:folHlink>
        <a:srgbClr val="FF00FF"/>
      </a:folHlink>
    </a:clrScheme>
    <a:fontScheme name="Crop">
      <a:majorFont>
        <a:latin typeface="Franklin Gothic Book"/>
        <a:ea typeface="Franklin Gothic Book"/>
        <a:cs typeface="Franklin Gothic Book"/>
      </a:majorFont>
      <a:minorFont>
        <a:latin typeface="Helvetica"/>
        <a:ea typeface="Helvetica"/>
        <a:cs typeface="Helvetica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2797</TotalTime>
  <Words>585</Words>
  <Application>Microsoft Office PowerPoint</Application>
  <PresentationFormat>Произвольный</PresentationFormat>
  <Paragraphs>68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Уравнение</vt:lpstr>
      <vt:lpstr>ALGEBRA</vt:lpstr>
      <vt:lpstr>Презентация PowerPoint</vt:lpstr>
      <vt:lpstr> Nuqtalar o‘rnini to‘ldiring: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XTVTXTIDUm 7-”E” Algebra mavzu: qavslarni ochish qoidalari </dc:title>
  <cp:lastModifiedBy>Admin</cp:lastModifiedBy>
  <cp:revision>339</cp:revision>
  <dcterms:modified xsi:type="dcterms:W3CDTF">2020-10-29T15:52:17Z</dcterms:modified>
</cp:coreProperties>
</file>