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8" r:id="rId1"/>
  </p:sldMasterIdLst>
  <p:notesMasterIdLst>
    <p:notesMasterId r:id="rId10"/>
  </p:notesMasterIdLst>
  <p:sldIdLst>
    <p:sldId id="264" r:id="rId2"/>
    <p:sldId id="344" r:id="rId3"/>
    <p:sldId id="345" r:id="rId4"/>
    <p:sldId id="346" r:id="rId5"/>
    <p:sldId id="347" r:id="rId6"/>
    <p:sldId id="348" r:id="rId7"/>
    <p:sldId id="342" r:id="rId8"/>
    <p:sldId id="275" r:id="rId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A48"/>
    <a:srgbClr val="26910D"/>
    <a:srgbClr val="4A0A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AD8"/>
          </a:solidFill>
        </a:fill>
      </a:tcStyle>
    </a:wholeTbl>
    <a:band2H>
      <a:tcTxStyle/>
      <a:tcStyle>
        <a:tcBdr/>
        <a:fill>
          <a:solidFill>
            <a:srgbClr val="EDED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6D1"/>
          </a:solidFill>
        </a:fill>
      </a:tcStyle>
    </a:wholeTbl>
    <a:band2H>
      <a:tcTxStyle/>
      <a:tcStyle>
        <a:tcBdr/>
        <a:fill>
          <a:solidFill>
            <a:srgbClr val="E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4D8DC"/>
          </a:solidFill>
        </a:fill>
      </a:tcStyle>
    </a:wholeTbl>
    <a:band2H>
      <a:tcTxStyle/>
      <a:tcStyle>
        <a:tcBdr/>
        <a:fill>
          <a:solidFill>
            <a:srgbClr val="FAEC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28497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Franklin Gothic Book"/>
      </a:defRPr>
    </a:lvl1pPr>
    <a:lvl2pPr indent="228600" defTabSz="457200" latinLnBrk="0">
      <a:defRPr sz="1200">
        <a:latin typeface="+mj-lt"/>
        <a:ea typeface="+mj-ea"/>
        <a:cs typeface="+mj-cs"/>
        <a:sym typeface="Franklin Gothic Book"/>
      </a:defRPr>
    </a:lvl2pPr>
    <a:lvl3pPr indent="457200" defTabSz="457200" latinLnBrk="0">
      <a:defRPr sz="1200">
        <a:latin typeface="+mj-lt"/>
        <a:ea typeface="+mj-ea"/>
        <a:cs typeface="+mj-cs"/>
        <a:sym typeface="Franklin Gothic Book"/>
      </a:defRPr>
    </a:lvl3pPr>
    <a:lvl4pPr indent="685800" defTabSz="457200" latinLnBrk="0">
      <a:defRPr sz="1200">
        <a:latin typeface="+mj-lt"/>
        <a:ea typeface="+mj-ea"/>
        <a:cs typeface="+mj-cs"/>
        <a:sym typeface="Franklin Gothic Book"/>
      </a:defRPr>
    </a:lvl4pPr>
    <a:lvl5pPr indent="914400" defTabSz="457200" latinLnBrk="0">
      <a:defRPr sz="1200">
        <a:latin typeface="+mj-lt"/>
        <a:ea typeface="+mj-ea"/>
        <a:cs typeface="+mj-cs"/>
        <a:sym typeface="Franklin Gothic Book"/>
      </a:defRPr>
    </a:lvl5pPr>
    <a:lvl6pPr indent="1143000" defTabSz="457200" latinLnBrk="0">
      <a:defRPr sz="1200">
        <a:latin typeface="+mj-lt"/>
        <a:ea typeface="+mj-ea"/>
        <a:cs typeface="+mj-cs"/>
        <a:sym typeface="Franklin Gothic Book"/>
      </a:defRPr>
    </a:lvl6pPr>
    <a:lvl7pPr indent="1371600" defTabSz="457200" latinLnBrk="0">
      <a:defRPr sz="1200">
        <a:latin typeface="+mj-lt"/>
        <a:ea typeface="+mj-ea"/>
        <a:cs typeface="+mj-cs"/>
        <a:sym typeface="Franklin Gothic Book"/>
      </a:defRPr>
    </a:lvl7pPr>
    <a:lvl8pPr indent="1600200" defTabSz="457200" latinLnBrk="0">
      <a:defRPr sz="1200">
        <a:latin typeface="+mj-lt"/>
        <a:ea typeface="+mj-ea"/>
        <a:cs typeface="+mj-cs"/>
        <a:sym typeface="Franklin Gothic Book"/>
      </a:defRPr>
    </a:lvl8pPr>
    <a:lvl9pPr indent="1828800" defTabSz="457200" latinLnBrk="0">
      <a:defRPr sz="1200">
        <a:latin typeface="+mj-lt"/>
        <a:ea typeface="+mj-ea"/>
        <a:cs typeface="+mj-cs"/>
        <a:sym typeface="Franklin Gothic Book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4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6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2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75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9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34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3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5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72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0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B6FE-8760-41B6-978F-013E8A15011C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37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043" y="-42004"/>
            <a:ext cx="12173957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7812" y="496707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41242" y="212452"/>
            <a:ext cx="10359130" cy="1034927"/>
            <a:chOff x="439458" y="228104"/>
            <a:chExt cx="4866424" cy="48967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588093" y="232879"/>
              <a:ext cx="717789" cy="4848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8093" y="228104"/>
              <a:ext cx="717789" cy="48967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9556653" y="2697043"/>
            <a:ext cx="2416561" cy="25342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98840" y="352152"/>
            <a:ext cx="1501532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3600" b="1" spc="21" dirty="0" smtClean="0">
                <a:solidFill>
                  <a:srgbClr val="FEFEFE"/>
                </a:solidFill>
                <a:latin typeface="Arial"/>
                <a:cs typeface="Arial"/>
              </a:rPr>
              <a:t> 7</a:t>
            </a:r>
            <a:r>
              <a:rPr lang="en-US" sz="40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000" b="1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000" b="1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11195" y="632382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407109" y="1701992"/>
            <a:ext cx="814954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Birhadlarni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endParaRPr lang="en-US" sz="6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3094" y="2367563"/>
            <a:ext cx="580798" cy="173379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93095" y="4349921"/>
            <a:ext cx="580798" cy="182227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4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492"/>
            <a:ext cx="12192000" cy="103314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Xatolikni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042042" y="1470484"/>
            <a:ext cx="4038600" cy="391703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∙5∙5∙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5</a:t>
            </a:r>
            <a:r>
              <a:rPr lang="en-US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(-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3)</a:t>
            </a:r>
            <a:r>
              <a:rPr lang="ru-RU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=-3∙3=-9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3)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(х</a:t>
            </a:r>
            <a:r>
              <a:rPr lang="ru-RU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=(х</a:t>
            </a:r>
            <a:r>
              <a:rPr lang="ru-RU" baseline="30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baseline="30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=х</a:t>
            </a:r>
            <a:r>
              <a:rPr lang="ru-RU" baseline="30000" dirty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=2</a:t>
            </a:r>
            <a:r>
              <a:rPr lang="en-US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" indent="0">
              <a:buNone/>
            </a:pPr>
            <a:endParaRPr lang="ru-RU" sz="3600" baseline="30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05372" y="1497153"/>
            <a:ext cx="4038600" cy="3917031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buClr>
                <a:prstClr val="black">
                  <a:shade val="95000"/>
                </a:prstClr>
              </a:buClr>
            </a:pP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ru-RU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baseline="30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buClr>
                <a:prstClr val="black">
                  <a:shade val="95000"/>
                </a:prstClr>
              </a:buClr>
            </a:pP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+2</a:t>
            </a:r>
            <a:r>
              <a:rPr lang="ru-RU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=2</a:t>
            </a:r>
            <a:r>
              <a:rPr lang="ru-RU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baseline="30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buClr>
                <a:prstClr val="black">
                  <a:shade val="95000"/>
                </a:prstClr>
              </a:buClr>
            </a:pP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:2</a:t>
            </a:r>
            <a:r>
              <a:rPr lang="ru-RU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=2</a:t>
            </a:r>
            <a:r>
              <a:rPr lang="ru-RU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 </a:t>
            </a:r>
            <a:endParaRPr lang="ru-RU" baseline="30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buClr>
                <a:prstClr val="black">
                  <a:shade val="95000"/>
                </a:prstClr>
              </a:buClr>
            </a:pP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2х)</a:t>
            </a:r>
            <a:r>
              <a:rPr lang="ru-RU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baseline="30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=х</a:t>
            </a:r>
            <a:r>
              <a:rPr lang="ru-RU" baseline="300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7" name="Пятно 1 6"/>
          <p:cNvSpPr/>
          <p:nvPr/>
        </p:nvSpPr>
        <p:spPr>
          <a:xfrm>
            <a:off x="3730139" y="2119838"/>
            <a:ext cx="1368152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9</a:t>
            </a:r>
          </a:p>
        </p:txBody>
      </p:sp>
      <p:sp>
        <p:nvSpPr>
          <p:cNvPr id="8" name="Пятно 1 7"/>
          <p:cNvSpPr/>
          <p:nvPr/>
        </p:nvSpPr>
        <p:spPr>
          <a:xfrm>
            <a:off x="3120699" y="2964624"/>
            <a:ext cx="914400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7</a:t>
            </a:r>
          </a:p>
        </p:txBody>
      </p:sp>
      <p:sp>
        <p:nvSpPr>
          <p:cNvPr id="12" name="Пятно 1 11"/>
          <p:cNvSpPr/>
          <p:nvPr/>
        </p:nvSpPr>
        <p:spPr>
          <a:xfrm>
            <a:off x="7895685" y="2234247"/>
            <a:ext cx="1319273" cy="82402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136</a:t>
            </a:r>
          </a:p>
        </p:txBody>
      </p:sp>
      <p:sp>
        <p:nvSpPr>
          <p:cNvPr id="13" name="Пятно 1 12"/>
          <p:cNvSpPr/>
          <p:nvPr/>
        </p:nvSpPr>
        <p:spPr>
          <a:xfrm>
            <a:off x="7984764" y="2964624"/>
            <a:ext cx="1152127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2</a:t>
            </a:r>
            <a:r>
              <a:rPr lang="ru-RU" sz="2800" b="1" baseline="30000" dirty="0">
                <a:solidFill>
                  <a:srgbClr val="C00000"/>
                </a:solidFill>
              </a:rPr>
              <a:t>20</a:t>
            </a:r>
          </a:p>
        </p:txBody>
      </p:sp>
      <p:sp>
        <p:nvSpPr>
          <p:cNvPr id="15" name="Пятно 1 14"/>
          <p:cNvSpPr/>
          <p:nvPr/>
        </p:nvSpPr>
        <p:spPr>
          <a:xfrm>
            <a:off x="7882669" y="4499784"/>
            <a:ext cx="914400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х</a:t>
            </a:r>
            <a:r>
              <a:rPr lang="ru-RU" sz="2800" b="1" baseline="30000" dirty="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16" name="Пятно 1 15"/>
          <p:cNvSpPr/>
          <p:nvPr/>
        </p:nvSpPr>
        <p:spPr>
          <a:xfrm>
            <a:off x="4942115" y="3865990"/>
            <a:ext cx="1176911" cy="71644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х</a:t>
            </a:r>
            <a:r>
              <a:rPr lang="ru-RU" sz="2800" b="1" baseline="30000" dirty="0">
                <a:solidFill>
                  <a:srgbClr val="C00000"/>
                </a:solidFill>
              </a:rPr>
              <a:t>14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2403" y="1609300"/>
            <a:ext cx="2451100" cy="1110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0365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1200" y="1600200"/>
            <a:ext cx="8408640" cy="4709160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843744" y="3666378"/>
            <a:ext cx="926326" cy="13360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х</a:t>
            </a:r>
            <a:r>
              <a:rPr lang="ru-RU" sz="2800" b="1" baseline="30000" dirty="0">
                <a:solidFill>
                  <a:schemeClr val="tx1"/>
                </a:solidFill>
              </a:rPr>
              <a:t>2</a:t>
            </a:r>
            <a:r>
              <a:rPr lang="ru-RU" sz="2800" b="1" dirty="0">
                <a:solidFill>
                  <a:schemeClr val="tx1"/>
                </a:solidFill>
              </a:rPr>
              <a:t>х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833370" y="1949387"/>
            <a:ext cx="1433463" cy="13360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-1,7ху</a:t>
            </a:r>
            <a:r>
              <a:rPr lang="ru-RU" sz="2800" b="1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386710" y="2051121"/>
            <a:ext cx="926326" cy="13360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>
                <a:solidFill>
                  <a:schemeClr val="tx1"/>
                </a:solidFill>
              </a:rPr>
              <a:t>х+у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866820" y="1959333"/>
            <a:ext cx="926326" cy="13360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-с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343511" y="2051121"/>
            <a:ext cx="1407983" cy="13360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х</a:t>
            </a:r>
            <a:r>
              <a:rPr lang="ru-RU" sz="2800" b="1" baseline="30000" dirty="0">
                <a:solidFill>
                  <a:schemeClr val="tx1"/>
                </a:solidFill>
              </a:rPr>
              <a:t>2</a:t>
            </a:r>
            <a:r>
              <a:rPr lang="ru-RU" sz="2800" b="1" dirty="0">
                <a:solidFill>
                  <a:schemeClr val="tx1"/>
                </a:solidFill>
              </a:rPr>
              <a:t>у-3у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450957" y="1990108"/>
            <a:ext cx="1385996" cy="13360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15/х</a:t>
            </a:r>
            <a:r>
              <a:rPr lang="ru-RU" sz="2800" b="1" baseline="300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9386710" y="3666377"/>
            <a:ext cx="926326" cy="13360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0,7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659970" y="3666378"/>
            <a:ext cx="1531890" cy="13360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2(</a:t>
            </a:r>
            <a:r>
              <a:rPr lang="ru-RU" sz="2800" b="1" dirty="0" err="1">
                <a:solidFill>
                  <a:schemeClr val="tx1"/>
                </a:solidFill>
              </a:rPr>
              <a:t>х+у</a:t>
            </a:r>
            <a:r>
              <a:rPr lang="ru-RU" sz="2800" b="1" dirty="0">
                <a:solidFill>
                  <a:schemeClr val="tx1"/>
                </a:solidFill>
              </a:rPr>
              <a:t>)</a:t>
            </a:r>
            <a:r>
              <a:rPr lang="ru-RU" sz="2800" b="1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352454" y="3666377"/>
            <a:ext cx="926326" cy="13360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х</a:t>
            </a:r>
            <a:r>
              <a:rPr lang="ru-RU" sz="2800" b="1" baseline="300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638062" y="3666378"/>
            <a:ext cx="926326" cy="13360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0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11" y="5383369"/>
            <a:ext cx="1748718" cy="1275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Заголовок 1"/>
          <p:cNvSpPr>
            <a:spLocks noGrp="1"/>
          </p:cNvSpPr>
          <p:nvPr>
            <p:ph type="title"/>
          </p:nvPr>
        </p:nvSpPr>
        <p:spPr>
          <a:xfrm>
            <a:off x="0" y="12492"/>
            <a:ext cx="12192000" cy="103314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Birhadlarni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ajrating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492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400164" y="3328272"/>
            <a:ext cx="1371600" cy="1217209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-8х</a:t>
            </a:r>
            <a:r>
              <a:rPr lang="ru-RU" sz="2800" b="1" baseline="300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5" name="Овал 4"/>
          <p:cNvSpPr/>
          <p:nvPr/>
        </p:nvSpPr>
        <p:spPr>
          <a:xfrm>
            <a:off x="2329880" y="1698780"/>
            <a:ext cx="1512168" cy="1190778"/>
          </a:xfrm>
          <a:prstGeom prst="ellipse">
            <a:avLst/>
          </a:prstGeom>
          <a:solidFill>
            <a:srgbClr val="FFFF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хс</a:t>
            </a:r>
            <a:r>
              <a:rPr lang="ru-RU" sz="2800" b="1" baseline="30000" dirty="0">
                <a:solidFill>
                  <a:schemeClr val="tx1"/>
                </a:solidFill>
              </a:rPr>
              <a:t>4</a:t>
            </a:r>
            <a:r>
              <a:rPr lang="ru-RU" sz="2800" b="1" dirty="0">
                <a:solidFill>
                  <a:schemeClr val="tx1"/>
                </a:solidFill>
              </a:rPr>
              <a:t>у</a:t>
            </a:r>
            <a:r>
              <a:rPr lang="ru-RU" sz="2800" b="1" baseline="300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" name="Овал 5"/>
          <p:cNvSpPr/>
          <p:nvPr/>
        </p:nvSpPr>
        <p:spPr>
          <a:xfrm>
            <a:off x="6932424" y="1836969"/>
            <a:ext cx="914400" cy="914400"/>
          </a:xfrm>
          <a:prstGeom prst="ellipse">
            <a:avLst/>
          </a:prstGeom>
          <a:solidFill>
            <a:srgbClr val="00B0F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67</a:t>
            </a:r>
          </a:p>
        </p:txBody>
      </p:sp>
      <p:sp>
        <p:nvSpPr>
          <p:cNvPr id="7" name="Овал 6"/>
          <p:cNvSpPr/>
          <p:nvPr/>
        </p:nvSpPr>
        <p:spPr>
          <a:xfrm>
            <a:off x="6862162" y="3286352"/>
            <a:ext cx="1308217" cy="1094897"/>
          </a:xfrm>
          <a:prstGeom prst="ellipse">
            <a:avLst/>
          </a:prstGeom>
          <a:solidFill>
            <a:srgbClr val="92D05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-4ху</a:t>
            </a:r>
          </a:p>
        </p:txBody>
      </p:sp>
      <p:sp>
        <p:nvSpPr>
          <p:cNvPr id="8" name="Овал 7"/>
          <p:cNvSpPr/>
          <p:nvPr/>
        </p:nvSpPr>
        <p:spPr>
          <a:xfrm>
            <a:off x="2092672" y="4893305"/>
            <a:ext cx="2181944" cy="132367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5х</a:t>
            </a:r>
            <a:r>
              <a:rPr lang="ru-RU" sz="2800" b="1" baseline="30000" dirty="0">
                <a:solidFill>
                  <a:schemeClr val="tx1"/>
                </a:solidFill>
              </a:rPr>
              <a:t>9</a:t>
            </a:r>
            <a:r>
              <a:rPr lang="ru-RU" sz="2800" b="1" dirty="0">
                <a:solidFill>
                  <a:schemeClr val="tx1"/>
                </a:solidFill>
              </a:rPr>
              <a:t>0,5у</a:t>
            </a:r>
            <a:r>
              <a:rPr lang="ru-RU" sz="2800" b="1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" name="Овал 9"/>
          <p:cNvSpPr/>
          <p:nvPr/>
        </p:nvSpPr>
        <p:spPr>
          <a:xfrm>
            <a:off x="6966899" y="5123585"/>
            <a:ext cx="914400" cy="914400"/>
          </a:xfrm>
          <a:prstGeom prst="ellipse">
            <a:avLst/>
          </a:prstGeom>
          <a:solidFill>
            <a:srgbClr val="FF660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у</a:t>
            </a:r>
          </a:p>
        </p:txBody>
      </p:sp>
      <p:sp>
        <p:nvSpPr>
          <p:cNvPr id="11" name="Овал 10"/>
          <p:cNvSpPr/>
          <p:nvPr/>
        </p:nvSpPr>
        <p:spPr>
          <a:xfrm>
            <a:off x="8074861" y="3158772"/>
            <a:ext cx="1628387" cy="112899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800" b="1" dirty="0">
                <a:solidFill>
                  <a:srgbClr val="C00000"/>
                </a:solidFill>
              </a:rPr>
              <a:t>k=-4</a:t>
            </a:r>
          </a:p>
          <a:p>
            <a:pPr lvl="0" algn="ctr"/>
            <a:r>
              <a:rPr lang="en-US" sz="2800" b="1" dirty="0">
                <a:solidFill>
                  <a:srgbClr val="C00000"/>
                </a:solidFill>
              </a:rPr>
              <a:t>n=2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851013" y="5072301"/>
            <a:ext cx="1570144" cy="96568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800" b="1" dirty="0">
                <a:solidFill>
                  <a:srgbClr val="C00000"/>
                </a:solidFill>
              </a:rPr>
              <a:t>k=2,5</a:t>
            </a:r>
          </a:p>
          <a:p>
            <a:pPr lvl="0" algn="ctr"/>
            <a:r>
              <a:rPr lang="en-US" sz="2800" b="1" dirty="0">
                <a:solidFill>
                  <a:srgbClr val="C00000"/>
                </a:solidFill>
              </a:rPr>
              <a:t>n=11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7837453" y="5045645"/>
            <a:ext cx="1454062" cy="97034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800" b="1" dirty="0">
                <a:solidFill>
                  <a:srgbClr val="C00000"/>
                </a:solidFill>
              </a:rPr>
              <a:t>k=1</a:t>
            </a:r>
          </a:p>
          <a:p>
            <a:pPr lvl="0" algn="ctr"/>
            <a:r>
              <a:rPr lang="en-US" sz="2800" b="1" dirty="0">
                <a:solidFill>
                  <a:srgbClr val="C00000"/>
                </a:solidFill>
              </a:rPr>
              <a:t>n=1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3533352" y="1790076"/>
            <a:ext cx="1482528" cy="109948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k=1</a:t>
            </a:r>
          </a:p>
          <a:p>
            <a:pPr algn="ctr"/>
            <a:r>
              <a:rPr lang="en-US" sz="2800" b="1" dirty="0">
                <a:solidFill>
                  <a:srgbClr val="C00000"/>
                </a:solidFill>
              </a:rPr>
              <a:t>n=10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7751494" y="1787970"/>
            <a:ext cx="1625980" cy="107408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k=67</a:t>
            </a:r>
          </a:p>
          <a:p>
            <a:pPr algn="ctr"/>
            <a:r>
              <a:rPr lang="en-US" sz="2800" b="1" dirty="0">
                <a:solidFill>
                  <a:srgbClr val="C00000"/>
                </a:solidFill>
              </a:rPr>
              <a:t>n=0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3564769" y="3479675"/>
            <a:ext cx="1419694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800" b="1" dirty="0">
                <a:solidFill>
                  <a:srgbClr val="C00000"/>
                </a:solidFill>
              </a:rPr>
              <a:t>k=-8</a:t>
            </a:r>
          </a:p>
          <a:p>
            <a:pPr lvl="0" algn="ctr"/>
            <a:r>
              <a:rPr lang="en-US" sz="2800" b="1" dirty="0">
                <a:solidFill>
                  <a:srgbClr val="C00000"/>
                </a:solidFill>
              </a:rPr>
              <a:t>n=7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8" name="Заголовок 1"/>
          <p:cNvSpPr>
            <a:spLocks noGrp="1"/>
          </p:cNvSpPr>
          <p:nvPr>
            <p:ph type="title"/>
          </p:nvPr>
        </p:nvSpPr>
        <p:spPr>
          <a:xfrm>
            <a:off x="0" y="12492"/>
            <a:ext cx="12192000" cy="103314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Birhadning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koeffitsiyenti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darajasini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0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7919" y="1477812"/>
            <a:ext cx="11384923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Birhadni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standart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shaklga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keltiring</a:t>
            </a:r>
            <a:r>
              <a:rPr 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4000" i="1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i="1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xb</a:t>
            </a:r>
            <a:r>
              <a:rPr lang="en-US" sz="4000" i="1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1522" y="3886447"/>
            <a:ext cx="9934131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800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800" i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8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4800" i="1" dirty="0" smtClean="0">
                <a:latin typeface="Times New Roman" pitchFamily="18" charset="0"/>
                <a:cs typeface="Times New Roman" pitchFamily="18" charset="0"/>
              </a:rPr>
              <a:t>xb</a:t>
            </a:r>
            <a:r>
              <a:rPr lang="en-US" sz="4800" i="1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=(3∙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8)∙(</a:t>
            </a:r>
            <a:r>
              <a:rPr lang="en-US" sz="48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800" i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)∙(</a:t>
            </a:r>
            <a:r>
              <a:rPr lang="en-US" sz="48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800" i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8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800" i="1" baseline="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)∙</a:t>
            </a:r>
            <a:r>
              <a:rPr lang="en-US" sz="48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=24</a:t>
            </a:r>
            <a:r>
              <a:rPr lang="en-US" sz="4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800" i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8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800" i="1" baseline="30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48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05505" y="3108202"/>
            <a:ext cx="21804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Yechim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2000" cy="121061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9815" y="5331346"/>
            <a:ext cx="32896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b="1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1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)∙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(8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xb</a:t>
            </a:r>
            <a:r>
              <a:rPr lang="en-US" sz="3600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36479" y="5331345"/>
            <a:ext cx="65566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(3∙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8)∙(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)∙(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)∙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24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b="1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1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237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" y="0"/>
            <a:ext cx="12192000" cy="132343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Birhadni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birhad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ko‘paytmasi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5673" y="2698114"/>
            <a:ext cx="10230686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4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8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8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= 3</a:t>
            </a:r>
            <a:r>
              <a:rPr lang="en-US" sz="4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48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= 6</a:t>
            </a:r>
            <a:r>
              <a:rPr lang="en-US" sz="4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48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4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= 2</a:t>
            </a:r>
            <a:r>
              <a:rPr lang="en-US" sz="4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8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8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08412" y="3878702"/>
            <a:ext cx="273332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∙3</a:t>
            </a:r>
            <a:r>
              <a:rPr lang="en-US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08412" y="4735780"/>
            <a:ext cx="25118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3ab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40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21140" y="1734324"/>
            <a:ext cx="1592103" cy="707886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4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b="1" i="1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b="1" i="1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08412" y="5630836"/>
            <a:ext cx="21226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endParaRPr lang="ru-RU" sz="4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938510" y="3978088"/>
            <a:ext cx="2034531" cy="707886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4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b="1" i="1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b="1" i="1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938510" y="4787796"/>
            <a:ext cx="2034531" cy="707886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4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b="1" i="1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b="1" i="1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969098" y="5692391"/>
            <a:ext cx="2034531" cy="707886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4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b="1" i="1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b="1" i="1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/>
          </a:p>
        </p:txBody>
      </p:sp>
      <p:pic>
        <p:nvPicPr>
          <p:cNvPr id="14" name="Picture 3" descr="C:\Users\User\Pictures\Рисунок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3009" y="3978088"/>
            <a:ext cx="2468326" cy="1722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700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3" grpId="0"/>
      <p:bldP spid="8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96376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233-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7084" y="994356"/>
            <a:ext cx="61125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Birhadlarni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07084" y="1911906"/>
                <a:ext cx="4211217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BC1A48"/>
                    </a:solidFill>
                  </a:rPr>
                  <a:t>1)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𝟑𝐚𝐛</m:t>
                            </m:r>
                          </m:e>
                        </m:d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(−</m:t>
                        </m:r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𝟐𝐚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</a:rPr>
                  <a:t> </a:t>
                </a:r>
                <a:endParaRPr lang="ru-RU" sz="4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84" y="1911906"/>
                <a:ext cx="4211217" cy="721801"/>
              </a:xfrm>
              <a:prstGeom prst="rect">
                <a:avLst/>
              </a:prstGeom>
              <a:blipFill rotWithShape="0">
                <a:blip r:embed="rId2"/>
                <a:stretch>
                  <a:fillRect l="-5065" t="-12712" b="-36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07084" y="4284617"/>
                <a:ext cx="4035720" cy="978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BC1A48"/>
                    </a:solidFill>
                  </a:rPr>
                  <a:t>3)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𝟖𝐚𝐛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)(</m:t>
                    </m:r>
                    <m:f>
                      <m:fPr>
                        <m:ctrlPr>
                          <a:rPr lang="en-US" sz="4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4000" b="1" i="0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𝐚</m:t>
                    </m:r>
                    <m:sSup>
                      <m:sSupPr>
                        <m:ctrlPr>
                          <a:rPr lang="en-US" sz="4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𝐜</m:t>
                        </m:r>
                      </m:e>
                      <m:sup>
                        <m:r>
                          <a:rPr lang="en-US" sz="4000" b="1" i="0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</a:rPr>
                  <a:t> </a:t>
                </a:r>
                <a:endParaRPr lang="ru-RU" sz="4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84" y="4284617"/>
                <a:ext cx="4035720" cy="978538"/>
              </a:xfrm>
              <a:prstGeom prst="rect">
                <a:avLst/>
              </a:prstGeom>
              <a:blipFill rotWithShape="0">
                <a:blip r:embed="rId3"/>
                <a:stretch>
                  <a:fillRect l="-5287" b="-137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307084" y="3088970"/>
                <a:ext cx="4702891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BC1A48"/>
                    </a:solidFill>
                  </a:rPr>
                  <a:t>2)  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𝟕𝐱</m:t>
                    </m:r>
                    <m:sSup>
                      <m:sSup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𝐲</m:t>
                        </m:r>
                      </m:e>
                      <m:sup>
                        <m:r>
                          <a:rPr lang="en-US" sz="4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84" y="3088970"/>
                <a:ext cx="4702891" cy="721801"/>
              </a:xfrm>
              <a:prstGeom prst="rect">
                <a:avLst/>
              </a:prstGeom>
              <a:blipFill rotWithShape="0">
                <a:blip r:embed="rId4"/>
                <a:stretch>
                  <a:fillRect l="-4534" t="-12712" b="-36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307084" y="5601004"/>
                <a:ext cx="3978782" cy="9814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>
                    <a:solidFill>
                      <a:srgbClr val="BC1A48"/>
                    </a:solidFill>
                  </a:rPr>
                  <a:t>4</a:t>
                </a:r>
                <a:r>
                  <a:rPr lang="en-US" sz="4000" b="1" dirty="0" smtClean="0">
                    <a:solidFill>
                      <a:srgbClr val="BC1A48"/>
                    </a:solidFill>
                  </a:rPr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)(</m:t>
                    </m:r>
                    <m:f>
                      <m:fPr>
                        <m:ctrlP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4000" b="1" i="0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𝐛</m:t>
                    </m:r>
                    <m:sSup>
                      <m:sSupPr>
                        <m:ctrlP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000" b="1" dirty="0">
                    <a:solidFill>
                      <a:srgbClr val="002060"/>
                    </a:solidFill>
                  </a:rPr>
                  <a:t> </a:t>
                </a:r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84" y="5601004"/>
                <a:ext cx="3978782" cy="981487"/>
              </a:xfrm>
              <a:prstGeom prst="rect">
                <a:avLst/>
              </a:prstGeom>
              <a:blipFill rotWithShape="0">
                <a:blip r:embed="rId5"/>
                <a:stretch>
                  <a:fillRect l="-5360" b="-13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9413896" y="1936576"/>
                <a:ext cx="2477858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solidFill>
                      <a:srgbClr val="0070C0"/>
                    </a:solidFill>
                  </a:rPr>
                  <a:t>=</a:t>
                </a:r>
                <a:r>
                  <a:rPr lang="en-US" sz="4000" b="1" dirty="0" smtClean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𝟔𝐚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ru-RU" sz="4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e>
                      <m:sup>
                        <m:r>
                          <a:rPr lang="en-US" sz="4000" b="1" i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0070C0"/>
                    </a:solidFill>
                  </a:rPr>
                  <a:t> </a:t>
                </a:r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3896" y="1936576"/>
                <a:ext cx="2477858" cy="721801"/>
              </a:xfrm>
              <a:prstGeom prst="rect">
                <a:avLst/>
              </a:prstGeom>
              <a:blipFill rotWithShape="0">
                <a:blip r:embed="rId6"/>
                <a:stretch>
                  <a:fillRect l="-8600" t="-12712" b="-36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4364861" y="4404488"/>
                <a:ext cx="2481513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sSup>
                      <m:sSupPr>
                        <m:ctrlP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𝐜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4861" y="4404488"/>
                <a:ext cx="2481513" cy="721801"/>
              </a:xfrm>
              <a:prstGeom prst="rect">
                <a:avLst/>
              </a:prstGeom>
              <a:blipFill rotWithShape="0">
                <a:blip r:embed="rId7"/>
                <a:stretch>
                  <a:fillRect l="-8600" t="-12712" b="-36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5009975" y="3138423"/>
                <a:ext cx="2009333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𝟐𝟖𝐱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𝐲</m:t>
                    </m:r>
                  </m:oMath>
                </a14:m>
                <a:endParaRPr lang="ru-RU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9975" y="3138423"/>
                <a:ext cx="2009333" cy="721801"/>
              </a:xfrm>
              <a:prstGeom prst="rect">
                <a:avLst/>
              </a:prstGeom>
              <a:blipFill rotWithShape="0">
                <a:blip r:embed="rId8"/>
                <a:stretch>
                  <a:fillRect l="-10942" t="-12712" b="-36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3980589" y="5733921"/>
                <a:ext cx="2439066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70C0"/>
                    </a:solidFill>
                  </a:rPr>
                  <a:t>= </a:t>
                </a:r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ru-RU" sz="4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en-US" sz="40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𝐜</m:t>
                        </m:r>
                      </m:e>
                      <m:sup>
                        <m:r>
                          <a:rPr lang="en-US" sz="4000" b="1" i="0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0589" y="5733921"/>
                <a:ext cx="2439066" cy="721801"/>
              </a:xfrm>
              <a:prstGeom prst="rect">
                <a:avLst/>
              </a:prstGeom>
              <a:blipFill rotWithShape="0">
                <a:blip r:embed="rId9"/>
                <a:stretch>
                  <a:fillRect l="-9000" t="-15254" b="-36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4180901" y="1935261"/>
                <a:ext cx="5521063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·</m:t>
                            </m:r>
                            <m:r>
                              <a:rPr lang="en-US" sz="3600" b="1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(−</m:t>
                            </m:r>
                            <m:r>
                              <a:rPr lang="en-US" sz="3600" b="1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</m:d>
                        <m:r>
                          <a:rPr lang="en-US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)(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·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600" b="1" dirty="0">
                    <a:solidFill>
                      <a:srgbClr val="002060"/>
                    </a:solidFill>
                  </a:rPr>
                  <a:t> 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0901" y="1935261"/>
                <a:ext cx="5521063" cy="658898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513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/>
      <p:bldP spid="22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39188"/>
            <a:ext cx="12192000" cy="1188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dirty="0" smtClean="0"/>
              <a:t>  </a:t>
            </a:r>
            <a:endParaRPr lang="ru-RU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48236" y="1551784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-530244" y="2601763"/>
            <a:ext cx="11107741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 – </a:t>
            </a:r>
            <a:r>
              <a:rPr lang="en-US" sz="4400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4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endParaRPr lang="en-US" sz="4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30 - 232, 235 - 237 -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6" name="Picture 3" descr="C:\Users\User\Pictures\Рисунок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730" y="1489533"/>
            <a:ext cx="2171534" cy="276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513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00FF"/>
      </a:hlink>
      <a:folHlink>
        <a:srgbClr val="FF00FF"/>
      </a:folHlink>
    </a:clrScheme>
    <a:fontScheme name="Crop">
      <a:majorFont>
        <a:latin typeface="Franklin Gothic Book"/>
        <a:ea typeface="Franklin Gothic Book"/>
        <a:cs typeface="Franklin Gothic Book"/>
      </a:majorFont>
      <a:minorFont>
        <a:latin typeface="Helvetica"/>
        <a:ea typeface="Helvetica"/>
        <a:cs typeface="Helvetica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2617</TotalTime>
  <Words>258</Words>
  <Application>Microsoft Office PowerPoint</Application>
  <PresentationFormat>Широкоэкранный</PresentationFormat>
  <Paragraphs>86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Franklin Gothic Book</vt:lpstr>
      <vt:lpstr>Times New Roman</vt:lpstr>
      <vt:lpstr>Тема Office</vt:lpstr>
      <vt:lpstr>ALGEBRA</vt:lpstr>
      <vt:lpstr>Xatolikni aniqlang!</vt:lpstr>
      <vt:lpstr>Birhadlarni ajrating?</vt:lpstr>
      <vt:lpstr>Birhadning koeffitsiyenti va darajasini aniqlang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XTVTXTIDUm 7-”E” Algebra mavzu: qavslarni ochish qoidalari </dc:title>
  <cp:lastModifiedBy>Админ</cp:lastModifiedBy>
  <cp:revision>316</cp:revision>
  <dcterms:modified xsi:type="dcterms:W3CDTF">2020-10-26T02:53:06Z</dcterms:modified>
</cp:coreProperties>
</file>