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13"/>
  </p:notesMasterIdLst>
  <p:sldIdLst>
    <p:sldId id="264" r:id="rId2"/>
    <p:sldId id="315" r:id="rId3"/>
    <p:sldId id="316" r:id="rId4"/>
    <p:sldId id="308" r:id="rId5"/>
    <p:sldId id="309" r:id="rId6"/>
    <p:sldId id="313" r:id="rId7"/>
    <p:sldId id="314" r:id="rId8"/>
    <p:sldId id="317" r:id="rId9"/>
    <p:sldId id="318" r:id="rId10"/>
    <p:sldId id="275" r:id="rId11"/>
    <p:sldId id="299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10D"/>
    <a:srgbClr val="BC1A48"/>
    <a:srgbClr val="4A0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AD8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6D1"/>
          </a:solidFill>
        </a:fill>
      </a:tcStyle>
    </a:wholeTbl>
    <a:band2H>
      <a:tcTxStyle/>
      <a:tcStyle>
        <a:tcBdr/>
        <a:fill>
          <a:solidFill>
            <a:srgbClr val="EDEC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8DC"/>
          </a:solidFill>
        </a:fill>
      </a:tcStyle>
    </a:wholeTbl>
    <a:band2H>
      <a:tcTxStyle/>
      <a:tcStyle>
        <a:tcBdr/>
        <a:fill>
          <a:solidFill>
            <a:srgbClr val="FAEC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849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Franklin Gothic Book"/>
      </a:defRPr>
    </a:lvl1pPr>
    <a:lvl2pPr indent="228600" defTabSz="457200" latinLnBrk="0">
      <a:defRPr sz="1200">
        <a:latin typeface="+mj-lt"/>
        <a:ea typeface="+mj-ea"/>
        <a:cs typeface="+mj-cs"/>
        <a:sym typeface="Franklin Gothic Book"/>
      </a:defRPr>
    </a:lvl2pPr>
    <a:lvl3pPr indent="457200" defTabSz="457200" latinLnBrk="0">
      <a:defRPr sz="1200">
        <a:latin typeface="+mj-lt"/>
        <a:ea typeface="+mj-ea"/>
        <a:cs typeface="+mj-cs"/>
        <a:sym typeface="Franklin Gothic Book"/>
      </a:defRPr>
    </a:lvl3pPr>
    <a:lvl4pPr indent="685800" defTabSz="457200" latinLnBrk="0">
      <a:defRPr sz="1200">
        <a:latin typeface="+mj-lt"/>
        <a:ea typeface="+mj-ea"/>
        <a:cs typeface="+mj-cs"/>
        <a:sym typeface="Franklin Gothic Book"/>
      </a:defRPr>
    </a:lvl4pPr>
    <a:lvl5pPr indent="914400" defTabSz="457200" latinLnBrk="0">
      <a:defRPr sz="1200">
        <a:latin typeface="+mj-lt"/>
        <a:ea typeface="+mj-ea"/>
        <a:cs typeface="+mj-cs"/>
        <a:sym typeface="Franklin Gothic Book"/>
      </a:defRPr>
    </a:lvl5pPr>
    <a:lvl6pPr indent="1143000" defTabSz="457200" latinLnBrk="0">
      <a:defRPr sz="1200">
        <a:latin typeface="+mj-lt"/>
        <a:ea typeface="+mj-ea"/>
        <a:cs typeface="+mj-cs"/>
        <a:sym typeface="Franklin Gothic Book"/>
      </a:defRPr>
    </a:lvl6pPr>
    <a:lvl7pPr indent="1371600" defTabSz="457200" latinLnBrk="0">
      <a:defRPr sz="1200">
        <a:latin typeface="+mj-lt"/>
        <a:ea typeface="+mj-ea"/>
        <a:cs typeface="+mj-cs"/>
        <a:sym typeface="Franklin Gothic Book"/>
      </a:defRPr>
    </a:lvl7pPr>
    <a:lvl8pPr indent="1600200" defTabSz="457200" latinLnBrk="0">
      <a:defRPr sz="1200">
        <a:latin typeface="+mj-lt"/>
        <a:ea typeface="+mj-ea"/>
        <a:cs typeface="+mj-cs"/>
        <a:sym typeface="Franklin Gothic Book"/>
      </a:defRPr>
    </a:lvl8pPr>
    <a:lvl9pPr indent="1828800" defTabSz="457200" latinLnBrk="0">
      <a:defRPr sz="1200">
        <a:latin typeface="+mj-lt"/>
        <a:ea typeface="+mj-ea"/>
        <a:cs typeface="+mj-cs"/>
        <a:sym typeface="Franklin Gothic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4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8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2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5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9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6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5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2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0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B6FE-8760-41B6-978F-013E8A15011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7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3" y="-42004"/>
            <a:ext cx="12173957" cy="17551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7812" y="496707"/>
            <a:ext cx="5051568" cy="1046830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en-US" sz="6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1242" y="212452"/>
            <a:ext cx="10359130" cy="1286404"/>
            <a:chOff x="439458" y="228104"/>
            <a:chExt cx="4866424" cy="60866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9" name="object 9"/>
            <p:cNvSpPr/>
            <p:nvPr/>
          </p:nvSpPr>
          <p:spPr>
            <a:xfrm>
              <a:off x="4701997" y="232879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1" name="object 11"/>
          <p:cNvSpPr/>
          <p:nvPr/>
        </p:nvSpPr>
        <p:spPr>
          <a:xfrm>
            <a:off x="9202914" y="2601786"/>
            <a:ext cx="2416561" cy="25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 txBox="1"/>
          <p:nvPr/>
        </p:nvSpPr>
        <p:spPr>
          <a:xfrm>
            <a:off x="9672418" y="408833"/>
            <a:ext cx="1702163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0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11195" y="632382"/>
            <a:ext cx="876282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en-US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8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2973" y="1644539"/>
            <a:ext cx="81495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516" y="2296739"/>
            <a:ext cx="718457" cy="15721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4516" y="4018641"/>
            <a:ext cx="718457" cy="15721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9188"/>
            <a:ext cx="12192000" cy="1188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 smtClean="0"/>
              <a:t>  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48236" y="1551784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7788" y="1936504"/>
            <a:ext cx="87630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106-,109-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42-bet</a:t>
            </a:r>
            <a:r>
              <a:rPr 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3591" y="489527"/>
            <a:ext cx="1175704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sisternaga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10427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sisternada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sisternadan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ikkinchisida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birinchisiga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1698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sisternalarda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litrdan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sisternalarning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m³?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97" y="3670663"/>
            <a:ext cx="5303519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 rot="14403322">
            <a:off x="1655850" y="4466"/>
            <a:ext cx="1232144" cy="2363490"/>
          </a:xfrm>
          <a:prstGeom prst="can">
            <a:avLst>
              <a:gd name="adj" fmla="val 86858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4403322">
            <a:off x="4243857" y="-91130"/>
            <a:ext cx="992200" cy="2474420"/>
          </a:xfrm>
          <a:prstGeom prst="can">
            <a:avLst>
              <a:gd name="adj" fmla="val 86858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14403322">
            <a:off x="6563033" y="-52484"/>
            <a:ext cx="1549104" cy="2933278"/>
          </a:xfrm>
          <a:prstGeom prst="can">
            <a:avLst>
              <a:gd name="adj" fmla="val 868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914394" y="2264279"/>
            <a:ext cx="3177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>
                <a:solidFill>
                  <a:schemeClr val="accent6">
                    <a:lumMod val="50000"/>
                  </a:schemeClr>
                </a:solidFill>
              </a:rPr>
              <a:t>=  </a:t>
            </a:r>
            <a:r>
              <a:rPr lang="en-US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10427 </a:t>
            </a:r>
            <a:r>
              <a:rPr lang="en-US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litr</a:t>
            </a:r>
            <a:endParaRPr lang="ru-RU" alt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838559" y="1430976"/>
            <a:ext cx="360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 b="1" dirty="0">
                <a:solidFill>
                  <a:srgbClr val="C00000"/>
                </a:solidFill>
              </a:rPr>
              <a:t>+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932363" y="1446325"/>
            <a:ext cx="360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>
                <a:solidFill>
                  <a:srgbClr val="C00000"/>
                </a:solidFill>
              </a:rPr>
              <a:t>+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74655" y="1283112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b="1" dirty="0"/>
              <a:t>2</a:t>
            </a:r>
            <a:endParaRPr lang="ru-RU" altLang="ru-RU" sz="2800" b="1" dirty="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374269" y="1393212"/>
            <a:ext cx="360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 b="1" dirty="0"/>
              <a:t>3</a:t>
            </a:r>
            <a:endParaRPr lang="ru-RU" altLang="ru-RU" sz="3200" b="1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471993" y="1228572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b="1" dirty="0"/>
              <a:t>1</a:t>
            </a:r>
            <a:endParaRPr lang="ru-RU" altLang="ru-RU" sz="2800" b="1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666275" y="2232628"/>
            <a:ext cx="86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3x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114425" y="2233725"/>
            <a:ext cx="1463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alt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litr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15093904">
            <a:off x="3549720" y="2102344"/>
            <a:ext cx="360246" cy="710621"/>
          </a:xfrm>
          <a:prstGeom prst="can">
            <a:avLst>
              <a:gd name="adj" fmla="val 98619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AutoShape 25"/>
          <p:cNvSpPr>
            <a:spLocks/>
          </p:cNvSpPr>
          <p:nvPr/>
        </p:nvSpPr>
        <p:spPr bwMode="auto">
          <a:xfrm rot="16200000">
            <a:off x="4270201" y="271128"/>
            <a:ext cx="513568" cy="5669420"/>
          </a:xfrm>
          <a:prstGeom prst="leftBrace">
            <a:avLst>
              <a:gd name="adj1" fmla="val 1329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888504" y="230303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 dirty="0"/>
              <a:t> 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1698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40234" y="2391765"/>
            <a:ext cx="225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 b="1" dirty="0"/>
              <a:t>1</a:t>
            </a:r>
            <a:endParaRPr lang="ru-RU" altLang="ru-RU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627114"/>
            <a:ext cx="4932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x+x-1698+3x = 10427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5x = 10427+1698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5x = 12125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x = 12125:5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x = 2425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0990" y="3687422"/>
            <a:ext cx="7221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2425 – 1698 = 727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endParaRPr 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2425 · 3 = 7275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8068" y="468974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7,275 m³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1495" y="1228572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1m³ = 1000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2829" y="5674469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2,425 m³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4656" y="3742853"/>
            <a:ext cx="21788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0,727 m³</a:t>
            </a:r>
          </a:p>
          <a:p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  <p:bldP spid="16" grpId="0"/>
      <p:bldP spid="22" grpId="0"/>
      <p:bldP spid="23" grpId="0"/>
      <p:bldP spid="24" grpId="0"/>
      <p:bldP spid="26" grpId="0"/>
      <p:bldP spid="27" grpId="0"/>
      <p:bldP spid="28" grpId="0" animBg="1"/>
      <p:bldP spid="30" grpId="0" animBg="1"/>
      <p:bldP spid="33" grpId="0"/>
      <p:bldP spid="34" grpId="0"/>
      <p:bldP spid="4" grpId="0"/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10450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107-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594" y="1189622"/>
            <a:ext cx="113908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chetki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ikkilanganidan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o‘rtadagi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ayirmasining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uchlangani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ayirilsa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131" y="5225143"/>
            <a:ext cx="6415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4400" b="1" dirty="0" smtClean="0">
                <a:solidFill>
                  <a:srgbClr val="26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2n+2;  2n+4; 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2n+6</a:t>
            </a:r>
            <a:r>
              <a:rPr lang="en-US" sz="4400" b="1" dirty="0" smtClean="0">
                <a:solidFill>
                  <a:srgbClr val="26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269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239" y="628153"/>
            <a:ext cx="515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1- son 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indent="7239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2- son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x+2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7239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 son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x+4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7239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4- son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x+6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23900" algn="just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624" y="7404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804" y="288475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4x + 12 – 6 = 22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4x = 22-12+6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4x = 16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16:4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(1-son)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4804" y="2782589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7625" y="52029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4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6, 8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BC1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6495" y="916211"/>
            <a:ext cx="4737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23900" algn="just"/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(x+x+6)∙2 = 4x+12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6484" y="1715609"/>
            <a:ext cx="7478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3∙(x+4-(x+2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= 3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∙(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-2) = 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51146" y="3438748"/>
            <a:ext cx="382668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(2 - son)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x+4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son)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x+6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(2 - son)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10450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108(2)-masala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43" y="1045029"/>
            <a:ext cx="11839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Fabrikaga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o‘rnatildi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ta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soatdan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ishchining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soatlik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Avtomat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45" y="4421516"/>
            <a:ext cx="3461657" cy="223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3805"/>
            <a:ext cx="8201345" cy="2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599258" y="252842"/>
            <a:ext cx="90721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  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Avtomat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x+8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706" y="2243492"/>
            <a:ext cx="393569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6x =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2(x+8)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6x = 2x + 16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6x – 2x = 16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4x = 16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x = 16 : 4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x = 4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5335" y="2973843"/>
            <a:ext cx="54072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+ 8 = 12 (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ta. 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10450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937" y="1279141"/>
            <a:ext cx="114561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buyurtmani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moslamani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rejadan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ta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bajaribgina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qolmasdan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ta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tayyorlashgan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298811" y="152435"/>
            <a:ext cx="12306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  10 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x+ 27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 7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→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7(x+27)   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54 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3509" y="2130279"/>
            <a:ext cx="5463355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10x = 7(x+27) - 54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+189 - 54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 – 7x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3x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x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x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2190" y="5295202"/>
            <a:ext cx="3578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ta. 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Crop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495</Words>
  <Application>Microsoft Office PowerPoint</Application>
  <PresentationFormat>Широкоэкранный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Tahoma</vt:lpstr>
      <vt:lpstr>Тема Office</vt:lpstr>
      <vt:lpstr>ALGEBRA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XTVTXTIDUm 7-”E” Algebra mavzu: qavslarni ochish qoidalari </dc:title>
  <cp:lastModifiedBy>Пользователь</cp:lastModifiedBy>
  <cp:revision>191</cp:revision>
  <dcterms:modified xsi:type="dcterms:W3CDTF">2020-10-07T02:03:21Z</dcterms:modified>
</cp:coreProperties>
</file>