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7"/>
  </p:notesMasterIdLst>
  <p:sldIdLst>
    <p:sldId id="264" r:id="rId2"/>
    <p:sldId id="284" r:id="rId3"/>
    <p:sldId id="285" r:id="rId4"/>
    <p:sldId id="295" r:id="rId5"/>
    <p:sldId id="297" r:id="rId6"/>
    <p:sldId id="289" r:id="rId7"/>
    <p:sldId id="272" r:id="rId8"/>
    <p:sldId id="296" r:id="rId9"/>
    <p:sldId id="300" r:id="rId10"/>
    <p:sldId id="298" r:id="rId11"/>
    <p:sldId id="301" r:id="rId12"/>
    <p:sldId id="302" r:id="rId13"/>
    <p:sldId id="293" r:id="rId14"/>
    <p:sldId id="275" r:id="rId15"/>
    <p:sldId id="299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A1C"/>
    <a:srgbClr val="BC1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913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058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41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7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907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37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69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96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663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71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39DE9-7CFC-43AE-8C7B-8638D44E55F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88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285999"/>
            <a:ext cx="4447786" cy="3581402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94014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-42004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41242" y="212452"/>
            <a:ext cx="10359130" cy="1286404"/>
            <a:chOff x="439458" y="228104"/>
            <a:chExt cx="4866424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672418" y="3062975"/>
            <a:ext cx="2072807" cy="19468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 </a:t>
            </a: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04804" y="1786090"/>
            <a:ext cx="823805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5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tenglamalarni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3745" y="2237842"/>
            <a:ext cx="718457" cy="1572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03745" y="4334675"/>
            <a:ext cx="718457" cy="157215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3622" y="1351232"/>
            <a:ext cx="549230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 +3(3x+7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</a:t>
            </a:r>
            <a:endPara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5x +9x +21 = 35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14x = 35 -21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14x = 14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x = 14:14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x =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215" y="5600896"/>
            <a:ext cx="34339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x = </a:t>
            </a:r>
            <a:r>
              <a:rPr lang="en-US" sz="4400" b="1" dirty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400" b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85923" y="1291675"/>
            <a:ext cx="63710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8y-9- 4y+5 =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12y-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4-5y</a:t>
            </a:r>
            <a:endParaRPr lang="en-US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4y - 4 = 7y – 4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4y - 7y = -4 +4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-3y = 0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y = 0 : (-3) </a:t>
            </a: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y = 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82662" y="5600896"/>
            <a:ext cx="34339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4400" b="1" dirty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400" b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36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93621" y="1351232"/>
                <a:ext cx="10243601" cy="4832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23 - 20x+5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25 -14x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12 - 6x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28- 20x = 13 -20x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-20x + 20x = -28 +13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0x = -15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x = -15 :0</a:t>
                </a:r>
              </a:p>
              <a:p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∅</m:t>
                    </m:r>
                  </m:oMath>
                </a14:m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21" y="1351232"/>
                <a:ext cx="10243601" cy="4832092"/>
              </a:xfrm>
              <a:prstGeom prst="rect">
                <a:avLst/>
              </a:prstGeom>
              <a:blipFill>
                <a:blip r:embed="rId3"/>
                <a:stretch>
                  <a:fillRect t="-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73476" y="5690341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ildizga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4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3621" y="1351232"/>
            <a:ext cx="102436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711612" y="5138034"/>
                <a:ext cx="1013610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3600" b="1" dirty="0" err="1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</a:t>
                </a:r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cheksiz</a:t>
                </a:r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yechimga</a:t>
                </a:r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3600" b="1" dirty="0" smtClean="0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3600" b="1" i="1">
                        <a:solidFill>
                          <a:srgbClr val="4A0A1C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∞</m:t>
                    </m:r>
                  </m:oMath>
                </a14:m>
                <a:r>
                  <a:rPr lang="en-US" sz="3600" b="1" dirty="0" smtClean="0">
                    <a:solidFill>
                      <a:srgbClr val="4A0A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). </a:t>
                </a:r>
                <a:endParaRPr lang="ru-RU" sz="3600" b="1" dirty="0">
                  <a:solidFill>
                    <a:srgbClr val="4A0A1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12" y="5138034"/>
                <a:ext cx="10136108" cy="1200329"/>
              </a:xfrm>
              <a:prstGeom prst="rect">
                <a:avLst/>
              </a:prstGeom>
              <a:blipFill>
                <a:blip r:embed="rId3"/>
                <a:stretch>
                  <a:fillRect l="-1384" t="-8122" r="-181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823920" y="1224668"/>
            <a:ext cx="6983001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8(1,5x+0,25)-8,6x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3,4x+2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12x+2 -8,6x = 3,4x+2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12x-8,6x-3,4x = 2-2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0∙x = 0</a:t>
            </a:r>
          </a:p>
        </p:txBody>
      </p:sp>
    </p:spTree>
    <p:extLst>
      <p:ext uri="{BB962C8B-B14F-4D97-AF65-F5344CB8AC3E}">
        <p14:creationId xmlns:p14="http://schemas.microsoft.com/office/powerpoint/2010/main" val="24832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92(2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331169" y="1246026"/>
                <a:ext cx="4746929" cy="5441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num>
                      <m:den>
                        <m: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5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5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y</m:t>
                        </m:r>
                      </m:num>
                      <m:den>
                        <m: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14     / </a:t>
                </a:r>
                <a:r>
                  <a:rPr lang="en-US" sz="4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∙12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∙</a:t>
                </a:r>
                <a:r>
                  <a:rPr lang="en-US" sz="36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num>
                      <m:den>
                        <m:r>
                          <a:rPr lang="en-US" sz="4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36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14 </a:t>
                </a:r>
                <a:endParaRPr lang="en-US" sz="4400" b="1" dirty="0" smtClean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+3y = 14∙12</a:t>
                </a:r>
              </a:p>
              <a:p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168</a:t>
                </a:r>
              </a:p>
              <a:p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168 : 7</a:t>
                </a:r>
              </a:p>
              <a:p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24 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169" y="1246026"/>
                <a:ext cx="4746929" cy="5441233"/>
              </a:xfrm>
              <a:prstGeom prst="rect">
                <a:avLst/>
              </a:prstGeom>
              <a:blipFill>
                <a:blip r:embed="rId3"/>
                <a:stretch>
                  <a:fillRect l="-4627" r="-2057" b="-3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952570" y="1015663"/>
                <a:ext cx="4746929" cy="58353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num>
                      <m:den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6+</m:t>
                        </m:r>
                        <m:r>
                          <m:rPr>
                            <m:sty m:val="p"/>
                          </m:rPr>
                          <a:rPr lang="en-US" sz="4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</m:num>
                      <m:den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/ </a:t>
                </a:r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∙15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6+</m:t>
                        </m:r>
                        <m: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4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6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3∙3x = 5∙(6+x)</a:t>
                </a: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9x = 30 +5x</a:t>
                </a: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9x – 5x = 30</a:t>
                </a: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4x = 30</a:t>
                </a: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= 30:4</a:t>
                </a:r>
              </a:p>
              <a:p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7,5</a:t>
                </a:r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70" y="1015663"/>
                <a:ext cx="4746929" cy="5835315"/>
              </a:xfrm>
              <a:prstGeom prst="rect">
                <a:avLst/>
              </a:prstGeom>
              <a:blipFill>
                <a:blip r:embed="rId4"/>
                <a:stretch>
                  <a:fillRect l="-3851" t="-209" b="-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23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6680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1551785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62148" y="2106322"/>
            <a:ext cx="10658895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88-,90-,92 -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42-bet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9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72440" y="689194"/>
            <a:ext cx="1124712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  <a:r>
              <a:rPr lang="en-US" sz="6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400" b="1" dirty="0" smtClean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 </a:t>
            </a:r>
            <a:r>
              <a:rPr lang="en-US" sz="44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b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ko‘rinishidagi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no‘malumli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tenglamadir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44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son. 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4251" y="1585068"/>
            <a:ext cx="22589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= 65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7630" y="1615845"/>
            <a:ext cx="32319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-2,5x +51=0</a:t>
            </a:r>
            <a:endParaRPr lang="ru-RU" sz="4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364032" y="1338717"/>
                <a:ext cx="2842445" cy="1323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num>
                      <m:den>
                        <m:r>
                          <a:rPr lang="en-US" sz="60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60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smtClean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- 1= </a:t>
                </a:r>
                <a:r>
                  <a:rPr lang="en-US" sz="4800" b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14 </a:t>
                </a:r>
                <a:endParaRPr lang="ru-RU" sz="60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032" y="1338717"/>
                <a:ext cx="2842445" cy="1323696"/>
              </a:xfrm>
              <a:prstGeom prst="rect">
                <a:avLst/>
              </a:prstGeom>
              <a:blipFill>
                <a:blip r:embed="rId3"/>
                <a:stretch>
                  <a:fillRect r="-9013" b="-41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87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576944" y="1392486"/>
            <a:ext cx="112471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noma’lumning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tenglikka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aylantiradigan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qiymatidir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60394" y="3862190"/>
            <a:ext cx="31245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4x+ 1= - 43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0394" y="4790536"/>
            <a:ext cx="63850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0949" y="3910026"/>
            <a:ext cx="34099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4∙11+ 1= - 43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62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23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26598"/>
            <a:ext cx="1208116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-15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Волна 19"/>
          <p:cNvSpPr/>
          <p:nvPr/>
        </p:nvSpPr>
        <p:spPr>
          <a:xfrm>
            <a:off x="388679" y="2891127"/>
            <a:ext cx="2606194" cy="1399308"/>
          </a:xfrm>
          <a:prstGeom prst="wave">
            <a:avLst>
              <a:gd name="adj1" fmla="val 12500"/>
              <a:gd name="adj2" fmla="val -12"/>
            </a:avLst>
          </a:prstGeom>
          <a:solidFill>
            <a:srgbClr val="CBA9E5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-4x+7x </a:t>
            </a:r>
            <a:r>
              <a:rPr lang="en-US" sz="4400" b="1" dirty="0" smtClean="0">
                <a:solidFill>
                  <a:schemeClr val="tx1"/>
                </a:solidFill>
              </a:rPr>
              <a:t>= </a:t>
            </a:r>
            <a:r>
              <a:rPr lang="en-US" sz="4000" b="1" dirty="0" smtClean="0">
                <a:solidFill>
                  <a:schemeClr val="tx1"/>
                </a:solidFill>
              </a:rPr>
              <a:t>-</a:t>
            </a:r>
            <a:r>
              <a:rPr lang="en-US" sz="3600" b="1" dirty="0" smtClean="0">
                <a:solidFill>
                  <a:schemeClr val="tx1"/>
                </a:solidFill>
              </a:rPr>
              <a:t>45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Волна 20"/>
          <p:cNvSpPr/>
          <p:nvPr/>
        </p:nvSpPr>
        <p:spPr>
          <a:xfrm>
            <a:off x="9412466" y="3004997"/>
            <a:ext cx="2635963" cy="1399309"/>
          </a:xfrm>
          <a:prstGeom prst="wave">
            <a:avLst/>
          </a:prstGeom>
          <a:solidFill>
            <a:schemeClr val="accent2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   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-15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Волна 21"/>
          <p:cNvSpPr/>
          <p:nvPr/>
        </p:nvSpPr>
        <p:spPr>
          <a:xfrm>
            <a:off x="6394614" y="3004997"/>
            <a:ext cx="2635963" cy="1399309"/>
          </a:xfrm>
          <a:prstGeom prst="wave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   </a:t>
            </a:r>
            <a:r>
              <a:rPr lang="en-US" sz="4400" b="1" dirty="0" smtClean="0">
                <a:solidFill>
                  <a:schemeClr val="tx1"/>
                </a:solidFill>
              </a:rPr>
              <a:t>x=-</a:t>
            </a:r>
            <a:r>
              <a:rPr lang="ru-RU" sz="4400" b="1" dirty="0" smtClean="0">
                <a:solidFill>
                  <a:schemeClr val="tx1"/>
                </a:solidFill>
              </a:rPr>
              <a:t>4</a:t>
            </a:r>
            <a:r>
              <a:rPr lang="en-US" sz="4400" b="1" dirty="0" smtClean="0">
                <a:solidFill>
                  <a:schemeClr val="tx1"/>
                </a:solidFill>
              </a:rPr>
              <a:t>5:3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Волна 22"/>
          <p:cNvSpPr/>
          <p:nvPr/>
        </p:nvSpPr>
        <p:spPr>
          <a:xfrm>
            <a:off x="3376762" y="3004997"/>
            <a:ext cx="2635963" cy="1399309"/>
          </a:xfrm>
          <a:prstGeom prst="wav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    </a:t>
            </a:r>
            <a:r>
              <a:rPr lang="en-US" sz="4000" b="1" dirty="0" smtClean="0">
                <a:solidFill>
                  <a:schemeClr val="tx1"/>
                </a:solidFill>
              </a:rPr>
              <a:t>3x = -45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657486" y="4780038"/>
            <a:ext cx="794094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∙(-15)+7∙(-15) = -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60 -105 = -45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-45 = -45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8181" y="4780038"/>
            <a:ext cx="31890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-4x+7x 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-45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9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04946" y="645521"/>
            <a:ext cx="114430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tenglikning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qismiga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qatnashmagan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qismiga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40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o‘xshash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hadlarni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ixchamlash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en-US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koeffitsiyentga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7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91884" y="828402"/>
            <a:ext cx="1105117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1-xossa.</a:t>
            </a:r>
            <a:r>
              <a:rPr lang="ru-RU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ishorasini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8913" y="3078592"/>
            <a:ext cx="6096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+ 2x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       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-5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46913" y="3275719"/>
            <a:ext cx="9092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20192" y="3273196"/>
            <a:ext cx="5341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20826" y="4318514"/>
            <a:ext cx="9861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17913" y="327138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83755" y="3337274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5649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08164 4.81481E-6 C -0.11823 4.81481E-6 -0.16328 0.04375 -0.16328 0.07939 L -0.16328 0.15879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4" y="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81481E-6 L -0.08815 -4.81481E-6 C -0.12761 -4.81481E-6 -0.17617 0.04028 -0.17617 0.07338 L -0.17617 0.14676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15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6 L 0.07604 -3.7037E-6 C 0.11002 -3.7037E-6 0.15208 0.04098 0.15208 0.07454 L 0.15208 0.14931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12 -0.0081 L 0.07226 -0.0081 C 0.10742 -0.0081 0.15078 0.03542 0.15078 0.07084 L 0.15078 0.15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39" y="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Объект 2"/>
          <p:cNvSpPr txBox="1">
            <a:spLocks noGrp="1"/>
          </p:cNvSpPr>
          <p:nvPr>
            <p:ph type="body" sz="quarter" idx="1"/>
          </p:nvPr>
        </p:nvSpPr>
        <p:spPr>
          <a:xfrm>
            <a:off x="392387" y="1433998"/>
            <a:ext cx="5407521" cy="4522665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25x – 1 = 9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25x = 9 +1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25x = 10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10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0,4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4400" b="1" dirty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endParaRPr lang="ru-RU" sz="4400" b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SzTx/>
              <a:buNone/>
              <a:defRPr b="1" i="1"/>
            </a:pPr>
            <a:endParaRPr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" y="0"/>
            <a:ext cx="12192000" cy="11234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90.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70110" y="1433998"/>
            <a:ext cx="6096000" cy="44935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 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3x -5 = 10 - x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+ x = 10 + 5</a:t>
            </a:r>
          </a:p>
          <a:p>
            <a:r>
              <a:rPr lang="pt-BR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4x = 15</a:t>
            </a:r>
          </a:p>
          <a:p>
            <a:r>
              <a:rPr lang="pt-BR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x = 15 : 4</a:t>
            </a:r>
          </a:p>
          <a:p>
            <a:r>
              <a:rPr lang="pt-BR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x = 3,75</a:t>
            </a:r>
          </a:p>
          <a:p>
            <a:r>
              <a:rPr lang="en-US" sz="44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smtClean="0">
                <a:solidFill>
                  <a:srgbClr val="4A0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3,75</a:t>
            </a:r>
            <a:endParaRPr lang="ru-RU" sz="4400" b="1" dirty="0">
              <a:solidFill>
                <a:srgbClr val="4A0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 xmlns:m="http://schemas.openxmlformats.org/officeDocument/2006/math" xmlns:a14="http://schemas.microsoft.com/office/drawing/2010/main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 flipH="1">
                <a:off x="352696" y="345075"/>
                <a:ext cx="11519263" cy="5860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2- </a:t>
                </a:r>
                <a:r>
                  <a:rPr lang="en-US" sz="40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xossa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Tenglamaning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ikkala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bo‘lmagan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songa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ko‘paytirish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bo‘lish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x</m:t>
                        </m:r>
                        <m:r>
                          <a:rPr lang="en-US" sz="4800" b="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−5</m:t>
                        </m:r>
                      </m:num>
                      <m:den>
                        <m:r>
                          <a:rPr lang="en-US" sz="4800" b="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x∙2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x-5 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32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en-US" sz="40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-5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52696" y="345075"/>
                <a:ext cx="11519263" cy="5860772"/>
              </a:xfrm>
              <a:prstGeom prst="rect">
                <a:avLst/>
              </a:prstGeom>
              <a:blipFill>
                <a:blip r:embed="rId3"/>
                <a:stretch>
                  <a:fillRect l="-1641" t="-1873" r="-741" b="-3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6284321" y="2325094"/>
            <a:ext cx="4908716" cy="3600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0,7(y-9)= -1,4  </a:t>
            </a:r>
            <a:r>
              <a:rPr lang="en-US" sz="4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:0,7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- 9  = -2</a:t>
            </a:r>
          </a:p>
          <a:p>
            <a:pPr>
              <a:lnSpc>
                <a:spcPct val="150000"/>
              </a:lnSpc>
            </a:pP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y = -2 +9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7 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19556" y="2207636"/>
                <a:ext cx="3313728" cy="1166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  <m:r>
                          <a:rPr lang="en-US" sz="4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en-US" sz="4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x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/</a:t>
                </a:r>
                <a:r>
                  <a:rPr lang="en-US" sz="4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∙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556" y="2207636"/>
                <a:ext cx="3313728" cy="1166730"/>
              </a:xfrm>
              <a:prstGeom prst="rect">
                <a:avLst/>
              </a:prstGeom>
              <a:blipFill>
                <a:blip r:embed="rId4"/>
                <a:stretch>
                  <a:fillRect r="-1289" b="-7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11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287384" y="1015663"/>
            <a:ext cx="1124712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 +3(3x+7)=35 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28-20x = -14x +25 -12-6x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8(1,3x+0,25)-6,6x = 3,8x+2</a:t>
            </a:r>
          </a:p>
          <a:p>
            <a:pPr algn="ctr"/>
            <a:endParaRPr lang="en-US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58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</TotalTime>
  <Words>612</Words>
  <Application>Microsoft Office PowerPoint</Application>
  <PresentationFormat>Широкоэкранный</PresentationFormat>
  <Paragraphs>146</Paragraphs>
  <Slides>15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Franklin Gothic Book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Пользователь</cp:lastModifiedBy>
  <cp:revision>131</cp:revision>
  <dcterms:modified xsi:type="dcterms:W3CDTF">2020-09-22T16:39:11Z</dcterms:modified>
</cp:coreProperties>
</file>