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58" r:id="rId1"/>
  </p:sldMasterIdLst>
  <p:notesMasterIdLst>
    <p:notesMasterId r:id="rId17"/>
  </p:notesMasterIdLst>
  <p:sldIdLst>
    <p:sldId id="264" r:id="rId2"/>
    <p:sldId id="284" r:id="rId3"/>
    <p:sldId id="285" r:id="rId4"/>
    <p:sldId id="295" r:id="rId5"/>
    <p:sldId id="297" r:id="rId6"/>
    <p:sldId id="289" r:id="rId7"/>
    <p:sldId id="272" r:id="rId8"/>
    <p:sldId id="296" r:id="rId9"/>
    <p:sldId id="300" r:id="rId10"/>
    <p:sldId id="298" r:id="rId11"/>
    <p:sldId id="301" r:id="rId12"/>
    <p:sldId id="302" r:id="rId13"/>
    <p:sldId id="293" r:id="rId14"/>
    <p:sldId id="275" r:id="rId15"/>
    <p:sldId id="299" r:id="rId16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1pPr>
    <a:lvl2pPr marL="0" marR="0" indent="457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2pPr>
    <a:lvl3pPr marL="0" marR="0" indent="914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3pPr>
    <a:lvl4pPr marL="0" marR="0" indent="1371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4pPr>
    <a:lvl5pPr marL="0" marR="0" indent="18288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5pPr>
    <a:lvl6pPr marL="0" marR="0" indent="22860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6pPr>
    <a:lvl7pPr marL="0" marR="0" indent="2743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7pPr>
    <a:lvl8pPr marL="0" marR="0" indent="3200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8pPr>
    <a:lvl9pPr marL="0" marR="0" indent="3657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A0A1C"/>
    <a:srgbClr val="BC1A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ADAD8"/>
          </a:solidFill>
        </a:fill>
      </a:tcStyle>
    </a:wholeTbl>
    <a:band2H>
      <a:tcTxStyle/>
      <a:tcStyle>
        <a:tcBdr/>
        <a:fill>
          <a:solidFill>
            <a:srgbClr val="EDEDED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9D6D1"/>
          </a:solidFill>
        </a:fill>
      </a:tcStyle>
    </a:wholeTbl>
    <a:band2H>
      <a:tcTxStyle/>
      <a:tcStyle>
        <a:tcBdr/>
        <a:fill>
          <a:solidFill>
            <a:srgbClr val="EDECEA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4D8DC"/>
          </a:solidFill>
        </a:fill>
      </a:tcStyle>
    </a:wholeTbl>
    <a:band2H>
      <a:tcTxStyle/>
      <a:tcStyle>
        <a:tcBdr/>
        <a:fill>
          <a:solidFill>
            <a:srgbClr val="FAECEE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01" name="Shape 101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defRPr sz="1200">
        <a:latin typeface="+mj-lt"/>
        <a:ea typeface="+mj-ea"/>
        <a:cs typeface="+mj-cs"/>
        <a:sym typeface="Franklin Gothic Book"/>
      </a:defRPr>
    </a:lvl1pPr>
    <a:lvl2pPr indent="228600" defTabSz="457200" latinLnBrk="0">
      <a:defRPr sz="1200">
        <a:latin typeface="+mj-lt"/>
        <a:ea typeface="+mj-ea"/>
        <a:cs typeface="+mj-cs"/>
        <a:sym typeface="Franklin Gothic Book"/>
      </a:defRPr>
    </a:lvl2pPr>
    <a:lvl3pPr indent="457200" defTabSz="457200" latinLnBrk="0">
      <a:defRPr sz="1200">
        <a:latin typeface="+mj-lt"/>
        <a:ea typeface="+mj-ea"/>
        <a:cs typeface="+mj-cs"/>
        <a:sym typeface="Franklin Gothic Book"/>
      </a:defRPr>
    </a:lvl3pPr>
    <a:lvl4pPr indent="685800" defTabSz="457200" latinLnBrk="0">
      <a:defRPr sz="1200">
        <a:latin typeface="+mj-lt"/>
        <a:ea typeface="+mj-ea"/>
        <a:cs typeface="+mj-cs"/>
        <a:sym typeface="Franklin Gothic Book"/>
      </a:defRPr>
    </a:lvl4pPr>
    <a:lvl5pPr indent="914400" defTabSz="457200" latinLnBrk="0">
      <a:defRPr sz="1200">
        <a:latin typeface="+mj-lt"/>
        <a:ea typeface="+mj-ea"/>
        <a:cs typeface="+mj-cs"/>
        <a:sym typeface="Franklin Gothic Book"/>
      </a:defRPr>
    </a:lvl5pPr>
    <a:lvl6pPr indent="1143000" defTabSz="457200" latinLnBrk="0">
      <a:defRPr sz="1200">
        <a:latin typeface="+mj-lt"/>
        <a:ea typeface="+mj-ea"/>
        <a:cs typeface="+mj-cs"/>
        <a:sym typeface="Franklin Gothic Book"/>
      </a:defRPr>
    </a:lvl6pPr>
    <a:lvl7pPr indent="1371600" defTabSz="457200" latinLnBrk="0">
      <a:defRPr sz="1200">
        <a:latin typeface="+mj-lt"/>
        <a:ea typeface="+mj-ea"/>
        <a:cs typeface="+mj-cs"/>
        <a:sym typeface="Franklin Gothic Book"/>
      </a:defRPr>
    </a:lvl7pPr>
    <a:lvl8pPr indent="1600200" defTabSz="457200" latinLnBrk="0">
      <a:defRPr sz="1200">
        <a:latin typeface="+mj-lt"/>
        <a:ea typeface="+mj-ea"/>
        <a:cs typeface="+mj-cs"/>
        <a:sym typeface="Franklin Gothic Book"/>
      </a:defRPr>
    </a:lvl8pPr>
    <a:lvl9pPr indent="1828800" defTabSz="457200" latinLnBrk="0">
      <a:defRPr sz="1200">
        <a:latin typeface="+mj-lt"/>
        <a:ea typeface="+mj-ea"/>
        <a:cs typeface="+mj-cs"/>
        <a:sym typeface="Franklin Gothic Book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439DE9-7CFC-43AE-8C7B-8638D44E55F2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091301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439DE9-7CFC-43AE-8C7B-8638D44E55F2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400586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439DE9-7CFC-43AE-8C7B-8638D44E55F2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24173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439DE9-7CFC-43AE-8C7B-8638D44E55F2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16789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439DE9-7CFC-43AE-8C7B-8638D44E55F2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89076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439DE9-7CFC-43AE-8C7B-8638D44E55F2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80378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596949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439DE9-7CFC-43AE-8C7B-8638D44E55F2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2966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439DE9-7CFC-43AE-8C7B-8638D44E55F2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56633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439DE9-7CFC-43AE-8C7B-8638D44E55F2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97198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439DE9-7CFC-43AE-8C7B-8638D44E55F2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58826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0143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8687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95274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44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1371600" y="2285999"/>
            <a:ext cx="4447786" cy="3581402"/>
          </a:xfrm>
          <a:prstGeom prst="rect">
            <a:avLst/>
          </a:prstGeom>
        </p:spPr>
        <p:txBody>
          <a:bodyPr/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45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59401408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2756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0192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2566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7340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2382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5454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3726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4506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33B6FE-8760-41B6-978F-013E8A15011C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4377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0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8043" y="-42004"/>
            <a:ext cx="12173957" cy="1755166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907812" y="496707"/>
            <a:ext cx="5051568" cy="1046830"/>
          </a:xfrm>
          <a:prstGeom prst="rect">
            <a:avLst/>
          </a:prstGeom>
        </p:spPr>
        <p:txBody>
          <a:bodyPr vert="horz" wrap="square" lIns="0" tIns="30866" rIns="0" bIns="0" rtlCol="0" anchor="ctr">
            <a:spAutoFit/>
          </a:bodyPr>
          <a:lstStyle/>
          <a:p>
            <a:pPr marL="26841">
              <a:lnSpc>
                <a:spcPct val="100000"/>
              </a:lnSpc>
              <a:spcBef>
                <a:spcPts val="241"/>
              </a:spcBef>
            </a:pPr>
            <a:r>
              <a:rPr lang="en-US" sz="6600" b="1" spc="1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ALGEBRA</a:t>
            </a:r>
            <a:endParaRPr lang="en-US" sz="6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841242" y="212452"/>
            <a:ext cx="10359130" cy="1286404"/>
            <a:chOff x="439458" y="228104"/>
            <a:chExt cx="4866424" cy="608660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3804"/>
            </a:p>
          </p:txBody>
        </p:sp>
        <p:sp>
          <p:nvSpPr>
            <p:cNvPr id="9" name="object 9"/>
            <p:cNvSpPr/>
            <p:nvPr/>
          </p:nvSpPr>
          <p:spPr>
            <a:xfrm>
              <a:off x="4701997" y="232879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3804"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7" y="228104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3804"/>
            </a:p>
          </p:txBody>
        </p:sp>
      </p:grpSp>
      <p:sp>
        <p:nvSpPr>
          <p:cNvPr id="11" name="object 11"/>
          <p:cNvSpPr/>
          <p:nvPr/>
        </p:nvSpPr>
        <p:spPr>
          <a:xfrm>
            <a:off x="9672418" y="3062975"/>
            <a:ext cx="2072807" cy="194689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12" name="object 12"/>
          <p:cNvSpPr txBox="1"/>
          <p:nvPr/>
        </p:nvSpPr>
        <p:spPr>
          <a:xfrm>
            <a:off x="9672418" y="408833"/>
            <a:ext cx="1702163" cy="765618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>
              <a:spcBef>
                <a:spcPts val="264"/>
              </a:spcBef>
            </a:pPr>
            <a:r>
              <a:rPr lang="en-US" sz="4755" b="1" spc="21" dirty="0" smtClean="0">
                <a:solidFill>
                  <a:srgbClr val="FEFEFE"/>
                </a:solidFill>
                <a:latin typeface="Arial"/>
                <a:cs typeface="Arial"/>
              </a:rPr>
              <a:t>  </a:t>
            </a:r>
            <a:r>
              <a:rPr lang="en-US" sz="3600" b="1" spc="21" dirty="0" smtClean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r>
              <a:rPr lang="en-US" sz="4000" spc="21" dirty="0" smtClean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endParaRPr sz="4000" dirty="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0411195" y="632382"/>
            <a:ext cx="876282" cy="456635"/>
          </a:xfrm>
          <a:prstGeom prst="rect">
            <a:avLst/>
          </a:prstGeom>
        </p:spPr>
        <p:txBody>
          <a:bodyPr vert="horz" wrap="square" lIns="0" tIns="25499" rIns="0" bIns="0" rtlCol="0">
            <a:spAutoFit/>
          </a:bodyPr>
          <a:lstStyle/>
          <a:p>
            <a:pPr>
              <a:spcBef>
                <a:spcPts val="201"/>
              </a:spcBef>
            </a:pPr>
            <a:r>
              <a:rPr lang="en-US" sz="2800" b="1" spc="-11" dirty="0" smtClean="0">
                <a:solidFill>
                  <a:srgbClr val="FEFEFE"/>
                </a:solidFill>
                <a:latin typeface="Arial"/>
                <a:cs typeface="Arial"/>
              </a:rPr>
              <a:t> </a:t>
            </a:r>
            <a:r>
              <a:rPr sz="2800" b="1" spc="-11" dirty="0" err="1" smtClean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2800" b="1" dirty="0">
              <a:latin typeface="Arial"/>
              <a:cs typeface="Arial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304804" y="1786090"/>
            <a:ext cx="8238055" cy="3508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</a:t>
            </a:r>
            <a:r>
              <a:rPr lang="en-US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5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noma’lumli</a:t>
            </a:r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darajali</a:t>
            </a:r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tenglamalarni</a:t>
            </a:r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ru-RU" sz="5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03745" y="2237842"/>
            <a:ext cx="718457" cy="1572153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603745" y="4334675"/>
            <a:ext cx="718457" cy="1572153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4448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2192000" cy="1015663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ru-RU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91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Tenglamani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yeching</a:t>
            </a:r>
            <a:r>
              <a:rPr lang="ru-RU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93622" y="1351232"/>
            <a:ext cx="5492301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 </a:t>
            </a:r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5x +3(3x+7</a:t>
            </a:r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ru-RU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ru-RU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35 </a:t>
            </a:r>
            <a:endParaRPr lang="en-US" sz="4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5x +9x +21 = 35</a:t>
            </a:r>
          </a:p>
          <a:p>
            <a:r>
              <a:rPr lang="en-US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14x = 35 -21</a:t>
            </a:r>
          </a:p>
          <a:p>
            <a:r>
              <a:rPr lang="en-US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14x = 14</a:t>
            </a:r>
          </a:p>
          <a:p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x = 14:14</a:t>
            </a:r>
          </a:p>
          <a:p>
            <a:r>
              <a:rPr lang="en-US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x = 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78215" y="5600896"/>
            <a:ext cx="343395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b="1" dirty="0" err="1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400" b="1" dirty="0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x = </a:t>
            </a:r>
            <a:r>
              <a:rPr lang="en-US" sz="4400" b="1" dirty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4400" b="1" dirty="0">
              <a:solidFill>
                <a:srgbClr val="4A0A1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685923" y="1291675"/>
            <a:ext cx="637109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4000" dirty="0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8y-9- 4y+5 =</a:t>
            </a:r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12y-</a:t>
            </a:r>
            <a:r>
              <a:rPr lang="ru-RU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4-5y</a:t>
            </a:r>
            <a:endParaRPr lang="en-US" sz="4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4y - 4 = 7y – 4</a:t>
            </a:r>
          </a:p>
          <a:p>
            <a:r>
              <a:rPr lang="en-US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4y - 7y = -4 +4</a:t>
            </a:r>
          </a:p>
          <a:p>
            <a:r>
              <a:rPr lang="en-US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-3y = 0</a:t>
            </a:r>
          </a:p>
          <a:p>
            <a:r>
              <a:rPr lang="en-US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y = 0 : (-3) </a:t>
            </a:r>
          </a:p>
          <a:p>
            <a:r>
              <a:rPr lang="en-US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y = 0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782662" y="5600896"/>
            <a:ext cx="343395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400" b="1" dirty="0" err="1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400" b="1" dirty="0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ru-RU" sz="4400" b="1" dirty="0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en-US" sz="4400" b="1" dirty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4400" b="1" dirty="0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ru-RU" sz="4400" b="1" dirty="0">
              <a:solidFill>
                <a:srgbClr val="4A0A1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0368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2192000" cy="1015663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Tenglamani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yeching</a:t>
            </a:r>
            <a:r>
              <a:rPr lang="ru-RU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Прямоугольник 1"/>
              <p:cNvSpPr/>
              <p:nvPr/>
            </p:nvSpPr>
            <p:spPr>
              <a:xfrm>
                <a:off x="193621" y="1351232"/>
                <a:ext cx="10243601" cy="483209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44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 </a:t>
                </a:r>
                <a:r>
                  <a:rPr lang="en-US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23 - 20x+5 </a:t>
                </a:r>
                <a:r>
                  <a:rPr lang="en-US" sz="4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25 -14x </a:t>
                </a:r>
                <a:r>
                  <a:rPr lang="en-US" sz="4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</a:t>
                </a:r>
                <a:r>
                  <a:rPr lang="en-US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12 - 6x</a:t>
                </a:r>
              </a:p>
              <a:p>
                <a:r>
                  <a:rPr lang="en-US" sz="4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 28- 20x = 13 -20x</a:t>
                </a:r>
              </a:p>
              <a:p>
                <a:r>
                  <a:rPr lang="en-US" sz="4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 -20x + 20x = -28 +13</a:t>
                </a:r>
              </a:p>
              <a:p>
                <a:r>
                  <a:rPr lang="en-US" sz="4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 0x = -15</a:t>
                </a:r>
              </a:p>
              <a:p>
                <a:r>
                  <a:rPr lang="en-US" sz="4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  x = -15 :0</a:t>
                </a:r>
              </a:p>
              <a:p>
                <a:r>
                  <a:rPr lang="en-US" sz="4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  </a:t>
                </a:r>
                <a:r>
                  <a:rPr lang="en-US" sz="44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x = </a:t>
                </a:r>
                <a14:m>
                  <m:oMath xmlns:m="http://schemas.openxmlformats.org/officeDocument/2006/math">
                    <m:r>
                      <a:rPr lang="en-US" sz="4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∅</m:t>
                    </m:r>
                  </m:oMath>
                </a14:m>
                <a:r>
                  <a:rPr lang="en-US" sz="44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endParaRPr lang="en-US" sz="44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44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44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3621" y="1351232"/>
                <a:ext cx="10243601" cy="4832092"/>
              </a:xfrm>
              <a:prstGeom prst="rect">
                <a:avLst/>
              </a:prstGeom>
              <a:blipFill>
                <a:blip r:embed="rId3"/>
                <a:stretch>
                  <a:fillRect t="-277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673476" y="5690341"/>
            <a:ext cx="80073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 err="1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600" b="1" dirty="0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600" b="1" dirty="0" err="1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Tenglama</a:t>
            </a:r>
            <a:r>
              <a:rPr lang="en-US" sz="3600" b="1" dirty="0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ildizga</a:t>
            </a:r>
            <a:r>
              <a:rPr lang="en-US" sz="3600" b="1" dirty="0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sz="3600" b="1" dirty="0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emas</a:t>
            </a:r>
            <a:r>
              <a:rPr lang="en-US" sz="3600" b="1" dirty="0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600" b="1" dirty="0">
              <a:solidFill>
                <a:srgbClr val="4A0A1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7443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2192000" cy="1015663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Tenglamani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yeching</a:t>
            </a:r>
            <a:r>
              <a:rPr lang="ru-RU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93621" y="1351232"/>
            <a:ext cx="10243601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n-US" sz="4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4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4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711612" y="5138034"/>
                <a:ext cx="10136108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3600" b="1" dirty="0" smtClean="0">
                    <a:solidFill>
                      <a:srgbClr val="4A0A1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:r>
                  <a:rPr lang="en-US" sz="3600" b="1" dirty="0" err="1" smtClean="0">
                    <a:solidFill>
                      <a:srgbClr val="4A0A1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Tenglama</a:t>
                </a:r>
                <a:r>
                  <a:rPr lang="en-US" sz="3600" b="1" dirty="0" smtClean="0">
                    <a:solidFill>
                      <a:srgbClr val="4A0A1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 smtClean="0">
                    <a:solidFill>
                      <a:srgbClr val="4A0A1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cheksiz</a:t>
                </a:r>
                <a:r>
                  <a:rPr lang="en-US" sz="3600" b="1" dirty="0" smtClean="0">
                    <a:solidFill>
                      <a:srgbClr val="4A0A1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 smtClean="0">
                    <a:solidFill>
                      <a:srgbClr val="4A0A1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ko‘p</a:t>
                </a:r>
                <a:r>
                  <a:rPr lang="en-US" sz="3600" b="1" dirty="0" smtClean="0">
                    <a:solidFill>
                      <a:srgbClr val="4A0A1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 smtClean="0">
                    <a:solidFill>
                      <a:srgbClr val="4A0A1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yechimga</a:t>
                </a:r>
                <a:r>
                  <a:rPr lang="en-US" sz="3600" b="1" dirty="0" smtClean="0">
                    <a:solidFill>
                      <a:srgbClr val="4A0A1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 smtClean="0">
                    <a:solidFill>
                      <a:srgbClr val="4A0A1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ega</a:t>
                </a:r>
                <a:r>
                  <a:rPr lang="en-US" sz="3600" b="1" dirty="0" smtClean="0">
                    <a:solidFill>
                      <a:srgbClr val="4A0A1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:r>
                  <a:rPr lang="en-US" sz="3600" b="1" dirty="0" smtClean="0">
                    <a:solidFill>
                      <a:srgbClr val="4A0A1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( </a:t>
                </a:r>
                <a14:m>
                  <m:oMath xmlns:m="http://schemas.openxmlformats.org/officeDocument/2006/math">
                    <m:r>
                      <a:rPr lang="en-US" sz="3600" b="1" i="0" smtClean="0">
                        <a:solidFill>
                          <a:srgbClr val="4A0A1C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r>
                      <a:rPr lang="en-US" sz="3600" b="1" i="1" smtClean="0">
                        <a:solidFill>
                          <a:srgbClr val="4A0A1C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∞</m:t>
                    </m:r>
                  </m:oMath>
                </a14:m>
                <a:r>
                  <a:rPr lang="en-US" sz="3600" b="1" dirty="0" smtClean="0">
                    <a:solidFill>
                      <a:srgbClr val="4A0A1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 </a:t>
                </a:r>
                <a14:m>
                  <m:oMath xmlns:m="http://schemas.openxmlformats.org/officeDocument/2006/math">
                    <m:r>
                      <a:rPr lang="en-US" sz="3600" b="1" dirty="0" smtClean="0">
                        <a:solidFill>
                          <a:srgbClr val="4A0A1C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en-US" sz="3600" b="1" i="1">
                        <a:solidFill>
                          <a:srgbClr val="4A0A1C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∞</m:t>
                    </m:r>
                  </m:oMath>
                </a14:m>
                <a:r>
                  <a:rPr lang="en-US" sz="3600" b="1" dirty="0" smtClean="0">
                    <a:solidFill>
                      <a:srgbClr val="4A0A1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). </a:t>
                </a:r>
                <a:endParaRPr lang="ru-RU" sz="3600" b="1" dirty="0">
                  <a:solidFill>
                    <a:srgbClr val="4A0A1C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1612" y="5138034"/>
                <a:ext cx="10136108" cy="1200329"/>
              </a:xfrm>
              <a:prstGeom prst="rect">
                <a:avLst/>
              </a:prstGeom>
              <a:blipFill>
                <a:blip r:embed="rId3"/>
                <a:stretch>
                  <a:fillRect l="-1384" t="-8122" r="-181" b="-1827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Прямоугольник 5"/>
          <p:cNvSpPr/>
          <p:nvPr/>
        </p:nvSpPr>
        <p:spPr>
          <a:xfrm>
            <a:off x="1823920" y="1224668"/>
            <a:ext cx="6983001" cy="415498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8(1,5x+0,25)-8,6x </a:t>
            </a:r>
            <a: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4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3,4x+2</a:t>
            </a:r>
          </a:p>
          <a:p>
            <a:pPr algn="ctr">
              <a:lnSpc>
                <a:spcPct val="150000"/>
              </a:lnSpc>
            </a:pPr>
            <a:r>
              <a:rPr lang="en-US" sz="4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12x+2 -8,6x = 3,4x+2</a:t>
            </a:r>
          </a:p>
          <a:p>
            <a:pPr algn="ctr">
              <a:lnSpc>
                <a:spcPct val="150000"/>
              </a:lnSpc>
            </a:pPr>
            <a:r>
              <a:rPr lang="en-US" sz="4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12x-8,6x-3,4x = 2-2</a:t>
            </a:r>
          </a:p>
          <a:p>
            <a:pPr algn="ctr">
              <a:lnSpc>
                <a:spcPct val="150000"/>
              </a:lnSpc>
            </a:pPr>
            <a:r>
              <a:rPr lang="en-US" sz="4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0∙x = 0</a:t>
            </a:r>
          </a:p>
        </p:txBody>
      </p:sp>
    </p:spTree>
    <p:extLst>
      <p:ext uri="{BB962C8B-B14F-4D97-AF65-F5344CB8AC3E}">
        <p14:creationId xmlns:p14="http://schemas.microsoft.com/office/powerpoint/2010/main" val="248327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2192000" cy="1015663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ru-RU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92(2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r>
              <a:rPr lang="ru-RU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Tenglamani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yeching</a:t>
            </a:r>
            <a:r>
              <a:rPr lang="ru-RU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6331169" y="1246026"/>
                <a:ext cx="4746929" cy="544123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5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54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y</m:t>
                        </m:r>
                      </m:num>
                      <m:den>
                        <m:r>
                          <a:rPr lang="en-US" sz="54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5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+</a:t>
                </a:r>
                <a:r>
                  <a:rPr lang="en-US" sz="5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54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y</m:t>
                        </m:r>
                      </m:num>
                      <m:den>
                        <m:r>
                          <a:rPr lang="en-US" sz="54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14     / </a:t>
                </a:r>
                <a:r>
                  <a:rPr lang="en-US" sz="44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∙12</a:t>
                </a:r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4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8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𝐲</m:t>
                        </m:r>
                      </m:num>
                      <m:den>
                        <m:r>
                          <a:rPr lang="en-US" sz="4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∙</a:t>
                </a:r>
                <a:r>
                  <a:rPr lang="en-US" sz="3600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12</a:t>
                </a:r>
                <a:r>
                  <a:rPr lang="en-US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+</a:t>
                </a:r>
                <a:r>
                  <a:rPr lang="en-US" sz="4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8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𝐲</m:t>
                        </m:r>
                      </m:num>
                      <m:den>
                        <m:r>
                          <a:rPr lang="en-US" sz="4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3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∙</a:t>
                </a:r>
                <a:r>
                  <a:rPr lang="en-US" sz="3600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12</a:t>
                </a:r>
                <a:r>
                  <a:rPr lang="en-US" sz="3600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14 </a:t>
                </a:r>
                <a:endParaRPr lang="en-US" sz="4400" b="1" dirty="0" smtClean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4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4</a:t>
                </a:r>
                <a:r>
                  <a:rPr lang="en-US" sz="4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</a:t>
                </a:r>
                <a:r>
                  <a:rPr lang="en-US" sz="4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+3y = 14∙12</a:t>
                </a:r>
              </a:p>
              <a:p>
                <a:r>
                  <a:rPr lang="en-US" sz="4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7</a:t>
                </a:r>
                <a:r>
                  <a:rPr lang="en-US" sz="4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</a:t>
                </a:r>
                <a:r>
                  <a:rPr lang="en-US" sz="4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168</a:t>
                </a:r>
              </a:p>
              <a:p>
                <a:r>
                  <a:rPr lang="en-US" sz="4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</a:t>
                </a:r>
                <a:r>
                  <a:rPr lang="en-US" sz="4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168 : 7</a:t>
                </a:r>
              </a:p>
              <a:p>
                <a:r>
                  <a:rPr lang="en-US" sz="4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</a:t>
                </a:r>
                <a:r>
                  <a:rPr lang="en-US" sz="4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24 </a:t>
                </a: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31169" y="1246026"/>
                <a:ext cx="4746929" cy="5441233"/>
              </a:xfrm>
              <a:prstGeom prst="rect">
                <a:avLst/>
              </a:prstGeom>
              <a:blipFill>
                <a:blip r:embed="rId3"/>
                <a:stretch>
                  <a:fillRect l="-4627" r="-2057" b="-38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952570" y="1015663"/>
                <a:ext cx="4746929" cy="583531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8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  <m:r>
                          <m:rPr>
                            <m:sty m:val="p"/>
                          </m:rPr>
                          <a:rPr lang="en-US" sz="48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x</m:t>
                        </m:r>
                      </m:num>
                      <m:den>
                        <m:r>
                          <a:rPr lang="en-US" sz="48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48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8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6+</m:t>
                        </m:r>
                        <m:r>
                          <m:rPr>
                            <m:sty m:val="p"/>
                          </m:rPr>
                          <a:rPr lang="en-US" sz="4800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x</m:t>
                        </m:r>
                      </m:num>
                      <m:den>
                        <m:r>
                          <a:rPr lang="en-US" sz="48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4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/ </a:t>
                </a:r>
                <a:r>
                  <a:rPr lang="en-US" sz="40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∙15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  <m:r>
                          <a:rPr lang="en-US" sz="4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num>
                      <m:den>
                        <m:r>
                          <a:rPr lang="en-US" sz="44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4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∙</a:t>
                </a:r>
                <a:r>
                  <a:rPr lang="en-US" sz="3600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15</a:t>
                </a:r>
                <a:r>
                  <a:rPr lang="en-US" sz="36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6+</m:t>
                        </m:r>
                        <m:r>
                          <a:rPr lang="en-US" sz="4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num>
                      <m:den>
                        <m:r>
                          <a:rPr lang="en-US" sz="44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44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∙</a:t>
                </a:r>
                <a:r>
                  <a:rPr lang="en-US" sz="3600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15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36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3∙3x = 5∙(6+x)</a:t>
                </a:r>
              </a:p>
              <a:p>
                <a:r>
                  <a:rPr lang="en-US" sz="36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9x = 30 +5x</a:t>
                </a:r>
              </a:p>
              <a:p>
                <a:r>
                  <a:rPr lang="en-US" sz="36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9x – 5x = 30</a:t>
                </a:r>
              </a:p>
              <a:p>
                <a:r>
                  <a:rPr lang="en-US" sz="36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4x = 30</a:t>
                </a:r>
              </a:p>
              <a:p>
                <a:r>
                  <a:rPr lang="en-US" sz="36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x = 30:4</a:t>
                </a:r>
              </a:p>
              <a:p>
                <a:r>
                  <a:rPr lang="en-US" sz="3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x</a:t>
                </a:r>
                <a:r>
                  <a:rPr lang="en-US" sz="36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7,5</a:t>
                </a:r>
                <a:endParaRPr lang="en-US" sz="36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2570" y="1015663"/>
                <a:ext cx="4746929" cy="5835315"/>
              </a:xfrm>
              <a:prstGeom prst="rect">
                <a:avLst/>
              </a:prstGeom>
              <a:blipFill>
                <a:blip r:embed="rId4"/>
                <a:stretch>
                  <a:fillRect l="-3851" t="-209" b="-83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94232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1668083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dirty="0" smtClean="0"/>
              <a:t>  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152400" y="1551785"/>
            <a:ext cx="1203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862148" y="2106322"/>
            <a:ext cx="10658895" cy="3262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Darslikda</a:t>
            </a:r>
            <a:r>
              <a:rPr lang="en-US" sz="5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endParaRPr lang="en-US" sz="5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5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88-,90-,92 -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topshiriqlarni</a:t>
            </a:r>
            <a:endParaRPr lang="en-US" sz="5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5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42-bet</a:t>
            </a:r>
            <a:r>
              <a:rPr lang="en-US" sz="5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4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5134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29997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2192000" cy="1107996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en-US" sz="6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7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 flipH="1">
            <a:off x="472440" y="689194"/>
            <a:ext cx="11247120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5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5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noma’lumli</a:t>
            </a:r>
            <a:r>
              <a:rPr lang="en-US" sz="5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chiziqli</a:t>
            </a:r>
            <a:r>
              <a:rPr lang="en-US" sz="5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tenglama</a:t>
            </a:r>
            <a:r>
              <a:rPr lang="en-US" sz="5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….</a:t>
            </a:r>
            <a:r>
              <a:rPr lang="en-US" sz="6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endParaRPr lang="en-US" sz="4400" b="1" dirty="0" smtClean="0">
              <a:solidFill>
                <a:srgbClr val="BC1A4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400" b="1" dirty="0" smtClean="0">
                <a:solidFill>
                  <a:srgbClr val="BC1A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ax </a:t>
            </a:r>
            <a:r>
              <a:rPr lang="en-US" sz="4400" b="1" dirty="0">
                <a:solidFill>
                  <a:srgbClr val="BC1A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b </a:t>
            </a:r>
            <a:r>
              <a:rPr lang="en-US" sz="4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ko‘rinishidagi</a:t>
            </a:r>
            <a: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tenglama</a:t>
            </a:r>
            <a: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4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4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no‘malumli</a:t>
            </a:r>
            <a:r>
              <a:rPr lang="en-US" sz="4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chiziqli</a:t>
            </a:r>
            <a:r>
              <a:rPr lang="en-US" sz="4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tenglamadir</a:t>
            </a:r>
            <a:r>
              <a:rPr lang="en-US" sz="4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4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400" b="1" dirty="0">
                <a:solidFill>
                  <a:srgbClr val="BC1A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>
                <a:solidFill>
                  <a:srgbClr val="BC1A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4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ctr"/>
            <a:r>
              <a:rPr lang="en-US" sz="4400" b="1" dirty="0">
                <a:solidFill>
                  <a:srgbClr val="BC1A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4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noma‘lum</a:t>
            </a:r>
            <a: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son.  </a:t>
            </a:r>
            <a:r>
              <a:rPr lang="en-US" sz="4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84251" y="1585068"/>
            <a:ext cx="225895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3x = 65</a:t>
            </a:r>
            <a:endParaRPr lang="ru-RU" sz="4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037630" y="1615845"/>
            <a:ext cx="323197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-2,5x +51=0</a:t>
            </a:r>
            <a:endParaRPr lang="ru-RU" sz="44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8364032" y="1338717"/>
                <a:ext cx="2842445" cy="132369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6000" b="1" i="1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6000" b="1" i="1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𝒚</m:t>
                        </m:r>
                      </m:num>
                      <m:den>
                        <m:r>
                          <a:rPr lang="en-US" sz="6000" b="1" i="1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6000" b="1" dirty="0">
                    <a:solidFill>
                      <a:schemeClr val="accent6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800" b="1" dirty="0" smtClean="0">
                    <a:solidFill>
                      <a:schemeClr val="accent6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- 1= </a:t>
                </a:r>
                <a:r>
                  <a:rPr lang="en-US" sz="4800" b="1" dirty="0">
                    <a:solidFill>
                      <a:schemeClr val="accent6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14 </a:t>
                </a:r>
                <a:endParaRPr lang="ru-RU" sz="6000" b="1" dirty="0">
                  <a:solidFill>
                    <a:schemeClr val="accent6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64032" y="1338717"/>
                <a:ext cx="2842445" cy="1323696"/>
              </a:xfrm>
              <a:prstGeom prst="rect">
                <a:avLst/>
              </a:prstGeom>
              <a:blipFill>
                <a:blip r:embed="rId3"/>
                <a:stretch>
                  <a:fillRect r="-9013" b="-41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55873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2192000" cy="1015663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TENGLAMANING 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ILDIZI</a:t>
            </a:r>
            <a:r>
              <a:rPr lang="ru-RU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 flipH="1">
            <a:off x="576944" y="1392486"/>
            <a:ext cx="1124712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Tenglamaning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ildizi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noma’lumning</a:t>
            </a:r>
            <a:r>
              <a:rPr lang="en-US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tenglamani</a:t>
            </a:r>
            <a:r>
              <a:rPr lang="en-US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tenglikka</a:t>
            </a:r>
            <a:r>
              <a:rPr lang="en-US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aylantiradigan</a:t>
            </a:r>
            <a:r>
              <a:rPr lang="en-US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qiymatidir</a:t>
            </a:r>
            <a:r>
              <a:rPr lang="en-US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4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44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260394" y="3862190"/>
            <a:ext cx="312457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4x+ 1= - 43</a:t>
            </a: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260394" y="4790536"/>
            <a:ext cx="638508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Tenglamaning</a:t>
            </a:r>
            <a:r>
              <a:rPr lang="en-US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ildizi</a:t>
            </a:r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 </a:t>
            </a:r>
            <a:r>
              <a:rPr lang="en-U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11 </a:t>
            </a:r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500949" y="3910026"/>
            <a:ext cx="340990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4∙11+ 1= - 43</a:t>
            </a: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9622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1122363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1226598"/>
            <a:ext cx="12081163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Ildizi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-15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tenglama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Волна 19"/>
          <p:cNvSpPr/>
          <p:nvPr/>
        </p:nvSpPr>
        <p:spPr>
          <a:xfrm>
            <a:off x="388679" y="2891127"/>
            <a:ext cx="2606194" cy="1399308"/>
          </a:xfrm>
          <a:prstGeom prst="wave">
            <a:avLst>
              <a:gd name="adj1" fmla="val 12500"/>
              <a:gd name="adj2" fmla="val -12"/>
            </a:avLst>
          </a:prstGeom>
          <a:solidFill>
            <a:srgbClr val="CBA9E5"/>
          </a:solidFill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b="1" dirty="0" smtClean="0">
                <a:solidFill>
                  <a:schemeClr val="tx1"/>
                </a:solidFill>
              </a:rPr>
              <a:t>-4x+7x </a:t>
            </a:r>
            <a:r>
              <a:rPr lang="en-US" sz="4400" b="1" dirty="0" smtClean="0">
                <a:solidFill>
                  <a:schemeClr val="tx1"/>
                </a:solidFill>
              </a:rPr>
              <a:t>= </a:t>
            </a:r>
            <a:r>
              <a:rPr lang="en-US" sz="4000" b="1" dirty="0" smtClean="0">
                <a:solidFill>
                  <a:schemeClr val="tx1"/>
                </a:solidFill>
              </a:rPr>
              <a:t>-</a:t>
            </a:r>
            <a:r>
              <a:rPr lang="en-US" sz="3600" b="1" dirty="0" smtClean="0">
                <a:solidFill>
                  <a:schemeClr val="tx1"/>
                </a:solidFill>
              </a:rPr>
              <a:t>45</a:t>
            </a:r>
            <a:endParaRPr lang="ru-RU" sz="3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Волна 20"/>
          <p:cNvSpPr/>
          <p:nvPr/>
        </p:nvSpPr>
        <p:spPr>
          <a:xfrm>
            <a:off x="9412466" y="3004997"/>
            <a:ext cx="2635963" cy="1399309"/>
          </a:xfrm>
          <a:prstGeom prst="wave">
            <a:avLst/>
          </a:prstGeom>
          <a:solidFill>
            <a:schemeClr val="accent2"/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b="1" dirty="0">
                <a:solidFill>
                  <a:schemeClr val="bg1"/>
                </a:solidFill>
              </a:rPr>
              <a:t> </a:t>
            </a:r>
            <a:r>
              <a:rPr lang="en-US" sz="3600" b="1" dirty="0" smtClean="0">
                <a:solidFill>
                  <a:schemeClr val="bg1"/>
                </a:solidFill>
              </a:rPr>
              <a:t>    </a:t>
            </a:r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 =</a:t>
            </a:r>
            <a:r>
              <a:rPr lang="en-US" sz="3600" b="1" dirty="0" smtClean="0">
                <a:solidFill>
                  <a:schemeClr val="bg1"/>
                </a:solidFill>
              </a:rPr>
              <a:t> </a:t>
            </a:r>
            <a:r>
              <a:rPr lang="en-US" sz="4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-15</a:t>
            </a:r>
            <a:endParaRPr lang="ru-RU" sz="4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Волна 21"/>
          <p:cNvSpPr/>
          <p:nvPr/>
        </p:nvSpPr>
        <p:spPr>
          <a:xfrm>
            <a:off x="6394614" y="3004997"/>
            <a:ext cx="2635963" cy="1399309"/>
          </a:xfrm>
          <a:prstGeom prst="wave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800" b="1" dirty="0" smtClean="0">
                <a:solidFill>
                  <a:schemeClr val="bg1"/>
                </a:solidFill>
              </a:rPr>
              <a:t>   </a:t>
            </a:r>
            <a:r>
              <a:rPr lang="en-US" sz="4400" b="1" dirty="0" smtClean="0">
                <a:solidFill>
                  <a:schemeClr val="tx1"/>
                </a:solidFill>
              </a:rPr>
              <a:t>x=-</a:t>
            </a:r>
            <a:r>
              <a:rPr lang="ru-RU" sz="4400" b="1" dirty="0" smtClean="0">
                <a:solidFill>
                  <a:schemeClr val="tx1"/>
                </a:solidFill>
              </a:rPr>
              <a:t>4</a:t>
            </a:r>
            <a:r>
              <a:rPr lang="en-US" sz="4400" b="1" dirty="0" smtClean="0">
                <a:solidFill>
                  <a:schemeClr val="tx1"/>
                </a:solidFill>
              </a:rPr>
              <a:t>5:3</a:t>
            </a:r>
            <a:endParaRPr lang="ru-RU" sz="4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Волна 22"/>
          <p:cNvSpPr/>
          <p:nvPr/>
        </p:nvSpPr>
        <p:spPr>
          <a:xfrm>
            <a:off x="3376762" y="3004997"/>
            <a:ext cx="2635963" cy="1399309"/>
          </a:xfrm>
          <a:prstGeom prst="wave">
            <a:avLst/>
          </a:prstGeom>
          <a:solidFill>
            <a:schemeClr val="accent1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b="1" dirty="0" smtClean="0">
                <a:solidFill>
                  <a:schemeClr val="bg1"/>
                </a:solidFill>
              </a:rPr>
              <a:t>    </a:t>
            </a:r>
            <a:r>
              <a:rPr lang="en-US" sz="4000" b="1" dirty="0" smtClean="0">
                <a:solidFill>
                  <a:schemeClr val="tx1"/>
                </a:solidFill>
              </a:rPr>
              <a:t>3x = -45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5657486" y="4780038"/>
            <a:ext cx="7940947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-4</a:t>
            </a:r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∙(-15)+7∙(-15) = -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45</a:t>
            </a:r>
          </a:p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60 -105 = -45</a:t>
            </a:r>
          </a:p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-45 = -45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08181" y="4780038"/>
            <a:ext cx="318905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-4x+7x </a:t>
            </a:r>
            <a:r>
              <a:rPr lang="en-US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-45</a:t>
            </a:r>
            <a:endParaRPr lang="ru-RU" sz="3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0498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2" grpId="0" animBg="1"/>
      <p:bldP spid="23" grpId="0" animBg="1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2192000" cy="92333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ru-RU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Tenglamani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ru-RU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 flipH="1">
            <a:off x="404946" y="645521"/>
            <a:ext cx="11443064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sz="3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4000" b="1" dirty="0" err="1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noma‘lum</a:t>
            </a:r>
            <a:r>
              <a:rPr lang="en-US" sz="4000" b="1" dirty="0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qatnashgan</a:t>
            </a:r>
            <a:r>
              <a:rPr lang="en-US" sz="4000" b="1" dirty="0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hadlarni</a:t>
            </a:r>
            <a:r>
              <a:rPr lang="en-US" sz="4000" b="1" dirty="0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tenglikning</a:t>
            </a:r>
            <a:r>
              <a:rPr lang="en-US" sz="4000" b="1" dirty="0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chap </a:t>
            </a:r>
            <a:r>
              <a:rPr lang="en-US" sz="4000" b="1" dirty="0" err="1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qismiga</a:t>
            </a:r>
            <a:r>
              <a:rPr lang="en-US" sz="4000" b="1" dirty="0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, </a:t>
            </a:r>
            <a:r>
              <a:rPr lang="en-US" sz="4000" b="1" dirty="0" err="1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noma‘lum</a:t>
            </a:r>
            <a:r>
              <a:rPr lang="en-US" sz="4000" b="1" dirty="0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qatnashmagan</a:t>
            </a:r>
            <a:r>
              <a:rPr lang="en-US" sz="4000" b="1" dirty="0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hadlarni</a:t>
            </a:r>
            <a:r>
              <a:rPr lang="en-US" sz="4000" b="1" dirty="0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4000" b="1" dirty="0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o‘ng</a:t>
            </a:r>
            <a:r>
              <a:rPr lang="en-US" sz="4000" b="1" dirty="0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qismiga</a:t>
            </a:r>
            <a:r>
              <a:rPr lang="en-US" sz="4000" b="1" dirty="0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o‘tkazish</a:t>
            </a:r>
            <a:r>
              <a:rPr lang="en-US" sz="4000" b="1" dirty="0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lozim</a:t>
            </a:r>
            <a:r>
              <a:rPr lang="en-US" sz="4000" b="1" dirty="0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4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o‘xshash</a:t>
            </a:r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hadlarni</a:t>
            </a:r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ixchamlash</a:t>
            </a:r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4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endParaRPr lang="en-US" sz="3600" b="1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tenglamaning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ikkala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qismini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noma’lum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oldida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turgan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koeffitsiyentga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bo‘lish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44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8772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2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2192000" cy="92333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ru-RU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Tenglamaning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xossalari</a:t>
            </a:r>
            <a:r>
              <a:rPr lang="ru-RU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 flipH="1">
            <a:off x="391884" y="828402"/>
            <a:ext cx="11051177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1-xossa.</a:t>
            </a:r>
            <a:r>
              <a:rPr lang="ru-RU" sz="4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Tenglamaning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istalgan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ishorasini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qarama-qarshisiga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o‘zgartirib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qismidan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ikkinchi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qismiga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o‘tkazish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munkin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198913" y="3078592"/>
            <a:ext cx="6096000" cy="323165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sz="4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3x</a:t>
            </a:r>
            <a: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+ 9 </a:t>
            </a:r>
            <a: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4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+ 2x</a:t>
            </a:r>
          </a:p>
          <a:p>
            <a:pPr>
              <a:lnSpc>
                <a:spcPct val="150000"/>
              </a:lnSpc>
            </a:pPr>
            <a:r>
              <a:rPr lang="en-US" sz="4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3x        </a:t>
            </a:r>
            <a:endParaRPr lang="en-US" sz="4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 </a:t>
            </a:r>
            <a: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-5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246913" y="3275719"/>
            <a:ext cx="90922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2x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820192" y="3273196"/>
            <a:ext cx="53412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endParaRPr lang="ru-RU" sz="40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920826" y="4318514"/>
            <a:ext cx="98616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= 4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017913" y="3271381"/>
            <a:ext cx="47000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endParaRPr lang="ru-RU" sz="40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483755" y="3337274"/>
            <a:ext cx="47000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756499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4.81481E-6 L -0.08164 4.81481E-6 C -0.11823 4.81481E-6 -0.16328 0.04375 -0.16328 0.07939 L -0.16328 0.15879 " pathEditMode="relative" rAng="0" ptsTypes="AAAA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164" y="79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875E-6 -4.81481E-6 L -0.08815 -4.81481E-6 C -0.12761 -4.81481E-6 -0.17617 0.04028 -0.17617 0.07338 L -0.17617 0.14676 " pathEditMode="relative" rAng="0" ptsTypes="AAAA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815" y="73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125E-6 -3.7037E-6 L 0.07604 -3.7037E-6 C 0.11002 -3.7037E-6 0.15208 0.04098 0.15208 0.07454 L 0.15208 0.14931 " pathEditMode="relative" rAng="0" ptsTypes="AAAA">
                                      <p:cBhvr>
                                        <p:cTn id="2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604" y="74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612 -0.0081 L 0.07226 -0.0081 C 0.10742 -0.0081 0.15078 0.03542 0.15078 0.07084 L 0.15078 0.15 " pathEditMode="relative" rAng="0" ptsTypes="AAAA">
                                      <p:cBhvr>
                                        <p:cTn id="2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839" y="78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Объект 2"/>
          <p:cNvSpPr txBox="1">
            <a:spLocks noGrp="1"/>
          </p:cNvSpPr>
          <p:nvPr>
            <p:ph type="body" sz="quarter" idx="1"/>
          </p:nvPr>
        </p:nvSpPr>
        <p:spPr>
          <a:xfrm>
            <a:off x="392387" y="1433998"/>
            <a:ext cx="5407521" cy="4522665"/>
          </a:xfrm>
          <a:prstGeom prst="rect">
            <a:avLst/>
          </a:prstGeom>
        </p:spPr>
        <p:txBody>
          <a:bodyPr>
            <a:noAutofit/>
          </a:bodyPr>
          <a:lstStyle/>
          <a:p>
            <a:pPr marL="457200" lvl="1" indent="0">
              <a:lnSpc>
                <a:spcPct val="100000"/>
              </a:lnSpc>
              <a:buNone/>
            </a:pP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25x – 1 = 9</a:t>
            </a:r>
          </a:p>
          <a:p>
            <a:pPr marL="457200" lvl="1" indent="0">
              <a:lnSpc>
                <a:spcPct val="100000"/>
              </a:lnSpc>
              <a:buNone/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 25x = 9 +1</a:t>
            </a:r>
          </a:p>
          <a:p>
            <a:pPr marL="457200" lvl="1" indent="0">
              <a:lnSpc>
                <a:spcPct val="100000"/>
              </a:lnSpc>
              <a:buNone/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 25x = 10</a:t>
            </a:r>
          </a:p>
          <a:p>
            <a:pPr marL="457200" lvl="1" indent="0">
              <a:lnSpc>
                <a:spcPct val="100000"/>
              </a:lnSpc>
              <a:buNone/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 x = 10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ru-RU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25</a:t>
            </a:r>
            <a:endParaRPr lang="en-US" sz="4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lnSpc>
                <a:spcPct val="100000"/>
              </a:lnSpc>
              <a:buNone/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 x = 0,4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4400" b="1" dirty="0" err="1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400" b="1" dirty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4400" b="1" dirty="0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 </a:t>
            </a:r>
            <a:r>
              <a:rPr lang="en-US" sz="4400" b="1" dirty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4400" b="1" dirty="0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0,4</a:t>
            </a:r>
            <a:endParaRPr lang="ru-RU" sz="4400" b="1" dirty="0">
              <a:solidFill>
                <a:srgbClr val="4A0A1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sz="4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200000"/>
              </a:lnSpc>
              <a:buNone/>
            </a:pPr>
            <a:endParaRPr lang="en-US" sz="4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200000"/>
              </a:lnSpc>
              <a:buNone/>
            </a:pP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pt-BR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SzTx/>
              <a:buNone/>
              <a:defRPr b="1" i="1"/>
            </a:pPr>
            <a:endParaRPr sz="36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" y="0"/>
            <a:ext cx="12192000" cy="112340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№ 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90.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Tenglamani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yeching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970110" y="1433998"/>
            <a:ext cx="6096000" cy="449353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BR" sz="4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3)  </a:t>
            </a:r>
            <a:r>
              <a:rPr lang="pt-BR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3x -5 = 10 - x</a:t>
            </a:r>
            <a:endParaRPr lang="pt-BR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pt-BR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pt-BR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3x + x = 10 + 5</a:t>
            </a:r>
          </a:p>
          <a:p>
            <a:r>
              <a:rPr lang="pt-BR" sz="4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4x = 15</a:t>
            </a:r>
          </a:p>
          <a:p>
            <a:r>
              <a:rPr lang="pt-BR" sz="4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x = 15 : 4</a:t>
            </a:r>
          </a:p>
          <a:p>
            <a:r>
              <a:rPr lang="pt-BR" sz="4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x = 3,75</a:t>
            </a:r>
          </a:p>
          <a:p>
            <a:r>
              <a:rPr lang="en-US" sz="4400" b="1" dirty="0" smtClean="0">
                <a:solidFill>
                  <a:srgbClr val="BC1A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4400" b="1" dirty="0" err="1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400" b="1" dirty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4400" b="1" dirty="0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 = 3,75</a:t>
            </a:r>
            <a:endParaRPr lang="ru-RU" sz="4400" b="1" dirty="0">
              <a:solidFill>
                <a:srgbClr val="4A0A1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713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ipple/>
      </p:transition>
    </mc:Choice>
    <mc:Fallback xmlns="" xmlns:m="http://schemas.openxmlformats.org/officeDocument/2006/math" xmlns:a14="http://schemas.microsoft.com/office/drawing/2010/main">
      <p:transition spd="med">
        <p:fade/>
      </p:transition>
    </mc:Fallback>
  </mc:AlternateContent>
  <p:timing>
    <p:tnLst>
      <p:par>
        <p:cTn id="1" dur="indefinite" restart="never" fill="hold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 flipH="1">
                <a:off x="352696" y="345075"/>
                <a:ext cx="11519263" cy="58607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2- </a:t>
                </a:r>
                <a:r>
                  <a:rPr lang="en-US" sz="40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xossa</a:t>
                </a:r>
                <a:r>
                  <a:rPr lang="en-US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36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Tenglamaning</a:t>
                </a:r>
                <a:r>
                  <a:rPr lang="en-US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ikkala</a:t>
                </a:r>
                <a:r>
                  <a:rPr lang="en-US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qismini</a:t>
                </a:r>
                <a:r>
                  <a:rPr lang="en-US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nolga</a:t>
                </a:r>
                <a:r>
                  <a:rPr lang="en-US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bo‘lmagan</a:t>
                </a:r>
                <a:r>
                  <a:rPr lang="en-US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bir</a:t>
                </a:r>
                <a:r>
                  <a:rPr lang="en-US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xil</a:t>
                </a:r>
                <a:r>
                  <a:rPr lang="en-US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songa</a:t>
                </a:r>
                <a:r>
                  <a:rPr lang="en-US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ko‘paytirish</a:t>
                </a:r>
                <a:r>
                  <a:rPr lang="en-US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yoki</a:t>
                </a:r>
                <a:r>
                  <a:rPr lang="en-US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bo‘lish</a:t>
                </a:r>
                <a:r>
                  <a:rPr lang="en-US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mumkin</a:t>
                </a:r>
                <a:r>
                  <a:rPr lang="en-US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en-US" sz="40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</a:t>
                </a:r>
                <a:r>
                  <a:rPr lang="en-US" sz="40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40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</a:t>
                </a:r>
                <a:r>
                  <a:rPr lang="en-US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4800" b="0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x</m:t>
                        </m:r>
                        <m:r>
                          <a:rPr lang="en-US" sz="4800" b="0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−5</m:t>
                        </m:r>
                      </m:num>
                      <m:den>
                        <m:r>
                          <a:rPr lang="en-US" sz="4800" b="0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40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∙</a:t>
                </a:r>
                <a:r>
                  <a:rPr lang="en-US" sz="40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 </a:t>
                </a:r>
                <a:r>
                  <a:rPr lang="en-US" sz="40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40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x∙2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32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   </a:t>
                </a:r>
                <a:r>
                  <a:rPr lang="en-US" sz="40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x-5 </a:t>
                </a:r>
                <a:r>
                  <a:rPr lang="en-US" sz="40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40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en-US" sz="40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x</a:t>
                </a:r>
                <a:r>
                  <a:rPr lang="en-US" sz="32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en-US" sz="40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  </a:t>
                </a:r>
                <a:r>
                  <a:rPr lang="en-US" sz="40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x </a:t>
                </a:r>
                <a:r>
                  <a:rPr lang="en-US" sz="40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-5</a:t>
                </a:r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352696" y="345075"/>
                <a:ext cx="11519263" cy="5860772"/>
              </a:xfrm>
              <a:prstGeom prst="rect">
                <a:avLst/>
              </a:prstGeom>
              <a:blipFill>
                <a:blip r:embed="rId3"/>
                <a:stretch>
                  <a:fillRect l="-1641" t="-1873" r="-741" b="-353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Прямоугольник 1"/>
          <p:cNvSpPr/>
          <p:nvPr/>
        </p:nvSpPr>
        <p:spPr>
          <a:xfrm>
            <a:off x="6284321" y="2325094"/>
            <a:ext cx="4908716" cy="36009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0,7(y-9)= -1,4  </a:t>
            </a:r>
            <a:r>
              <a:rPr lang="en-US" sz="48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4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:0,7</a:t>
            </a:r>
          </a:p>
          <a:p>
            <a:pPr>
              <a:lnSpc>
                <a:spcPct val="150000"/>
              </a:lnSpc>
            </a:pP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- 9  = -2</a:t>
            </a:r>
          </a:p>
          <a:p>
            <a:pPr>
              <a:lnSpc>
                <a:spcPct val="150000"/>
              </a:lnSpc>
            </a:pPr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y = -2 +9</a:t>
            </a:r>
          </a:p>
          <a:p>
            <a:pPr>
              <a:lnSpc>
                <a:spcPct val="150000"/>
              </a:lnSpc>
            </a:pP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= 7 </a:t>
            </a:r>
            <a:endParaRPr lang="ru-RU" sz="4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1619556" y="2207636"/>
                <a:ext cx="3313728" cy="116673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8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𝐱</m:t>
                        </m:r>
                        <m:r>
                          <a:rPr lang="en-US" sz="48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48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𝟓</m:t>
                        </m:r>
                      </m:num>
                      <m:den>
                        <m:r>
                          <a:rPr lang="en-US" sz="48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4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x</a:t>
                </a:r>
                <a:r>
                  <a:rPr lang="en-US" sz="4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44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dirty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/</a:t>
                </a:r>
                <a:r>
                  <a:rPr lang="en-US" sz="44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∙</a:t>
                </a:r>
                <a:r>
                  <a:rPr lang="en-US" sz="40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en-US" sz="40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000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9556" y="2207636"/>
                <a:ext cx="3313728" cy="1166730"/>
              </a:xfrm>
              <a:prstGeom prst="rect">
                <a:avLst/>
              </a:prstGeom>
              <a:blipFill>
                <a:blip r:embed="rId4"/>
                <a:stretch>
                  <a:fillRect r="-1289" b="-781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85112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2192000" cy="1015663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TENGLAMALAR</a:t>
            </a:r>
            <a:r>
              <a:rPr lang="ru-RU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 flipH="1">
            <a:off x="287384" y="1015663"/>
            <a:ext cx="11247120" cy="77559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Yechimga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>
              <a:lnSpc>
                <a:spcPct val="150000"/>
              </a:lnSpc>
            </a:pPr>
            <a: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5x +3(3x+7)=35 </a:t>
            </a:r>
          </a:p>
          <a:p>
            <a:pPr algn="ctr"/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Yechimga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bo‘lmaydi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44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4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28-20x = -14x +25 -12-6x</a:t>
            </a:r>
          </a:p>
          <a:p>
            <a:pPr algn="ctr"/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Cheksiz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yechimga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>
              <a:lnSpc>
                <a:spcPct val="150000"/>
              </a:lnSpc>
            </a:pPr>
            <a:r>
              <a:rPr lang="en-US" sz="4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8(1,3x+0,25)-6,6x = 3,8x+2</a:t>
            </a:r>
          </a:p>
          <a:p>
            <a:pPr algn="ctr"/>
            <a:endParaRPr lang="en-US" sz="54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4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44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62586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rop">
  <a:themeElements>
    <a:clrScheme name="Crop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0000FF"/>
      </a:hlink>
      <a:folHlink>
        <a:srgbClr val="FF00FF"/>
      </a:folHlink>
    </a:clrScheme>
    <a:fontScheme name="Crop">
      <a:majorFont>
        <a:latin typeface="Franklin Gothic Book"/>
        <a:ea typeface="Franklin Gothic Book"/>
        <a:cs typeface="Franklin Gothic Book"/>
      </a:majorFont>
      <a:minorFont>
        <a:latin typeface="Helvetica"/>
        <a:ea typeface="Helvetica"/>
        <a:cs typeface="Helvetica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34925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Franklin Gothic Boo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4925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Franklin Gothic Boo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1153</TotalTime>
  <Words>612</Words>
  <Application>Microsoft Office PowerPoint</Application>
  <PresentationFormat>Широкоэкранный</PresentationFormat>
  <Paragraphs>146</Paragraphs>
  <Slides>15</Slides>
  <Notes>11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2" baseType="lpstr">
      <vt:lpstr>Arial</vt:lpstr>
      <vt:lpstr>Calibri</vt:lpstr>
      <vt:lpstr>Calibri Light</vt:lpstr>
      <vt:lpstr>Cambria Math</vt:lpstr>
      <vt:lpstr>Franklin Gothic Book</vt:lpstr>
      <vt:lpstr>Wingdings</vt:lpstr>
      <vt:lpstr>Тема Office</vt:lpstr>
      <vt:lpstr>ALGEBRA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XTVTXTIDUm 7-”E” Algebra mavzu: qavslarni ochish qoidalari </dc:title>
  <cp:lastModifiedBy>Пользователь</cp:lastModifiedBy>
  <cp:revision>131</cp:revision>
  <dcterms:modified xsi:type="dcterms:W3CDTF">2020-09-22T16:39:11Z</dcterms:modified>
</cp:coreProperties>
</file>