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8" r:id="rId1"/>
  </p:sldMasterIdLst>
  <p:notesMasterIdLst>
    <p:notesMasterId r:id="rId12"/>
  </p:notesMasterIdLst>
  <p:sldIdLst>
    <p:sldId id="264" r:id="rId2"/>
    <p:sldId id="279" r:id="rId3"/>
    <p:sldId id="271" r:id="rId4"/>
    <p:sldId id="277" r:id="rId5"/>
    <p:sldId id="263" r:id="rId6"/>
    <p:sldId id="272" r:id="rId7"/>
    <p:sldId id="276" r:id="rId8"/>
    <p:sldId id="278" r:id="rId9"/>
    <p:sldId id="273" r:id="rId10"/>
    <p:sldId id="275" r:id="rId11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ADAD8"/>
          </a:solidFill>
        </a:fill>
      </a:tcStyle>
    </a:wholeTbl>
    <a:band2H>
      <a:tcTxStyle/>
      <a:tcStyle>
        <a:tcBdr/>
        <a:fill>
          <a:solidFill>
            <a:srgbClr val="EDEDED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9D6D1"/>
          </a:solidFill>
        </a:fill>
      </a:tcStyle>
    </a:wholeTbl>
    <a:band2H>
      <a:tcTxStyle/>
      <a:tcStyle>
        <a:tcBdr/>
        <a:fill>
          <a:solidFill>
            <a:srgbClr val="EDECEA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4D8DC"/>
          </a:solidFill>
        </a:fill>
      </a:tcStyle>
    </a:wholeTbl>
    <a:band2H>
      <a:tcTxStyle/>
      <a:tcStyle>
        <a:tcBdr/>
        <a:fill>
          <a:solidFill>
            <a:srgbClr val="FAECEE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1" name="Shape 10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Franklin Gothic Book"/>
      </a:defRPr>
    </a:lvl1pPr>
    <a:lvl2pPr indent="228600" defTabSz="457200" latinLnBrk="0">
      <a:defRPr sz="1200">
        <a:latin typeface="+mj-lt"/>
        <a:ea typeface="+mj-ea"/>
        <a:cs typeface="+mj-cs"/>
        <a:sym typeface="Franklin Gothic Book"/>
      </a:defRPr>
    </a:lvl2pPr>
    <a:lvl3pPr indent="457200" defTabSz="457200" latinLnBrk="0">
      <a:defRPr sz="1200">
        <a:latin typeface="+mj-lt"/>
        <a:ea typeface="+mj-ea"/>
        <a:cs typeface="+mj-cs"/>
        <a:sym typeface="Franklin Gothic Book"/>
      </a:defRPr>
    </a:lvl3pPr>
    <a:lvl4pPr indent="685800" defTabSz="457200" latinLnBrk="0">
      <a:defRPr sz="1200">
        <a:latin typeface="+mj-lt"/>
        <a:ea typeface="+mj-ea"/>
        <a:cs typeface="+mj-cs"/>
        <a:sym typeface="Franklin Gothic Book"/>
      </a:defRPr>
    </a:lvl4pPr>
    <a:lvl5pPr indent="914400" defTabSz="457200" latinLnBrk="0">
      <a:defRPr sz="1200">
        <a:latin typeface="+mj-lt"/>
        <a:ea typeface="+mj-ea"/>
        <a:cs typeface="+mj-cs"/>
        <a:sym typeface="Franklin Gothic Book"/>
      </a:defRPr>
    </a:lvl5pPr>
    <a:lvl6pPr indent="1143000" defTabSz="457200" latinLnBrk="0">
      <a:defRPr sz="1200">
        <a:latin typeface="+mj-lt"/>
        <a:ea typeface="+mj-ea"/>
        <a:cs typeface="+mj-cs"/>
        <a:sym typeface="Franklin Gothic Book"/>
      </a:defRPr>
    </a:lvl6pPr>
    <a:lvl7pPr indent="1371600" defTabSz="457200" latinLnBrk="0">
      <a:defRPr sz="1200">
        <a:latin typeface="+mj-lt"/>
        <a:ea typeface="+mj-ea"/>
        <a:cs typeface="+mj-cs"/>
        <a:sym typeface="Franklin Gothic Book"/>
      </a:defRPr>
    </a:lvl7pPr>
    <a:lvl8pPr indent="1600200" defTabSz="457200" latinLnBrk="0">
      <a:defRPr sz="1200">
        <a:latin typeface="+mj-lt"/>
        <a:ea typeface="+mj-ea"/>
        <a:cs typeface="+mj-cs"/>
        <a:sym typeface="Franklin Gothic Book"/>
      </a:defRPr>
    </a:lvl8pPr>
    <a:lvl9pPr indent="1828800" defTabSz="457200" latinLnBrk="0">
      <a:defRPr sz="1200">
        <a:latin typeface="+mj-lt"/>
        <a:ea typeface="+mj-ea"/>
        <a:cs typeface="+mj-cs"/>
        <a:sym typeface="Franklin Gothic Book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4024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9694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8121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24896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2570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143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687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527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371600" y="2285999"/>
            <a:ext cx="4447786" cy="3581402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5940140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756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19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566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340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38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454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726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50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3B6FE-8760-41B6-978F-013E8A15011C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37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043" y="-42004"/>
            <a:ext cx="12173957" cy="175516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07812" y="496707"/>
            <a:ext cx="5051568" cy="1046830"/>
          </a:xfrm>
          <a:prstGeom prst="rect">
            <a:avLst/>
          </a:prstGeom>
        </p:spPr>
        <p:txBody>
          <a:bodyPr vert="horz" wrap="square" lIns="0" tIns="30866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41"/>
              </a:spcBef>
            </a:pPr>
            <a:r>
              <a:rPr lang="en-US" sz="6600" b="1" spc="1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  <a:endParaRPr lang="en-US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79378" y="296550"/>
            <a:ext cx="10285202" cy="1286404"/>
            <a:chOff x="439458" y="228104"/>
            <a:chExt cx="4866424" cy="608660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9" name="object 9"/>
            <p:cNvSpPr/>
            <p:nvPr/>
          </p:nvSpPr>
          <p:spPr>
            <a:xfrm>
              <a:off x="4701997" y="232879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7" y="228104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3804"/>
            </a:p>
          </p:txBody>
        </p:sp>
      </p:grpSp>
      <p:sp>
        <p:nvSpPr>
          <p:cNvPr id="11" name="object 11"/>
          <p:cNvSpPr/>
          <p:nvPr/>
        </p:nvSpPr>
        <p:spPr>
          <a:xfrm>
            <a:off x="8959380" y="2051716"/>
            <a:ext cx="3004824" cy="30988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12" name="object 12"/>
          <p:cNvSpPr txBox="1"/>
          <p:nvPr/>
        </p:nvSpPr>
        <p:spPr>
          <a:xfrm>
            <a:off x="9672418" y="408833"/>
            <a:ext cx="1702163" cy="765618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>
              <a:spcBef>
                <a:spcPts val="264"/>
              </a:spcBef>
            </a:pPr>
            <a:r>
              <a:rPr lang="en-US" sz="4755" b="1" spc="21" dirty="0" smtClean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lang="en-US" sz="4400" b="1" spc="21" dirty="0" smtClean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r>
              <a:rPr lang="en-US" sz="4400" spc="21" dirty="0" smtClean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304147" y="614259"/>
            <a:ext cx="876282" cy="456635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lang="en-US" sz="2800" b="1" spc="-11" dirty="0" smtClean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sz="2800" b="1" spc="-11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800" b="1" dirty="0">
              <a:latin typeface="Arial"/>
              <a:cs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47912" y="1400693"/>
            <a:ext cx="76259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</a:t>
            </a:r>
            <a:r>
              <a:rPr lang="en-US" sz="6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6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Misollar</a:t>
            </a:r>
            <a:r>
              <a:rPr lang="en-US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sz="6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18971" y="5792857"/>
            <a:ext cx="93650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O‘qituvchi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Yusupjonova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Shahnoza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Mirzatillayevna</a:t>
            </a:r>
            <a:endParaRPr lang="ru-RU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9634" y="2185805"/>
            <a:ext cx="750565" cy="1415347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39633" y="3931874"/>
            <a:ext cx="750565" cy="141534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44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66808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dirty="0" smtClean="0"/>
              <a:t> 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1551785"/>
            <a:ext cx="1203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-261916" y="2106322"/>
            <a:ext cx="1178296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28- </a:t>
            </a:r>
            <a:r>
              <a:rPr lang="en-US" sz="54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sahifasida</a:t>
            </a:r>
            <a:endParaRPr lang="en-US" sz="54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keltirilgangan</a:t>
            </a:r>
            <a:endParaRPr lang="en-US" sz="5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5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 – 65 </a:t>
            </a:r>
            <a:r>
              <a:rPr lang="en-US" sz="5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topshiriqlarni</a:t>
            </a:r>
            <a:endParaRPr lang="en-US" sz="5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13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14953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66554" y="3203381"/>
            <a:ext cx="1002336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qavs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oldida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ishorasi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turgan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qavs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ichidagi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ifodaning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ishorasi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o‘zgarmaydi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1372" y="1444008"/>
            <a:ext cx="1115132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Agar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qavs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oldida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ishorasi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turgan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qavs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ichidagi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ifodaning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ishorasi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o‘zgarmaydi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50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60217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Qonuniyatni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davom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ettiring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629195" y="1602176"/>
            <a:ext cx="5031378" cy="433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4600"/>
              </a:lnSpc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4600"/>
              </a:lnSpc>
              <a:defRPr b="1">
                <a:solidFill>
                  <a:srgbClr val="00B0F0"/>
                </a:solidFill>
              </a:defRPr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4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-(-</a:t>
            </a:r>
            <a:r>
              <a:rPr lang="en-US" sz="4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endParaRPr lang="ru-RU" sz="44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defRPr b="1">
                <a:solidFill>
                  <a:srgbClr val="00B0F0"/>
                </a:solidFill>
              </a:defRPr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-(</a:t>
            </a:r>
            <a:r>
              <a:rPr lang="en-US" sz="44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a+b</a:t>
            </a:r>
            <a:r>
              <a:rPr lang="en-US" sz="4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US" sz="44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defRPr b="1">
                <a:solidFill>
                  <a:srgbClr val="00B0F0"/>
                </a:solidFill>
              </a:defRPr>
            </a:pPr>
            <a:r>
              <a:rPr lang="en-US" sz="4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a-</a:t>
            </a:r>
            <a:r>
              <a:rPr lang="en-US" sz="4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4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b+c</a:t>
            </a:r>
            <a:r>
              <a:rPr lang="en-US" sz="4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>
              <a:lnSpc>
                <a:spcPct val="150000"/>
              </a:lnSpc>
              <a:defRPr b="1">
                <a:solidFill>
                  <a:srgbClr val="00B0F0"/>
                </a:solidFill>
              </a:defRPr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a-(b-c)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68679" y="1602176"/>
            <a:ext cx="5031378" cy="433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4600"/>
              </a:lnSpc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4600"/>
              </a:lnSpc>
              <a:defRPr b="1">
                <a:solidFill>
                  <a:srgbClr val="00B0F0"/>
                </a:solidFill>
              </a:defRPr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a</a:t>
            </a:r>
            <a:endParaRPr lang="ru-RU" sz="44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defRPr b="1">
                <a:solidFill>
                  <a:srgbClr val="00B0F0"/>
                </a:solidFill>
              </a:defRPr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-a-b</a:t>
            </a:r>
          </a:p>
          <a:p>
            <a:pPr algn="ctr">
              <a:lnSpc>
                <a:spcPct val="150000"/>
              </a:lnSpc>
              <a:defRPr b="1">
                <a:solidFill>
                  <a:srgbClr val="00B0F0"/>
                </a:solidFill>
              </a:defRPr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4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a-b-c</a:t>
            </a:r>
          </a:p>
          <a:p>
            <a:pPr algn="ctr">
              <a:lnSpc>
                <a:spcPct val="150000"/>
              </a:lnSpc>
              <a:defRPr b="1">
                <a:solidFill>
                  <a:srgbClr val="00B0F0"/>
                </a:solidFill>
              </a:defRPr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4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a-b+c</a:t>
            </a:r>
            <a:endParaRPr lang="en-US" sz="48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499859" y="2776585"/>
            <a:ext cx="509233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2400">
                <a:solidFill>
                  <a:srgbClr val="000000"/>
                </a:solidFill>
              </a:defRPr>
            </a:pP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+ (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b+c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) =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a+b+c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sz="2400">
                <a:solidFill>
                  <a:srgbClr val="000000"/>
                </a:solidFill>
              </a:defRPr>
            </a:pP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+ (b- c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a+b-c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44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8988"/>
            <a:ext cx="12192000" cy="136412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Qavslarni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ochish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qoidasi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 rot="21443830">
            <a:off x="8784472" y="1878682"/>
            <a:ext cx="2346893" cy="1255886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- 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>
                <a:solidFill>
                  <a:srgbClr val="C00000"/>
                </a:solidFill>
              </a:rPr>
              <a:t>+ </a:t>
            </a:r>
            <a:r>
              <a:rPr lang="en-US" sz="4000" b="1" dirty="0">
                <a:solidFill>
                  <a:srgbClr val="002060"/>
                </a:solidFill>
              </a:rPr>
              <a:t>=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6000" b="1" dirty="0" smtClean="0">
                <a:solidFill>
                  <a:srgbClr val="C00000"/>
                </a:solidFill>
              </a:rPr>
              <a:t>-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 rot="21448285">
            <a:off x="3894988" y="1908749"/>
            <a:ext cx="2435481" cy="1195750"/>
          </a:xfrm>
          <a:prstGeom prst="ellipse">
            <a:avLst/>
          </a:prstGeom>
          <a:solidFill>
            <a:srgbClr val="FCB6F4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>
                <a:solidFill>
                  <a:srgbClr val="002060"/>
                </a:solidFill>
              </a:rPr>
              <a:t>+ </a:t>
            </a:r>
            <a:r>
              <a:rPr lang="en-US" sz="6000" b="1" dirty="0" smtClean="0">
                <a:solidFill>
                  <a:srgbClr val="002060"/>
                </a:solidFill>
              </a:rPr>
              <a:t>-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>
                <a:solidFill>
                  <a:srgbClr val="C00000"/>
                </a:solidFill>
              </a:rPr>
              <a:t>=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6600" b="1" dirty="0" smtClean="0">
                <a:solidFill>
                  <a:srgbClr val="002060"/>
                </a:solidFill>
              </a:rPr>
              <a:t>-</a:t>
            </a:r>
            <a:endParaRPr lang="ru-RU" sz="6600" b="1" dirty="0">
              <a:solidFill>
                <a:srgbClr val="002060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409709" y="1802332"/>
            <a:ext cx="2518670" cy="13046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>
                <a:solidFill>
                  <a:srgbClr val="C00000"/>
                </a:solidFill>
              </a:rPr>
              <a:t>+ 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>
                <a:solidFill>
                  <a:srgbClr val="C00000"/>
                </a:solidFill>
              </a:rPr>
              <a:t>+ </a:t>
            </a:r>
            <a:r>
              <a:rPr lang="en-US" sz="4000" b="1" dirty="0">
                <a:solidFill>
                  <a:srgbClr val="002060"/>
                </a:solidFill>
              </a:rPr>
              <a:t>=</a:t>
            </a:r>
            <a:r>
              <a:rPr lang="en-US" sz="4000" b="1" dirty="0">
                <a:solidFill>
                  <a:srgbClr val="C00000"/>
                </a:solidFill>
              </a:rPr>
              <a:t> +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 rot="21318511">
            <a:off x="6281429" y="1843066"/>
            <a:ext cx="2429786" cy="1223159"/>
          </a:xfrm>
          <a:prstGeom prst="ellipse">
            <a:avLst/>
          </a:prstGeom>
          <a:solidFill>
            <a:srgbClr val="FFFF00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>
                <a:solidFill>
                  <a:srgbClr val="002060"/>
                </a:solidFill>
              </a:rPr>
              <a:t>=</a:t>
            </a:r>
            <a:r>
              <a:rPr lang="en-US" sz="4400" b="1" dirty="0">
                <a:solidFill>
                  <a:srgbClr val="C00000"/>
                </a:solidFill>
              </a:rPr>
              <a:t> +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2564" y="3388855"/>
            <a:ext cx="60580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10 - (a – 42b) =10 –a + 42b ;</a:t>
            </a:r>
            <a:endParaRPr lang="ru-RU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2564" y="4260498"/>
            <a:ext cx="76610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-14,4 + (x – 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5,6y) 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-14,4 + x – 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5,6y;</a:t>
            </a:r>
            <a:endParaRPr lang="ru-RU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2564" y="5049693"/>
            <a:ext cx="95718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- 4a 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(-a + 0,25) = - 4a + a - 0,25 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-3a - 0,25;</a:t>
            </a:r>
            <a:endParaRPr lang="ru-RU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74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6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6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6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Объект 2"/>
          <p:cNvSpPr txBox="1">
            <a:spLocks noGrp="1"/>
          </p:cNvSpPr>
          <p:nvPr>
            <p:ph type="body" sz="quarter" idx="1"/>
          </p:nvPr>
        </p:nvSpPr>
        <p:spPr>
          <a:xfrm>
            <a:off x="1289371" y="2081732"/>
            <a:ext cx="4806629" cy="406328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  <a:buFontTx/>
              <a:buAutoNum type="arabicPeriod"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(5</a:t>
            </a:r>
            <a:r>
              <a:rPr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-2b)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-5a</a:t>
            </a:r>
            <a:r>
              <a:rPr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Tx/>
              <a:buAutoNum type="arabicPeriod"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(6</a:t>
            </a:r>
            <a:r>
              <a:rPr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-b)</a:t>
            </a:r>
            <a:r>
              <a:rPr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-(2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Tx/>
              <a:buAutoNum type="arabicPeriod"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7x+3y -(-3x+3y) =</a:t>
            </a:r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Tx/>
              <a:buAutoNum type="arabicPeriod"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8x- (3x - 2y)-5y = </a:t>
            </a:r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SzTx/>
              <a:buNone/>
              <a:defRPr b="1" i="1"/>
            </a:pPr>
            <a:r>
              <a:rPr sz="3600" dirty="0"/>
              <a:t> 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873045" y="2025251"/>
            <a:ext cx="394815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pt-BR" sz="4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-2b-3b+</a:t>
            </a:r>
            <a:r>
              <a:rPr lang="pt-BR" sz="4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5a</a:t>
            </a:r>
            <a:endParaRPr lang="pt-BR" sz="4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6a</a:t>
            </a:r>
            <a:r>
              <a:rPr lang="pt-BR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– b - </a:t>
            </a:r>
            <a:r>
              <a:rPr lang="pt-BR" sz="4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2a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-3b</a:t>
            </a:r>
          </a:p>
          <a:p>
            <a:pPr>
              <a:lnSpc>
                <a:spcPct val="150000"/>
              </a:lnSpc>
            </a:pP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7x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pt-BR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3y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pt-BR" sz="4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3x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3y</a:t>
            </a:r>
          </a:p>
          <a:p>
            <a:pPr>
              <a:lnSpc>
                <a:spcPct val="150000"/>
              </a:lnSpc>
            </a:pPr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8x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3x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+ 2y- 5y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192000" cy="112340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Misollar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89222" y="1248626"/>
            <a:ext cx="52693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66.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Soddalashtiring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84729" y="2081732"/>
            <a:ext cx="338624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=10a-5b</a:t>
            </a:r>
            <a:endParaRPr lang="pt-BR" sz="4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4a-4b</a:t>
            </a:r>
            <a:endParaRPr lang="pt-BR" sz="4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10x</a:t>
            </a:r>
            <a:endParaRPr lang="pt-BR" sz="4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=5x-3y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 xmlns:m="http://schemas.openxmlformats.org/officeDocument/2006/math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1" build="p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Объект 2"/>
          <p:cNvSpPr txBox="1">
            <a:spLocks noGrp="1"/>
          </p:cNvSpPr>
          <p:nvPr>
            <p:ph type="body" sz="quarter" idx="1"/>
          </p:nvPr>
        </p:nvSpPr>
        <p:spPr>
          <a:xfrm>
            <a:off x="836524" y="1695255"/>
            <a:ext cx="5407521" cy="452266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(2x+1) +3x =16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2x+1+3x =16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5x =16-1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5x =15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x = 15:5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= 3</a:t>
            </a:r>
            <a:endParaRPr sz="44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200000"/>
              </a:lnSpc>
              <a:buNone/>
            </a:pPr>
            <a:endParaRPr lang="en-US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pt-B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SzTx/>
              <a:buNone/>
              <a:defRPr b="1" i="1"/>
            </a:pPr>
            <a:endParaRPr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192000" cy="112340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67.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Tenglamani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yeching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44045" y="1693605"/>
            <a:ext cx="4778872" cy="48320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(x-5) - (5-3x) =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>
              <a:lnSpc>
                <a:spcPct val="150000"/>
              </a:lnSpc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x-5 -5 +3x =2</a:t>
            </a:r>
          </a:p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x + 3x =2+5+5</a:t>
            </a:r>
          </a:p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4x = 12 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x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12:4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sz="4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4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1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 xmlns:m="http://schemas.openxmlformats.org/officeDocument/2006/math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Объект 2"/>
          <p:cNvSpPr txBox="1">
            <a:spLocks noGrp="1"/>
          </p:cNvSpPr>
          <p:nvPr>
            <p:ph type="body" sz="quarter" idx="1"/>
          </p:nvPr>
        </p:nvSpPr>
        <p:spPr>
          <a:xfrm>
            <a:off x="0" y="2099534"/>
            <a:ext cx="5277395" cy="2485530"/>
          </a:xfrm>
          <a:prstGeom prst="rect">
            <a:avLst/>
          </a:prstGeom>
        </p:spPr>
        <p:txBody>
          <a:bodyPr>
            <a:noAutofit/>
          </a:bodyPr>
          <a:lstStyle/>
          <a:p>
            <a:pPr marL="914400" lvl="1" indent="-457200">
              <a:lnSpc>
                <a:spcPct val="150000"/>
              </a:lnSpc>
              <a:buFontTx/>
              <a:buAutoNum type="arabicPeriod"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a-(b-(c-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d-k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=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a-b+c-d+k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2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a+(b-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c+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d-k</a:t>
            </a:r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))=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SzTx/>
              <a:buNone/>
              <a:defRPr b="1" i="1"/>
            </a:pPr>
            <a:r>
              <a:rPr sz="3600" dirty="0"/>
              <a:t> 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547404" y="1984119"/>
            <a:ext cx="530945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a-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(b-</a:t>
            </a:r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c-d+k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pt-BR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192000" cy="112340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Qo‘shimcha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misollar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89222" y="1248626"/>
            <a:ext cx="41488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Qavslarni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oching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043649" y="1984119"/>
            <a:ext cx="3626425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a-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b-c+d-k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)=</a:t>
            </a:r>
            <a:endParaRPr lang="pt-BR" sz="4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35774" y="4488330"/>
            <a:ext cx="396454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a+(b-</a:t>
            </a:r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c+d-k</a:t>
            </a:r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)= </a:t>
            </a:r>
            <a:endParaRPr lang="ru-RU" sz="4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597887" y="4233113"/>
            <a:ext cx="343235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a+(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b-c-d+k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)=</a:t>
            </a:r>
            <a:endParaRPr lang="pt-BR" sz="4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7785" y="5331188"/>
            <a:ext cx="3339376" cy="9825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a+b-c-d+k</a:t>
            </a:r>
            <a:endParaRPr lang="pt-BR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784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 xmlns:m="http://schemas.openxmlformats.org/officeDocument/2006/math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Объект 2"/>
          <p:cNvSpPr txBox="1">
            <a:spLocks noGrp="1"/>
          </p:cNvSpPr>
          <p:nvPr>
            <p:ph type="body" sz="quarter" idx="1"/>
          </p:nvPr>
        </p:nvSpPr>
        <p:spPr>
          <a:xfrm>
            <a:off x="1" y="2099534"/>
            <a:ext cx="4935774" cy="2485530"/>
          </a:xfrm>
          <a:prstGeom prst="rect">
            <a:avLst/>
          </a:prstGeom>
        </p:spPr>
        <p:txBody>
          <a:bodyPr>
            <a:noAutofit/>
          </a:bodyPr>
          <a:lstStyle/>
          <a:p>
            <a:pPr marL="914400" lvl="1" indent="-457200">
              <a:lnSpc>
                <a:spcPct val="150000"/>
              </a:lnSpc>
              <a:buFontTx/>
              <a:buAutoNum type="arabicPeriod"/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3a-(5a-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2a+3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US" sz="6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SzTx/>
              <a:buNone/>
              <a:defRPr b="1" i="1"/>
            </a:pPr>
            <a:r>
              <a:rPr sz="3600" dirty="0"/>
              <a:t> 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784605" y="2243614"/>
            <a:ext cx="39683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=3a-(5a-2a-3)=  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pt-BR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192000" cy="112340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Qo‘shimcha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misollar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89222" y="1248626"/>
            <a:ext cx="41488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Qavslarni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oching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81627" y="3049097"/>
            <a:ext cx="429543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3a-5a+2a+3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pt-BR" sz="4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9908" y="4192956"/>
            <a:ext cx="591059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-4b+(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b-</a:t>
            </a:r>
            <a:r>
              <a:rPr lang="en-US" sz="5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6+3b</a:t>
            </a:r>
            <a:r>
              <a:rPr lang="en-US" sz="5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)= </a:t>
            </a:r>
            <a:endParaRPr lang="ru-RU" sz="4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027494" y="3922111"/>
            <a:ext cx="4455066" cy="11848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-4b+(b-6-3b)=</a:t>
            </a:r>
            <a:endParaRPr lang="pt-BR" sz="5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92422" y="3172199"/>
            <a:ext cx="5693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59334" y="5208796"/>
            <a:ext cx="427873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= -4b+ b-6-3b=</a:t>
            </a:r>
            <a:endParaRPr lang="pt-BR" sz="4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41368" y="5208796"/>
            <a:ext cx="2501006" cy="10634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-6b – 6;</a:t>
            </a:r>
            <a:endParaRPr lang="pt-BR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427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 xmlns:m="http://schemas.openxmlformats.org/officeDocument/2006/math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" y="0"/>
            <a:ext cx="12192000" cy="112340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74.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Ifodaning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geometrik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ma‘nosini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oching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1"/>
          </p:nvPr>
        </p:nvSpPr>
        <p:spPr>
          <a:xfrm>
            <a:off x="204652" y="1335578"/>
            <a:ext cx="5891349" cy="35814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bunda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to‘rtburchak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tomonlari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21526" y="3535484"/>
            <a:ext cx="3344092" cy="15936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371908" y="4053570"/>
            <a:ext cx="1556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 = ab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46662" y="1335578"/>
            <a:ext cx="4663456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bunda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</a:p>
          <a:p>
            <a:pPr algn="ctr"/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kvadratning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6383" y="3126279"/>
            <a:ext cx="2454817" cy="216417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08197" y="3730404"/>
            <a:ext cx="153118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4a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6725" y="5245030"/>
            <a:ext cx="41488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to‘rtburchakning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yuzi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3200" dirty="0" smtClean="0"/>
              <a:t> </a:t>
            </a:r>
            <a:endParaRPr lang="ru-RU" sz="3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521536" y="5696163"/>
            <a:ext cx="51347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4a </a:t>
            </a:r>
            <a:r>
              <a:rPr lang="en-US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kvadratning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perimetri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38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 xmlns:m="http://schemas.openxmlformats.org/officeDocument/2006/math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 animBg="1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rop">
  <a:themeElements>
    <a:clrScheme name="Crop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0000FF"/>
      </a:hlink>
      <a:folHlink>
        <a:srgbClr val="FF00FF"/>
      </a:folHlink>
    </a:clrScheme>
    <a:fontScheme name="Crop">
      <a:majorFont>
        <a:latin typeface="Franklin Gothic Book"/>
        <a:ea typeface="Franklin Gothic Book"/>
        <a:cs typeface="Franklin Gothic Book"/>
      </a:majorFont>
      <a:minorFont>
        <a:latin typeface="Helvetica"/>
        <a:ea typeface="Helvetica"/>
        <a:cs typeface="Helvetica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49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49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566</TotalTime>
  <Words>495</Words>
  <Application>Microsoft Office PowerPoint</Application>
  <PresentationFormat>Широкоэкранный</PresentationFormat>
  <Paragraphs>102</Paragraphs>
  <Slides>10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Franklin Gothic Book</vt:lpstr>
      <vt:lpstr>Тема Office</vt:lpstr>
      <vt:lpstr>ALGEBRA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XTVTXTIDUm 7-”E” Algebra mavzu: qavslarni ochish qoidalari </dc:title>
  <cp:lastModifiedBy>Пользователь</cp:lastModifiedBy>
  <cp:revision>65</cp:revision>
  <dcterms:modified xsi:type="dcterms:W3CDTF">2020-09-15T04:08:20Z</dcterms:modified>
</cp:coreProperties>
</file>