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2"/>
  </p:notesMasterIdLst>
  <p:sldIdLst>
    <p:sldId id="264" r:id="rId2"/>
    <p:sldId id="266" r:id="rId3"/>
    <p:sldId id="270" r:id="rId4"/>
    <p:sldId id="265" r:id="rId5"/>
    <p:sldId id="271" r:id="rId6"/>
    <p:sldId id="263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164E5C-C1D1-4520-8B8D-3F20AC3C15C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651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024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694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570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308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2285999"/>
            <a:ext cx="4447786" cy="3581402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94014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6721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68185" y="2457560"/>
            <a:ext cx="7096606" cy="2197074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2"/>
              </a:spcBef>
            </a:pPr>
            <a:r>
              <a:rPr lang="en-US" sz="5400" b="1" dirty="0" smtClean="0">
                <a:latin typeface="Arial"/>
                <a:cs typeface="Arial"/>
              </a:rPr>
              <a:t>  </a:t>
            </a:r>
            <a:r>
              <a:rPr lang="en-US" sz="4800" b="1" dirty="0" smtClean="0">
                <a:latin typeface="Arial"/>
                <a:cs typeface="Arial"/>
              </a:rPr>
              <a:t>MAVZU</a:t>
            </a:r>
            <a:r>
              <a:rPr sz="4800" b="1" dirty="0" smtClean="0">
                <a:latin typeface="Arial"/>
                <a:cs typeface="Arial"/>
              </a:rPr>
              <a:t>:</a:t>
            </a:r>
            <a:endParaRPr sz="5400" b="1" dirty="0">
              <a:latin typeface="Arial"/>
              <a:cs typeface="Arial"/>
            </a:endParaRPr>
          </a:p>
          <a:p>
            <a:pPr marL="26841">
              <a:lnSpc>
                <a:spcPts val="5907"/>
              </a:lnSpc>
            </a:pPr>
            <a:endParaRPr sz="5178" dirty="0">
              <a:latin typeface="Arial"/>
              <a:cs typeface="Arial"/>
            </a:endParaRPr>
          </a:p>
          <a:p>
            <a:pPr marL="68444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9378" y="296550"/>
            <a:ext cx="10285202" cy="1286404"/>
            <a:chOff x="439458" y="228104"/>
            <a:chExt cx="4866424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160461" y="2251873"/>
            <a:ext cx="3507724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4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4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04147" y="614259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42035" y="1174451"/>
            <a:ext cx="68569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8971" y="5792857"/>
            <a:ext cx="9365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680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25913" y="1936505"/>
            <a:ext cx="117829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 </a:t>
            </a:r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endParaRPr lang="en-US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keltirilgangan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– 65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13"/>
          <p:cNvSpPr txBox="1">
            <a:spLocks noChangeArrowheads="1"/>
          </p:cNvSpPr>
          <p:nvPr/>
        </p:nvSpPr>
        <p:spPr bwMode="auto">
          <a:xfrm>
            <a:off x="6477000" y="5638801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213773" y="2113693"/>
            <a:ext cx="2133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132546" y="2242260"/>
            <a:ext cx="2725454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altLang="ja-JP" dirty="0"/>
          </a:p>
          <a:p>
            <a:pPr algn="ctr"/>
            <a:endParaRPr lang="ru-RU" altLang="ja-JP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765068" y="1463895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-168821" y="1318213"/>
            <a:ext cx="6822205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b+a</a:t>
            </a:r>
            <a:endParaRPr 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361433" y="1813868"/>
            <a:ext cx="2362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altLang="ja-JP" dirty="0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653384" y="1371072"/>
            <a:ext cx="5499531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(ab)c = a(</a:t>
            </a:r>
            <a:r>
              <a:rPr lang="en-US" altLang="ja-JP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altLang="ja-JP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altLang="ja-JP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Guruhlash</a:t>
            </a:r>
            <a:r>
              <a:rPr lang="en-US" altLang="ja-JP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altLang="ja-JP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62" name="Text Box 22"/>
              <p:cNvSpPr txBox="1">
                <a:spLocks noChangeArrowheads="1"/>
              </p:cNvSpPr>
              <p:nvPr/>
            </p:nvSpPr>
            <p:spPr bwMode="auto">
              <a:xfrm>
                <a:off x="2481646" y="5104404"/>
                <a:ext cx="6774981" cy="26776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ja-JP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(a </a:t>
                </a:r>
                <a14:m>
                  <m:oMath xmlns:m="http://schemas.openxmlformats.org/officeDocument/2006/math">
                    <m:r>
                      <a:rPr lang="en-US" altLang="ja-JP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</m:oMath>
                </a14:m>
                <a:r>
                  <a:rPr lang="en-US" altLang="ja-JP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b) c = ac</a:t>
                </a:r>
                <a14:m>
                  <m:oMath xmlns:m="http://schemas.openxmlformats.org/officeDocument/2006/math">
                    <m:r>
                      <a:rPr lang="en-US" altLang="ja-JP" sz="4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ja-JP" sz="4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</m:oMath>
                </a14:m>
                <a:r>
                  <a:rPr lang="en-US" altLang="ja-JP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bc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altLang="ja-JP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Taqsimot</a:t>
                </a:r>
                <a:r>
                  <a:rPr lang="en-US" altLang="ja-JP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ja-JP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endParaRPr lang="ru-RU" altLang="ja-JP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262" name="Text 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81646" y="5104404"/>
                <a:ext cx="6774981" cy="2677656"/>
              </a:xfrm>
              <a:prstGeom prst="rect">
                <a:avLst/>
              </a:prstGeom>
              <a:blipFill>
                <a:blip r:embed="rId3"/>
                <a:stretch>
                  <a:fillRect t="-545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6841787" y="3171387"/>
            <a:ext cx="5462451" cy="2231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–</a:t>
            </a:r>
            <a:r>
              <a:rPr lang="en-US" altLang="ja-JP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 = a + (-b)</a:t>
            </a:r>
          </a:p>
          <a:p>
            <a:pPr algn="ctr"/>
            <a:r>
              <a:rPr lang="en-US" altLang="ja-JP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altLang="ja-JP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altLang="ja-JP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ja-JP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</a:t>
            </a:r>
            <a:endParaRPr lang="ru-RU" altLang="ja-JP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457200"/>
            <a:ext cx="209550" cy="438150"/>
          </a:xfrm>
          <a:prstGeom prst="rect">
            <a:avLst/>
          </a:prstGeom>
          <a:noFill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457200"/>
            <a:ext cx="209550" cy="438150"/>
          </a:xfrm>
          <a:prstGeom prst="rect">
            <a:avLst/>
          </a:prstGeom>
          <a:noFill/>
        </p:spPr>
      </p:pic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457200"/>
            <a:ext cx="209550" cy="438150"/>
          </a:xfrm>
          <a:prstGeom prst="rect">
            <a:avLst/>
          </a:prstGeom>
          <a:noFill/>
        </p:spPr>
      </p:pic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24587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457200"/>
            <a:ext cx="209550" cy="438150"/>
          </a:xfrm>
          <a:prstGeom prst="rect">
            <a:avLst/>
          </a:prstGeom>
          <a:noFill/>
        </p:spPr>
      </p:pic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24589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457200"/>
            <a:ext cx="209550" cy="438150"/>
          </a:xfrm>
          <a:prstGeom prst="rect">
            <a:avLst/>
          </a:prstGeom>
          <a:noFill/>
        </p:spPr>
      </p:pic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9025"/>
            <a:ext cx="12304238" cy="121201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Qonuniyatni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4281" y="3295243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ja-JP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+ b + c = (a + c) +b</a:t>
            </a:r>
          </a:p>
          <a:p>
            <a:pPr algn="ctr"/>
            <a:r>
              <a:rPr lang="en-US" altLang="ja-JP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Guruhlash</a:t>
            </a:r>
            <a:r>
              <a:rPr lang="en-US" altLang="ja-JP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altLang="ja-JP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021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5685" y="1602176"/>
            <a:ext cx="1156063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ishoralari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ifodalardan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yozuvdir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 sz="2400">
                <a:solidFill>
                  <a:srgbClr val="000000"/>
                </a:solidFill>
              </a:defRPr>
            </a:pP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5+15-4 = 5+15+(-4)</a:t>
            </a:r>
          </a:p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a-b+c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a+(-b)+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4a+5b-3c = 4a +5b+(-3c)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400">
                <a:solidFill>
                  <a:srgbClr val="000000"/>
                </a:solidFill>
              </a:defRPr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400" b="1">
                <a:solidFill>
                  <a:srgbClr val="00B0F0"/>
                </a:solidFill>
              </a:defRPr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41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495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4552" y="4207004"/>
            <a:ext cx="56914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b+c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(b-c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a+b-c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5611" y="1149531"/>
            <a:ext cx="107637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ifodaga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qo’shiladigan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bo’lsa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yig‘indidagi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qo‘shiluvchining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ishorasini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saqlagan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tushirib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qoldirish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011853"/>
            <a:ext cx="5673634" cy="2654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96111">
              <a:spcBef>
                <a:spcPts val="900"/>
              </a:spcBef>
              <a:defRPr sz="1960">
                <a:solidFill>
                  <a:srgbClr val="000000"/>
                </a:solidFill>
              </a:defRPr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896111">
              <a:spcBef>
                <a:spcPts val="900"/>
              </a:spcBef>
              <a:defRPr sz="1960">
                <a:solidFill>
                  <a:srgbClr val="000000"/>
                </a:solidFill>
              </a:defRPr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+(7-13+2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= 44+7-13+2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896111">
              <a:spcBef>
                <a:spcPts val="900"/>
              </a:spcBef>
              <a:defRPr sz="1960">
                <a:solidFill>
                  <a:srgbClr val="000000"/>
                </a:solidFill>
              </a:defRPr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ac+(b+k-d) = ac+b+k-d;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96111">
              <a:spcBef>
                <a:spcPts val="900"/>
              </a:spcBef>
              <a:defRPr sz="1960">
                <a:solidFill>
                  <a:srgbClr val="000000"/>
                </a:solidFill>
              </a:defRPr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(5-b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)+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 = 5-b+c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28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9"/>
            <a:ext cx="12192000" cy="16021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8085" y="1562987"/>
            <a:ext cx="11255830" cy="557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4600"/>
              </a:lnSpc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”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ifodalarda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almashtirishlar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amalining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xossalariga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asoslangan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84600"/>
              </a:lnSpc>
              <a:defRPr b="1">
                <a:solidFill>
                  <a:srgbClr val="00B0F0"/>
                </a:solidFill>
              </a:defRPr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-(-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= a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-(</a:t>
            </a:r>
            <a:r>
              <a:rPr lang="en-US" sz="4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-a-b</a:t>
            </a:r>
          </a:p>
          <a:p>
            <a:pPr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b+c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a-b-c</a:t>
            </a:r>
          </a:p>
          <a:p>
            <a:pPr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a-(b-c) = a-b-c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43302" y="3290916"/>
            <a:ext cx="6927669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4600"/>
              </a:lnSpc>
              <a:defRPr>
                <a:solidFill>
                  <a:srgbClr val="000000"/>
                </a:solidFill>
              </a:defRPr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  <a:defRPr>
                <a:solidFill>
                  <a:srgbClr val="000000"/>
                </a:solidFill>
              </a:defRPr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32-(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7-13+2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)=32-7+13-2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  <a:defRPr>
                <a:solidFill>
                  <a:srgbClr val="000000"/>
                </a:solidFill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a-(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b+c-d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a-b-c+d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arenR"/>
              <a:defRPr>
                <a:solidFill>
                  <a:srgbClr val="000000"/>
                </a:solidFill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-(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ab-d)+5=-ab+d+5.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44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202285" y="1956512"/>
            <a:ext cx="4610685" cy="40632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+(2b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3c)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(2b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3c)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(2b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3c)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-(a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3c)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r>
              <a:rPr sz="3600" dirty="0"/>
              <a:t>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156662" y="1894428"/>
            <a:ext cx="337457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a+2b-3c</a:t>
            </a:r>
            <a:endParaRPr lang="pt-BR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a-2b+3c</a:t>
            </a:r>
          </a:p>
          <a:p>
            <a:pPr>
              <a:lnSpc>
                <a:spcPct val="150000"/>
              </a:lnSpc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a-2b-3c</a:t>
            </a:r>
          </a:p>
          <a:p>
            <a:pPr>
              <a:lnSpc>
                <a:spcPct val="150000"/>
              </a:lnSpc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-a+2b-3c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89222" y="1248626"/>
            <a:ext cx="5554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58.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1" build="p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836525" y="1695255"/>
            <a:ext cx="6988126" cy="40632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1) 3</a:t>
            </a:r>
            <a:r>
              <a:rPr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a+</a:t>
            </a:r>
            <a:r>
              <a:rPr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 =</a:t>
            </a:r>
            <a:endParaRPr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 3m- (5m-(2m-1))=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3m - (3m+1) =  </a:t>
            </a: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endParaRPr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60.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0239" y="1913257"/>
            <a:ext cx="36984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3a- a - 2b = 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318870" y="1913257"/>
            <a:ext cx="24481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2a – 2b </a:t>
            </a:r>
            <a:endParaRPr lang="ru-RU" sz="4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53051" y="3420400"/>
            <a:ext cx="53351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3m – (5m -2m + 1)</a:t>
            </a:r>
            <a:endParaRPr lang="ru-RU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79084" y="5041248"/>
            <a:ext cx="56795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3m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3m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– 1 =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8671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63 –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3)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"/>
          </p:nvPr>
        </p:nvSpPr>
        <p:spPr>
          <a:xfrm>
            <a:off x="706581" y="1884218"/>
            <a:ext cx="11194473" cy="3581402"/>
          </a:xfrm>
        </p:spPr>
        <p:txBody>
          <a:bodyPr>
            <a:normAutofit lnSpcReduction="10000"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-1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qo‘shiluvchining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=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+ (b - 1)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2a –b +4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kamayuvchisi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2a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 b + 4 =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2a - (b - 4)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38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3)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"/>
          </p:nvPr>
        </p:nvSpPr>
        <p:spPr>
          <a:xfrm>
            <a:off x="720437" y="1496291"/>
            <a:ext cx="11194473" cy="432261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ishoralarini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qo‘yingki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>
              <a:buNone/>
            </a:pPr>
            <a:endParaRPr lang="en-US" sz="7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sz="17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a - (b + c) = a + (…b…c)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76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9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9200" dirty="0">
                <a:latin typeface="Arial" panose="020B0604020202020204" pitchFamily="34" charset="0"/>
                <a:cs typeface="Arial" panose="020B0604020202020204" pitchFamily="34" charset="0"/>
              </a:rPr>
              <a:t>- (b + c) = </a:t>
            </a:r>
            <a:endParaRPr lang="en-US" sz="17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7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1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7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c – (a – b) = c + (…a…b)</a:t>
            </a:r>
          </a:p>
          <a:p>
            <a:pPr marL="0" indent="0">
              <a:buNone/>
            </a:pPr>
            <a:r>
              <a:rPr lang="en-US" sz="17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c </a:t>
            </a:r>
            <a:r>
              <a:rPr lang="en-US" sz="17600" dirty="0">
                <a:latin typeface="Arial" panose="020B0604020202020204" pitchFamily="34" charset="0"/>
                <a:cs typeface="Arial" panose="020B0604020202020204" pitchFamily="34" charset="0"/>
              </a:rPr>
              <a:t>– (a – b</a:t>
            </a:r>
            <a:r>
              <a:rPr lang="en-US" sz="17600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en-US" sz="17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47339" y="4970010"/>
            <a:ext cx="30973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= c –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+b 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457111" y="5011435"/>
            <a:ext cx="3969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c + (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b)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34891" y="3350883"/>
            <a:ext cx="272222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 – b – c </a:t>
            </a:r>
            <a:endParaRPr lang="ru-RU" sz="4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221951" y="3397930"/>
            <a:ext cx="36439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 + (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c)</a:t>
            </a:r>
          </a:p>
        </p:txBody>
      </p:sp>
    </p:spTree>
    <p:extLst>
      <p:ext uri="{BB962C8B-B14F-4D97-AF65-F5344CB8AC3E}">
        <p14:creationId xmlns:p14="http://schemas.microsoft.com/office/powerpoint/2010/main" val="39644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560</Words>
  <Application>Microsoft Office PowerPoint</Application>
  <PresentationFormat>Широкоэкранный</PresentationFormat>
  <Paragraphs>88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游ゴシック Light</vt:lpstr>
      <vt:lpstr>Arial</vt:lpstr>
      <vt:lpstr>Calibri</vt:lpstr>
      <vt:lpstr>Calibri Light</vt:lpstr>
      <vt:lpstr>Cambria Math</vt:lpstr>
      <vt:lpstr>Franklin Gothic Book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Пользователь</cp:lastModifiedBy>
  <cp:revision>37</cp:revision>
  <dcterms:modified xsi:type="dcterms:W3CDTF">2020-09-07T17:49:00Z</dcterms:modified>
</cp:coreProperties>
</file>