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8" r:id="rId1"/>
  </p:sldMasterIdLst>
  <p:notesMasterIdLst>
    <p:notesMasterId r:id="rId12"/>
  </p:notesMasterIdLst>
  <p:sldIdLst>
    <p:sldId id="264" r:id="rId2"/>
    <p:sldId id="266" r:id="rId3"/>
    <p:sldId id="270" r:id="rId4"/>
    <p:sldId id="265" r:id="rId5"/>
    <p:sldId id="271" r:id="rId6"/>
    <p:sldId id="263" r:id="rId7"/>
    <p:sldId id="272" r:id="rId8"/>
    <p:sldId id="273" r:id="rId9"/>
    <p:sldId id="274" r:id="rId10"/>
    <p:sldId id="275" r:id="rId11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ADAD8"/>
          </a:solidFill>
        </a:fill>
      </a:tcStyle>
    </a:wholeTbl>
    <a:band2H>
      <a:tcTxStyle/>
      <a:tcStyle>
        <a:tcBdr/>
        <a:fill>
          <a:solidFill>
            <a:srgbClr val="EDEDED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9D6D1"/>
          </a:solidFill>
        </a:fill>
      </a:tcStyle>
    </a:wholeTbl>
    <a:band2H>
      <a:tcTxStyle/>
      <a:tcStyle>
        <a:tcBdr/>
        <a:fill>
          <a:solidFill>
            <a:srgbClr val="EDECEA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4D8DC"/>
          </a:solidFill>
        </a:fill>
      </a:tcStyle>
    </a:wholeTbl>
    <a:band2H>
      <a:tcTxStyle/>
      <a:tcStyle>
        <a:tcBdr/>
        <a:fill>
          <a:solidFill>
            <a:srgbClr val="FAECEE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1" name="Shape 10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200">
        <a:latin typeface="+mj-lt"/>
        <a:ea typeface="+mj-ea"/>
        <a:cs typeface="+mj-cs"/>
        <a:sym typeface="Franklin Gothic Book"/>
      </a:defRPr>
    </a:lvl1pPr>
    <a:lvl2pPr indent="228600" defTabSz="457200" latinLnBrk="0">
      <a:defRPr sz="1200">
        <a:latin typeface="+mj-lt"/>
        <a:ea typeface="+mj-ea"/>
        <a:cs typeface="+mj-cs"/>
        <a:sym typeface="Franklin Gothic Book"/>
      </a:defRPr>
    </a:lvl2pPr>
    <a:lvl3pPr indent="457200" defTabSz="457200" latinLnBrk="0">
      <a:defRPr sz="1200">
        <a:latin typeface="+mj-lt"/>
        <a:ea typeface="+mj-ea"/>
        <a:cs typeface="+mj-cs"/>
        <a:sym typeface="Franklin Gothic Book"/>
      </a:defRPr>
    </a:lvl3pPr>
    <a:lvl4pPr indent="685800" defTabSz="457200" latinLnBrk="0">
      <a:defRPr sz="1200">
        <a:latin typeface="+mj-lt"/>
        <a:ea typeface="+mj-ea"/>
        <a:cs typeface="+mj-cs"/>
        <a:sym typeface="Franklin Gothic Book"/>
      </a:defRPr>
    </a:lvl4pPr>
    <a:lvl5pPr indent="914400" defTabSz="457200" latinLnBrk="0">
      <a:defRPr sz="1200">
        <a:latin typeface="+mj-lt"/>
        <a:ea typeface="+mj-ea"/>
        <a:cs typeface="+mj-cs"/>
        <a:sym typeface="Franklin Gothic Book"/>
      </a:defRPr>
    </a:lvl5pPr>
    <a:lvl6pPr indent="1143000" defTabSz="457200" latinLnBrk="0">
      <a:defRPr sz="1200">
        <a:latin typeface="+mj-lt"/>
        <a:ea typeface="+mj-ea"/>
        <a:cs typeface="+mj-cs"/>
        <a:sym typeface="Franklin Gothic Book"/>
      </a:defRPr>
    </a:lvl6pPr>
    <a:lvl7pPr indent="1371600" defTabSz="457200" latinLnBrk="0">
      <a:defRPr sz="1200">
        <a:latin typeface="+mj-lt"/>
        <a:ea typeface="+mj-ea"/>
        <a:cs typeface="+mj-cs"/>
        <a:sym typeface="Franklin Gothic Book"/>
      </a:defRPr>
    </a:lvl7pPr>
    <a:lvl8pPr indent="1600200" defTabSz="457200" latinLnBrk="0">
      <a:defRPr sz="1200">
        <a:latin typeface="+mj-lt"/>
        <a:ea typeface="+mj-ea"/>
        <a:cs typeface="+mj-cs"/>
        <a:sym typeface="Franklin Gothic Book"/>
      </a:defRPr>
    </a:lvl8pPr>
    <a:lvl9pPr indent="1828800" defTabSz="457200" latinLnBrk="0">
      <a:defRPr sz="1200">
        <a:latin typeface="+mj-lt"/>
        <a:ea typeface="+mj-ea"/>
        <a:cs typeface="+mj-cs"/>
        <a:sym typeface="Franklin Gothic Book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7164E5C-C1D1-4520-8B8D-3F20AC3C15C8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26515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40243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96949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25708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53087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143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8687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5274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4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371600" y="2285999"/>
            <a:ext cx="4447786" cy="3581402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59401408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75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192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566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340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382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454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726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4506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33B6FE-8760-41B6-978F-013E8A15011C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377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043" y="67216"/>
            <a:ext cx="12173957" cy="175516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07812" y="496707"/>
            <a:ext cx="5051568" cy="1046830"/>
          </a:xfrm>
          <a:prstGeom prst="rect">
            <a:avLst/>
          </a:prstGeom>
        </p:spPr>
        <p:txBody>
          <a:bodyPr vert="horz" wrap="square" lIns="0" tIns="30866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en-US" sz="6600" b="1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668185" y="2457560"/>
            <a:ext cx="7096606" cy="2197074"/>
          </a:xfrm>
          <a:prstGeom prst="rect">
            <a:avLst/>
          </a:prstGeom>
        </p:spPr>
        <p:txBody>
          <a:bodyPr vert="horz" wrap="square" lIns="0" tIns="29526" rIns="0" bIns="0" rtlCol="0">
            <a:spAutoFit/>
          </a:bodyPr>
          <a:lstStyle/>
          <a:p>
            <a:pPr marL="38920">
              <a:lnSpc>
                <a:spcPts val="4132"/>
              </a:lnSpc>
              <a:spcBef>
                <a:spcPts val="232"/>
              </a:spcBef>
            </a:pPr>
            <a:r>
              <a:rPr lang="en-US" sz="5400" b="1" dirty="0" smtClean="0">
                <a:latin typeface="Arial"/>
                <a:cs typeface="Arial"/>
              </a:rPr>
              <a:t>  </a:t>
            </a:r>
            <a:r>
              <a:rPr lang="en-US" sz="4800" b="1" dirty="0" smtClean="0">
                <a:latin typeface="Arial"/>
                <a:cs typeface="Arial"/>
              </a:rPr>
              <a:t>MAVZU</a:t>
            </a:r>
            <a:r>
              <a:rPr sz="4800" b="1" dirty="0" smtClean="0">
                <a:latin typeface="Arial"/>
                <a:cs typeface="Arial"/>
              </a:rPr>
              <a:t>:</a:t>
            </a:r>
            <a:endParaRPr sz="5400" b="1" dirty="0">
              <a:latin typeface="Arial"/>
              <a:cs typeface="Arial"/>
            </a:endParaRPr>
          </a:p>
          <a:p>
            <a:pPr marL="26841">
              <a:lnSpc>
                <a:spcPts val="5907"/>
              </a:lnSpc>
            </a:pPr>
            <a:endParaRPr sz="5178" dirty="0">
              <a:latin typeface="Arial"/>
              <a:cs typeface="Arial"/>
            </a:endParaRPr>
          </a:p>
          <a:p>
            <a:pPr marL="68444">
              <a:lnSpc>
                <a:spcPts val="4290"/>
              </a:lnSpc>
              <a:spcBef>
                <a:spcPts val="2600"/>
              </a:spcBef>
            </a:pPr>
            <a:endParaRPr sz="3699" dirty="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779378" y="296550"/>
            <a:ext cx="10285202" cy="1286404"/>
            <a:chOff x="439458" y="228104"/>
            <a:chExt cx="4866424" cy="60866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9" name="object 9"/>
            <p:cNvSpPr/>
            <p:nvPr/>
          </p:nvSpPr>
          <p:spPr>
            <a:xfrm>
              <a:off x="4701997" y="232879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1" name="object 11"/>
          <p:cNvSpPr/>
          <p:nvPr/>
        </p:nvSpPr>
        <p:spPr>
          <a:xfrm>
            <a:off x="160461" y="2251873"/>
            <a:ext cx="3507724" cy="327226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2" name="object 12"/>
          <p:cNvSpPr txBox="1"/>
          <p:nvPr/>
        </p:nvSpPr>
        <p:spPr>
          <a:xfrm>
            <a:off x="9672418" y="408833"/>
            <a:ext cx="1702163" cy="765618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4755" b="1" spc="2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400" b="1" spc="21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en-US" sz="4400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endParaRPr sz="44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304147" y="614259"/>
            <a:ext cx="876282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en-US" sz="2800" b="1" spc="-1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sz="2800" b="1" spc="-1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842035" y="1174451"/>
            <a:ext cx="685697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</a:t>
            </a:r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Qavslarni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ochish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qoidalari</a:t>
            </a:r>
            <a:endParaRPr lang="ru-RU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18971" y="5792857"/>
            <a:ext cx="93650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en-US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  <a:r>
              <a:rPr lang="en-US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Yusupjonova</a:t>
            </a:r>
            <a:r>
              <a:rPr lang="en-US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Shahnoza</a:t>
            </a:r>
            <a:r>
              <a:rPr lang="en-US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Mirzatillayevna</a:t>
            </a:r>
            <a:endParaRPr lang="ru-RU" sz="3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44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66808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dirty="0" smtClean="0"/>
              <a:t>  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52400" y="1551785"/>
            <a:ext cx="1203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325913" y="1936505"/>
            <a:ext cx="1178296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28- </a:t>
            </a:r>
            <a:r>
              <a:rPr lang="en-US" sz="5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sahifasida</a:t>
            </a:r>
            <a:endParaRPr lang="en-US" sz="54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keltirilgangan</a:t>
            </a:r>
            <a:endParaRPr lang="en-US" sz="5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5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 – 65 </a:t>
            </a:r>
            <a:r>
              <a:rPr lang="en-US" sz="5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endParaRPr lang="en-US" sz="5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5134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Text Box 13"/>
          <p:cNvSpPr txBox="1">
            <a:spLocks noChangeArrowheads="1"/>
          </p:cNvSpPr>
          <p:nvPr/>
        </p:nvSpPr>
        <p:spPr bwMode="auto">
          <a:xfrm>
            <a:off x="6477000" y="5638801"/>
            <a:ext cx="914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10255" name="Text Box 15"/>
          <p:cNvSpPr txBox="1">
            <a:spLocks noChangeArrowheads="1"/>
          </p:cNvSpPr>
          <p:nvPr/>
        </p:nvSpPr>
        <p:spPr bwMode="auto">
          <a:xfrm>
            <a:off x="4213773" y="2113693"/>
            <a:ext cx="213360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dirty="0"/>
          </a:p>
          <a:p>
            <a:pPr>
              <a:spcBef>
                <a:spcPct val="50000"/>
              </a:spcBef>
            </a:pPr>
            <a:endParaRPr lang="ru-RU" dirty="0"/>
          </a:p>
        </p:txBody>
      </p:sp>
      <p:sp>
        <p:nvSpPr>
          <p:cNvPr id="10256" name="Text Box 16"/>
          <p:cNvSpPr txBox="1">
            <a:spLocks noChangeArrowheads="1"/>
          </p:cNvSpPr>
          <p:nvPr/>
        </p:nvSpPr>
        <p:spPr bwMode="auto">
          <a:xfrm>
            <a:off x="4132546" y="2242260"/>
            <a:ext cx="2725454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en-US" altLang="ja-JP" dirty="0"/>
          </a:p>
          <a:p>
            <a:pPr algn="ctr"/>
            <a:endParaRPr lang="ru-RU" altLang="ja-JP" dirty="0"/>
          </a:p>
          <a:p>
            <a:pPr>
              <a:spcBef>
                <a:spcPct val="50000"/>
              </a:spcBef>
            </a:pPr>
            <a:endParaRPr lang="ru-RU" dirty="0"/>
          </a:p>
        </p:txBody>
      </p:sp>
      <p:sp>
        <p:nvSpPr>
          <p:cNvPr id="10257" name="Text Box 17"/>
          <p:cNvSpPr txBox="1">
            <a:spLocks noChangeArrowheads="1"/>
          </p:cNvSpPr>
          <p:nvPr/>
        </p:nvSpPr>
        <p:spPr bwMode="auto">
          <a:xfrm>
            <a:off x="765068" y="1463895"/>
            <a:ext cx="2590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dirty="0"/>
          </a:p>
        </p:txBody>
      </p:sp>
      <p:sp>
        <p:nvSpPr>
          <p:cNvPr id="10258" name="Text Box 18"/>
          <p:cNvSpPr txBox="1">
            <a:spLocks noChangeArrowheads="1"/>
          </p:cNvSpPr>
          <p:nvPr/>
        </p:nvSpPr>
        <p:spPr bwMode="auto">
          <a:xfrm>
            <a:off x="-168821" y="1318213"/>
            <a:ext cx="6822205" cy="166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a+b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b+a</a:t>
            </a:r>
            <a:endParaRPr lang="en-US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almashtirish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endParaRPr lang="ru-RU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59" name="Text Box 19"/>
          <p:cNvSpPr txBox="1">
            <a:spLocks noChangeArrowheads="1"/>
          </p:cNvSpPr>
          <p:nvPr/>
        </p:nvSpPr>
        <p:spPr bwMode="auto">
          <a:xfrm>
            <a:off x="4361433" y="1813868"/>
            <a:ext cx="2362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altLang="ja-JP" dirty="0"/>
          </a:p>
        </p:txBody>
      </p:sp>
      <p:sp>
        <p:nvSpPr>
          <p:cNvPr id="10260" name="Text Box 20"/>
          <p:cNvSpPr txBox="1">
            <a:spLocks noChangeArrowheads="1"/>
          </p:cNvSpPr>
          <p:nvPr/>
        </p:nvSpPr>
        <p:spPr bwMode="auto">
          <a:xfrm>
            <a:off x="6653384" y="1371072"/>
            <a:ext cx="5499531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ja-JP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(ab)c = a(</a:t>
            </a:r>
            <a:r>
              <a:rPr lang="en-US" altLang="ja-JP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bc</a:t>
            </a:r>
            <a:r>
              <a:rPr lang="en-US" altLang="ja-JP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ctr">
              <a:lnSpc>
                <a:spcPct val="150000"/>
              </a:lnSpc>
            </a:pPr>
            <a:r>
              <a:rPr lang="en-US" altLang="ja-JP" sz="3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Guruhlash</a:t>
            </a:r>
            <a:r>
              <a:rPr lang="en-US" altLang="ja-JP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3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endParaRPr lang="ru-RU" altLang="ja-JP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262" name="Text Box 22"/>
              <p:cNvSpPr txBox="1">
                <a:spLocks noChangeArrowheads="1"/>
              </p:cNvSpPr>
              <p:nvPr/>
            </p:nvSpPr>
            <p:spPr bwMode="auto">
              <a:xfrm>
                <a:off x="2481646" y="5104404"/>
                <a:ext cx="6774981" cy="267765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ja-JP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(a </a:t>
                </a:r>
                <a14:m>
                  <m:oMath xmlns:m="http://schemas.openxmlformats.org/officeDocument/2006/math">
                    <m:r>
                      <a:rPr lang="en-US" altLang="ja-JP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±</m:t>
                    </m:r>
                  </m:oMath>
                </a14:m>
                <a:r>
                  <a:rPr lang="en-US" altLang="ja-JP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b) c = ac</a:t>
                </a:r>
                <a14:m>
                  <m:oMath xmlns:m="http://schemas.openxmlformats.org/officeDocument/2006/math">
                    <m:r>
                      <a:rPr lang="en-US" altLang="ja-JP" sz="48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altLang="ja-JP" sz="48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±</m:t>
                    </m:r>
                  </m:oMath>
                </a14:m>
                <a:r>
                  <a:rPr lang="en-US" altLang="ja-JP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bc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altLang="ja-JP" sz="4000" b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Taqsimot</a:t>
                </a:r>
                <a:r>
                  <a:rPr lang="en-US" altLang="ja-JP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ja-JP" sz="4000" b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qonuni</a:t>
                </a:r>
                <a:endParaRPr lang="ru-RU" altLang="ja-JP" sz="4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Bef>
                    <a:spcPct val="50000"/>
                  </a:spcBef>
                </a:pP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262" name="Text 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481646" y="5104404"/>
                <a:ext cx="6774981" cy="2677656"/>
              </a:xfrm>
              <a:prstGeom prst="rect">
                <a:avLst/>
              </a:prstGeom>
              <a:blipFill>
                <a:blip r:embed="rId3"/>
                <a:stretch>
                  <a:fillRect t="-5455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263" name="Text Box 23"/>
          <p:cNvSpPr txBox="1">
            <a:spLocks noChangeArrowheads="1"/>
          </p:cNvSpPr>
          <p:nvPr/>
        </p:nvSpPr>
        <p:spPr bwMode="auto">
          <a:xfrm>
            <a:off x="6841787" y="3171387"/>
            <a:ext cx="5462451" cy="2231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ja-JP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–</a:t>
            </a:r>
            <a:r>
              <a:rPr lang="en-US" altLang="ja-JP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b = a + (-b)</a:t>
            </a:r>
          </a:p>
          <a:p>
            <a:pPr algn="ctr"/>
            <a:r>
              <a:rPr lang="en-US" altLang="ja-JP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Ayirishni</a:t>
            </a:r>
            <a:r>
              <a:rPr lang="en-US" altLang="ja-JP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altLang="ja-JP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altLang="ja-JP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ifodalash</a:t>
            </a:r>
            <a:endParaRPr lang="ru-RU" altLang="ja-JP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endParaRPr lang="ru-RU" dirty="0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 hangingPunct="1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 hangingPunct="1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chemeClr val="tx1"/>
              </a:solidFill>
              <a:latin typeface="Arial" pitchFamily="34" charset="0"/>
            </a:endParaRPr>
          </a:p>
        </p:txBody>
      </p:sp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0" y="457200"/>
            <a:ext cx="209550" cy="438150"/>
          </a:xfrm>
          <a:prstGeom prst="rect">
            <a:avLst/>
          </a:prstGeom>
          <a:noFill/>
        </p:spPr>
      </p:pic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 hangingPunct="1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chemeClr val="tx1"/>
              </a:solidFill>
              <a:latin typeface="Arial" pitchFamily="34" charset="0"/>
            </a:endParaRPr>
          </a:p>
        </p:txBody>
      </p:sp>
      <p:pic>
        <p:nvPicPr>
          <p:cNvPr id="24583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0" y="457200"/>
            <a:ext cx="209550" cy="438150"/>
          </a:xfrm>
          <a:prstGeom prst="rect">
            <a:avLst/>
          </a:prstGeom>
          <a:noFill/>
        </p:spPr>
      </p:pic>
      <p:sp>
        <p:nvSpPr>
          <p:cNvPr id="24586" name="Rectangle 10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 hangingPunct="1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chemeClr val="tx1"/>
              </a:solidFill>
              <a:latin typeface="Arial" pitchFamily="34" charset="0"/>
            </a:endParaRPr>
          </a:p>
        </p:txBody>
      </p:sp>
      <p:pic>
        <p:nvPicPr>
          <p:cNvPr id="24585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0" y="457200"/>
            <a:ext cx="209550" cy="438150"/>
          </a:xfrm>
          <a:prstGeom prst="rect">
            <a:avLst/>
          </a:prstGeom>
          <a:noFill/>
        </p:spPr>
      </p:pic>
      <p:sp>
        <p:nvSpPr>
          <p:cNvPr id="24588" name="Rectangle 1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 hangingPunct="1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chemeClr val="tx1"/>
              </a:solidFill>
              <a:latin typeface="Arial" pitchFamily="34" charset="0"/>
            </a:endParaRPr>
          </a:p>
        </p:txBody>
      </p:sp>
      <p:pic>
        <p:nvPicPr>
          <p:cNvPr id="24587" name="Picture 1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0" y="457200"/>
            <a:ext cx="209550" cy="438150"/>
          </a:xfrm>
          <a:prstGeom prst="rect">
            <a:avLst/>
          </a:prstGeom>
          <a:noFill/>
        </p:spPr>
      </p:pic>
      <p:sp>
        <p:nvSpPr>
          <p:cNvPr id="24590" name="Rectangle 14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 hangingPunct="1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chemeClr val="tx1"/>
              </a:solidFill>
              <a:latin typeface="Arial" pitchFamily="34" charset="0"/>
            </a:endParaRPr>
          </a:p>
        </p:txBody>
      </p:sp>
      <p:pic>
        <p:nvPicPr>
          <p:cNvPr id="24589" name="Picture 1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0" y="457200"/>
            <a:ext cx="209550" cy="438150"/>
          </a:xfrm>
          <a:prstGeom prst="rect">
            <a:avLst/>
          </a:prstGeom>
          <a:noFill/>
        </p:spPr>
      </p:pic>
      <p:sp>
        <p:nvSpPr>
          <p:cNvPr id="24596" name="Rectangle 20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 hangingPunct="1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29025"/>
            <a:ext cx="12304238" cy="121201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Qonuniyatni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4281" y="3295243"/>
            <a:ext cx="609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altLang="ja-JP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+ b + c = (a + c) +b</a:t>
            </a:r>
          </a:p>
          <a:p>
            <a:pPr algn="ctr"/>
            <a:r>
              <a:rPr lang="en-US" altLang="ja-JP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Guruhlash</a:t>
            </a:r>
            <a:r>
              <a:rPr lang="en-US" altLang="ja-JP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endParaRPr lang="ru-RU" altLang="ja-JP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590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2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2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2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2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2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2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60217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1.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Algebraik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15685" y="1602176"/>
            <a:ext cx="1156063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sz="2400">
                <a:solidFill>
                  <a:srgbClr val="000000"/>
                </a:solidFill>
              </a:defRPr>
            </a:pP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Algebraik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yig‘indi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ishoralari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birlashtirilgan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algebraik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ifodalardan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tuzilgan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yozuvdir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defRPr sz="2400">
                <a:solidFill>
                  <a:srgbClr val="000000"/>
                </a:solidFill>
              </a:defRPr>
            </a:pPr>
            <a:endParaRPr lang="en-US" sz="4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 sz="2400">
                <a:solidFill>
                  <a:srgbClr val="000000"/>
                </a:solidFill>
              </a:defRPr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5+15-4 = 5+15+(-4)</a:t>
            </a:r>
          </a:p>
          <a:p>
            <a:pPr>
              <a:defRPr sz="2400">
                <a:solidFill>
                  <a:srgbClr val="000000"/>
                </a:solidFill>
              </a:defRPr>
            </a:pP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a-b+c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= a+(-b)+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  <a:p>
            <a:pPr>
              <a:defRPr sz="2400">
                <a:solidFill>
                  <a:srgbClr val="000000"/>
                </a:solidFill>
              </a:defRPr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4a+5b-3c = 4a +5b+(-3c)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 sz="2400">
                <a:solidFill>
                  <a:srgbClr val="000000"/>
                </a:solidFill>
              </a:defRPr>
            </a:pP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 sz="2400" b="1">
                <a:solidFill>
                  <a:srgbClr val="00B0F0"/>
                </a:solidFill>
              </a:defRPr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416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14953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Qavslarni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ochish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qavs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4552" y="4207004"/>
            <a:ext cx="56914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 sz="2400">
                <a:solidFill>
                  <a:srgbClr val="000000"/>
                </a:solidFill>
              </a:defRPr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b+c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) =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a+b+c</a:t>
            </a:r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 sz="2400">
                <a:solidFill>
                  <a:srgbClr val="000000"/>
                </a:solidFill>
              </a:defRPr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(b-c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) =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a+b-c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5611" y="1149531"/>
            <a:ext cx="1076379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algebraik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ifodaga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qavs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algebraik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qo’shiladigan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bo’lsa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algebraik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yig‘indidagi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qo‘shiluvchining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ishorasini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saqlagan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qavslarni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tushirib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qoldirish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96000" y="4011853"/>
            <a:ext cx="5673634" cy="26545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96111">
              <a:spcBef>
                <a:spcPts val="900"/>
              </a:spcBef>
              <a:defRPr sz="1960">
                <a:solidFill>
                  <a:srgbClr val="000000"/>
                </a:solidFill>
              </a:defRPr>
            </a:pP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defTabSz="896111">
              <a:spcBef>
                <a:spcPts val="900"/>
              </a:spcBef>
              <a:defRPr sz="1960">
                <a:solidFill>
                  <a:srgbClr val="000000"/>
                </a:solidFill>
              </a:defRPr>
            </a:pP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44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+(7-13+2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 = 44+7-13+2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defTabSz="896111">
              <a:spcBef>
                <a:spcPts val="900"/>
              </a:spcBef>
              <a:defRPr sz="1960">
                <a:solidFill>
                  <a:srgbClr val="000000"/>
                </a:solidFill>
              </a:defRPr>
            </a:pP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ac+(b+k-d) = ac+b+k-d;</a:t>
            </a:r>
            <a:endParaRPr lang="pt-BR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896111">
              <a:spcBef>
                <a:spcPts val="900"/>
              </a:spcBef>
              <a:defRPr sz="1960">
                <a:solidFill>
                  <a:srgbClr val="000000"/>
                </a:solidFill>
              </a:defRPr>
            </a:pP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(5-b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)+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 = 5-b+c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56284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39189"/>
            <a:ext cx="12192000" cy="160217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2.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Qavslarni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ochish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qavs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8085" y="1562987"/>
            <a:ext cx="11255830" cy="55722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46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Qavs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oldida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“ 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”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ishorasi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ifodalarda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almashtirishlar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ayirish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amalining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xossalariga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asoslangan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84600"/>
              </a:lnSpc>
              <a:defRPr b="1">
                <a:solidFill>
                  <a:srgbClr val="00B0F0"/>
                </a:solidFill>
              </a:defRPr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-(-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= a</a:t>
            </a:r>
            <a:r>
              <a:rPr lang="en-US" sz="4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44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defRPr b="1">
                <a:solidFill>
                  <a:srgbClr val="00B0F0"/>
                </a:solidFill>
              </a:defRPr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-(</a:t>
            </a:r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a+b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= -a-b</a:t>
            </a:r>
          </a:p>
          <a:p>
            <a:pPr>
              <a:lnSpc>
                <a:spcPct val="150000"/>
              </a:lnSpc>
              <a:defRPr b="1">
                <a:solidFill>
                  <a:srgbClr val="00B0F0"/>
                </a:solidFill>
              </a:defRPr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a-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b+c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= a-b-c</a:t>
            </a:r>
          </a:p>
          <a:p>
            <a:pPr>
              <a:lnSpc>
                <a:spcPct val="150000"/>
              </a:lnSpc>
              <a:defRPr b="1">
                <a:solidFill>
                  <a:srgbClr val="00B0F0"/>
                </a:solidFill>
              </a:defRPr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a-(b-c) = a-b-c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743302" y="3290916"/>
            <a:ext cx="6927669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4600"/>
              </a:lnSpc>
              <a:defRPr>
                <a:solidFill>
                  <a:srgbClr val="000000"/>
                </a:solidFill>
              </a:defRPr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>
              <a:lnSpc>
                <a:spcPct val="150000"/>
              </a:lnSpc>
              <a:buFontTx/>
              <a:buAutoNum type="arabicParenR"/>
              <a:defRPr>
                <a:solidFill>
                  <a:srgbClr val="000000"/>
                </a:solidFill>
              </a:defRPr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32-(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7-13+2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)=32-7+13-2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>
              <a:lnSpc>
                <a:spcPct val="150000"/>
              </a:lnSpc>
              <a:buFontTx/>
              <a:buAutoNum type="arabicParenR"/>
              <a:defRPr>
                <a:solidFill>
                  <a:srgbClr val="000000"/>
                </a:solidFill>
              </a:defRPr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a-(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b+c-d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)=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a-b-c+d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50000"/>
              </a:lnSpc>
              <a:buFontTx/>
              <a:buAutoNum type="arabicParenR"/>
              <a:defRPr>
                <a:solidFill>
                  <a:srgbClr val="000000"/>
                </a:solidFill>
              </a:defRPr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-(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ab-d)+5=-ab+d+5.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4448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Объект 2"/>
          <p:cNvSpPr txBox="1">
            <a:spLocks noGrp="1"/>
          </p:cNvSpPr>
          <p:nvPr>
            <p:ph type="body" sz="quarter" idx="1"/>
          </p:nvPr>
        </p:nvSpPr>
        <p:spPr>
          <a:xfrm>
            <a:off x="1202285" y="1956512"/>
            <a:ext cx="4610685" cy="4063287"/>
          </a:xfrm>
          <a:prstGeom prst="rect">
            <a:avLst/>
          </a:prstGeom>
        </p:spPr>
        <p:txBody>
          <a:bodyPr>
            <a:noAutofit/>
          </a:bodyPr>
          <a:lstStyle/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+(2b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3c)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</a:t>
            </a:r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(2b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3c)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</a:t>
            </a:r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(2b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3c)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</a:t>
            </a:r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-(a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2b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3c)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</a:t>
            </a:r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SzTx/>
              <a:buNone/>
              <a:defRPr b="1" i="1"/>
            </a:pPr>
            <a:r>
              <a:rPr sz="3600" dirty="0"/>
              <a:t> 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156662" y="1894428"/>
            <a:ext cx="3374571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a+2b-3c</a:t>
            </a:r>
            <a:endParaRPr lang="pt-BR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400" dirty="0">
                <a:latin typeface="Arial" panose="020B0604020202020204" pitchFamily="34" charset="0"/>
                <a:cs typeface="Arial" panose="020B0604020202020204" pitchFamily="34" charset="0"/>
              </a:rPr>
              <a:t>a-2b+3c</a:t>
            </a:r>
          </a:p>
          <a:p>
            <a:pPr>
              <a:lnSpc>
                <a:spcPct val="150000"/>
              </a:lnSpc>
            </a:pP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400" dirty="0">
                <a:latin typeface="Arial" panose="020B0604020202020204" pitchFamily="34" charset="0"/>
                <a:cs typeface="Arial" panose="020B0604020202020204" pitchFamily="34" charset="0"/>
              </a:rPr>
              <a:t>a-2b-3c</a:t>
            </a:r>
          </a:p>
          <a:p>
            <a:pPr>
              <a:lnSpc>
                <a:spcPct val="150000"/>
              </a:lnSpc>
            </a:pP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400" dirty="0">
                <a:latin typeface="Arial" panose="020B0604020202020204" pitchFamily="34" charset="0"/>
                <a:cs typeface="Arial" panose="020B0604020202020204" pitchFamily="34" charset="0"/>
              </a:rPr>
              <a:t>-a+2b-3c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1123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TOPSHIRIQLAR:</a:t>
            </a:r>
            <a:endParaRPr lang="ru-RU" sz="4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289222" y="1248626"/>
            <a:ext cx="55547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58.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Qavslarni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oching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" grpId="1" build="p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Объект 2"/>
          <p:cNvSpPr txBox="1">
            <a:spLocks noGrp="1"/>
          </p:cNvSpPr>
          <p:nvPr>
            <p:ph type="body" sz="quarter" idx="1"/>
          </p:nvPr>
        </p:nvSpPr>
        <p:spPr>
          <a:xfrm>
            <a:off x="836525" y="1695255"/>
            <a:ext cx="6988126" cy="4063287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1) 3</a:t>
            </a:r>
            <a:r>
              <a:rPr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a+</a:t>
            </a:r>
            <a:r>
              <a:rPr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2b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) =</a:t>
            </a:r>
            <a:endParaRPr sz="4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200000"/>
              </a:lnSpc>
              <a:buNone/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) 3m- (5m-(2m-1))=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= 3m - (3m+1) =  </a:t>
            </a:r>
            <a:endParaRPr lang="pt-BR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SzTx/>
              <a:buNone/>
              <a:defRPr b="1" i="1"/>
            </a:pPr>
            <a:endParaRPr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" y="0"/>
            <a:ext cx="12192000" cy="1123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60.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Qavslarni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oching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soddalashtiring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90239" y="1913257"/>
            <a:ext cx="369844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3a- a - 2b = </a:t>
            </a:r>
            <a:endParaRPr lang="ru-RU" sz="4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318870" y="1913257"/>
            <a:ext cx="244810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2a – 2b </a:t>
            </a:r>
            <a:endParaRPr lang="ru-RU" sz="48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453051" y="3420400"/>
            <a:ext cx="533511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3m – (5m -2m + 1)</a:t>
            </a:r>
            <a:endParaRPr lang="ru-RU" sz="4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479084" y="5041248"/>
            <a:ext cx="56795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3m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4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3m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– 1 = 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-1 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386713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" y="0"/>
            <a:ext cx="12192000" cy="1123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63 –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(1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3)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Текст 1"/>
          <p:cNvSpPr>
            <a:spLocks noGrp="1"/>
          </p:cNvSpPr>
          <p:nvPr>
            <p:ph type="body" sz="quarter" idx="1"/>
          </p:nvPr>
        </p:nvSpPr>
        <p:spPr>
          <a:xfrm>
            <a:off x="706581" y="1884218"/>
            <a:ext cx="11194473" cy="3581402"/>
          </a:xfrm>
        </p:spPr>
        <p:txBody>
          <a:bodyPr>
            <a:normAutofit lnSpcReduction="10000"/>
          </a:bodyPr>
          <a:lstStyle/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a+b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-1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qo‘shiluvchining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0">
              <a:buNone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a+b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1 = 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+ (b - 1)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2a –b +4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ifodani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kamayuvchisi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ayirma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0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2a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- b + 4 = 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2a - (b - 4)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382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" y="0"/>
            <a:ext cx="12192000" cy="1123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5 -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(2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3)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Текст 1"/>
          <p:cNvSpPr>
            <a:spLocks noGrp="1"/>
          </p:cNvSpPr>
          <p:nvPr>
            <p:ph type="body" sz="quarter" idx="1"/>
          </p:nvPr>
        </p:nvSpPr>
        <p:spPr>
          <a:xfrm>
            <a:off x="720437" y="1496291"/>
            <a:ext cx="11194473" cy="4322618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en-US" sz="1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1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14400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1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144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400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1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144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ishoralarini</a:t>
            </a:r>
            <a:r>
              <a:rPr lang="en-US" sz="1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1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ctr">
              <a:buNone/>
            </a:pPr>
            <a:r>
              <a:rPr lang="en-US" sz="1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qo‘yingki</a:t>
            </a:r>
            <a:r>
              <a:rPr lang="en-US" sz="14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1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1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tenglik</a:t>
            </a:r>
            <a:r>
              <a:rPr lang="en-US" sz="1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14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lvl="1" indent="0">
              <a:buNone/>
            </a:pPr>
            <a:endParaRPr lang="en-US" sz="7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en-US" sz="176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a - (b + c) = a + (…b…c)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76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92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19200" dirty="0">
                <a:latin typeface="Arial" panose="020B0604020202020204" pitchFamily="34" charset="0"/>
                <a:cs typeface="Arial" panose="020B0604020202020204" pitchFamily="34" charset="0"/>
              </a:rPr>
              <a:t>- (b + c) = </a:t>
            </a:r>
            <a:endParaRPr lang="en-US" sz="17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7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51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176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c – (a – b) = c + (…a…b)</a:t>
            </a:r>
          </a:p>
          <a:p>
            <a:pPr marL="0" indent="0">
              <a:buNone/>
            </a:pPr>
            <a:r>
              <a:rPr lang="en-US" sz="17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c </a:t>
            </a:r>
            <a:r>
              <a:rPr lang="en-US" sz="17600" dirty="0">
                <a:latin typeface="Arial" panose="020B0604020202020204" pitchFamily="34" charset="0"/>
                <a:cs typeface="Arial" panose="020B0604020202020204" pitchFamily="34" charset="0"/>
              </a:rPr>
              <a:t>– (a – b</a:t>
            </a:r>
            <a:r>
              <a:rPr lang="en-US" sz="17600" dirty="0" smtClean="0">
                <a:latin typeface="Arial" panose="020B0604020202020204" pitchFamily="34" charset="0"/>
                <a:cs typeface="Arial" panose="020B0604020202020204" pitchFamily="34" charset="0"/>
              </a:rPr>
              <a:t>)  </a:t>
            </a:r>
            <a:endParaRPr lang="en-US" sz="17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47339" y="4970010"/>
            <a:ext cx="309732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= c – 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+b </a:t>
            </a:r>
            <a:endParaRPr lang="ru-RU" sz="4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457111" y="5011435"/>
            <a:ext cx="396935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c + (</a:t>
            </a:r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b)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734891" y="3350883"/>
            <a:ext cx="272222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a – b – c </a:t>
            </a:r>
            <a:endParaRPr lang="ru-RU" sz="4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221951" y="3397930"/>
            <a:ext cx="364394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a + (</a:t>
            </a:r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c)</a:t>
            </a:r>
          </a:p>
        </p:txBody>
      </p:sp>
    </p:spTree>
    <p:extLst>
      <p:ext uri="{BB962C8B-B14F-4D97-AF65-F5344CB8AC3E}">
        <p14:creationId xmlns:p14="http://schemas.microsoft.com/office/powerpoint/2010/main" val="396448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rop">
  <a:themeElements>
    <a:clrScheme name="Crop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0000FF"/>
      </a:hlink>
      <a:folHlink>
        <a:srgbClr val="FF00FF"/>
      </a:folHlink>
    </a:clrScheme>
    <a:fontScheme name="Crop">
      <a:majorFont>
        <a:latin typeface="Franklin Gothic Book"/>
        <a:ea typeface="Franklin Gothic Book"/>
        <a:cs typeface="Franklin Gothic Book"/>
      </a:majorFont>
      <a:minorFont>
        <a:latin typeface="Helvetica"/>
        <a:ea typeface="Helvetica"/>
        <a:cs typeface="Helvetica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492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Franklin Gothic Boo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492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Franklin Gothic Boo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303</TotalTime>
  <Words>560</Words>
  <Application>Microsoft Office PowerPoint</Application>
  <PresentationFormat>Широкоэкранный</PresentationFormat>
  <Paragraphs>88</Paragraphs>
  <Slides>10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游ゴシック Light</vt:lpstr>
      <vt:lpstr>Arial</vt:lpstr>
      <vt:lpstr>Calibri</vt:lpstr>
      <vt:lpstr>Calibri Light</vt:lpstr>
      <vt:lpstr>Cambria Math</vt:lpstr>
      <vt:lpstr>Franklin Gothic Book</vt:lpstr>
      <vt:lpstr>Тема Office</vt:lpstr>
      <vt:lpstr>ALGEBRA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XTVTXTIDUm 7-”E” Algebra mavzu: qavslarni ochish qoidalari </dc:title>
  <cp:lastModifiedBy>Пользователь</cp:lastModifiedBy>
  <cp:revision>37</cp:revision>
  <dcterms:modified xsi:type="dcterms:W3CDTF">2020-09-07T17:49:00Z</dcterms:modified>
</cp:coreProperties>
</file>