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6" r:id="rId2"/>
    <p:sldId id="268" r:id="rId3"/>
    <p:sldId id="264" r:id="rId4"/>
    <p:sldId id="266" r:id="rId5"/>
    <p:sldId id="265" r:id="rId6"/>
    <p:sldId id="269" r:id="rId7"/>
    <p:sldId id="270" r:id="rId8"/>
    <p:sldId id="286" r:id="rId9"/>
    <p:sldId id="287" r:id="rId10"/>
    <p:sldId id="272" r:id="rId11"/>
    <p:sldId id="281" r:id="rId12"/>
    <p:sldId id="282" r:id="rId13"/>
    <p:sldId id="279" r:id="rId14"/>
    <p:sldId id="285" r:id="rId15"/>
    <p:sldId id="289" r:id="rId16"/>
    <p:sldId id="273" r:id="rId17"/>
    <p:sldId id="274" r:id="rId18"/>
    <p:sldId id="280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B0D05-547A-4991-824A-9E836E113035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05013-DE39-4A9B-947D-D743FFFB7B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72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05013-DE39-4A9B-947D-D743FFFB7B6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801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24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12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747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51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02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44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29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72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93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56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05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47757-6D3A-4D52-AE07-E027B20F1982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A0E48-53D1-4E14-B0AB-EB0D96BA5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0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48227" y="334604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47360" y="292396"/>
            <a:ext cx="10475980" cy="1276312"/>
            <a:chOff x="439458" y="228104"/>
            <a:chExt cx="4866424" cy="60388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3305" y="228104"/>
              <a:ext cx="722577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3306" y="228104"/>
              <a:ext cx="722576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973714" y="2230721"/>
            <a:ext cx="2912742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782996" y="455127"/>
            <a:ext cx="729355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ru-RU" sz="4755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85717" y="598923"/>
            <a:ext cx="876282" cy="51819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32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80867" y="1184841"/>
            <a:ext cx="87862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tengliklar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		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01422" y="5654646"/>
            <a:ext cx="9877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9588" y="2216868"/>
            <a:ext cx="762000" cy="14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49588" y="4753969"/>
            <a:ext cx="762000" cy="148243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91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32508" y="1015663"/>
                <a:ext cx="11471565" cy="53260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Formulalar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boshqa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fanlarda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ham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ishlatiladi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𝐇</m:t>
                        </m:r>
                      </m:e>
                      <m:sub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suvning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𝝆</m:t>
                    </m:r>
                  </m:oMath>
                </a14:m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𝑽</m:t>
                        </m:r>
                      </m:den>
                    </m:f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en-US" sz="4400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𝐎𝐠</m:t>
                        </m:r>
                      </m:e>
                      <m:sub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𝐂𝐡</m:t>
                        </m:r>
                      </m:e>
                      <m:sub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𝐔</m:t>
                        </m:r>
                      </m:e>
                      <m:sub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lola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gulining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Harflardan</a:t>
                </a:r>
                <a:r>
                  <a:rPr lang="ru-RU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foydalanish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toifadagi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ko‘pgina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masalalarni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yo‘lini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yozishga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imkon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8" y="1015663"/>
                <a:ext cx="11471565" cy="5326073"/>
              </a:xfrm>
              <a:prstGeom prst="rect">
                <a:avLst/>
              </a:prstGeom>
              <a:blipFill>
                <a:blip r:embed="rId2"/>
                <a:stretch>
                  <a:fillRect l="-2180" t="-2520" r="-2180" b="-44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581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6055" y="1230889"/>
            <a:ext cx="118759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“Spark ”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avtomobili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100 km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yonilg‘i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jadvalni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148464"/>
              </p:ext>
            </p:extLst>
          </p:nvPr>
        </p:nvGraphicFramePr>
        <p:xfrm>
          <a:off x="316055" y="3587274"/>
          <a:ext cx="11256824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837">
                  <a:extLst>
                    <a:ext uri="{9D8B030D-6E8A-4147-A177-3AD203B41FA5}">
                      <a16:colId xmlns:a16="http://schemas.microsoft.com/office/drawing/2014/main" val="1364223652"/>
                    </a:ext>
                  </a:extLst>
                </a:gridCol>
                <a:gridCol w="1181783">
                  <a:extLst>
                    <a:ext uri="{9D8B030D-6E8A-4147-A177-3AD203B41FA5}">
                      <a16:colId xmlns:a16="http://schemas.microsoft.com/office/drawing/2014/main" val="1967545205"/>
                    </a:ext>
                  </a:extLst>
                </a:gridCol>
                <a:gridCol w="1300163">
                  <a:extLst>
                    <a:ext uri="{9D8B030D-6E8A-4147-A177-3AD203B41FA5}">
                      <a16:colId xmlns:a16="http://schemas.microsoft.com/office/drawing/2014/main" val="2280840296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970729165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24014299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811249039"/>
                    </a:ext>
                  </a:extLst>
                </a:gridCol>
                <a:gridCol w="1271591">
                  <a:extLst>
                    <a:ext uri="{9D8B030D-6E8A-4147-A177-3AD203B41FA5}">
                      <a16:colId xmlns:a16="http://schemas.microsoft.com/office/drawing/2014/main" val="334329563"/>
                    </a:ext>
                  </a:extLst>
                </a:gridCol>
              </a:tblGrid>
              <a:tr h="1385332">
                <a:tc>
                  <a:txBody>
                    <a:bodyPr/>
                    <a:lstStyle/>
                    <a:p>
                      <a:r>
                        <a:rPr lang="en-US" sz="44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Bosib</a:t>
                      </a:r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4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o‘tilgan</a:t>
                      </a:r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US" sz="44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masofa</a:t>
                      </a:r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km</a:t>
                      </a:r>
                      <a:endParaRPr lang="ru-RU" sz="4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ru-RU" sz="4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ru-RU" sz="4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089977"/>
                  </a:ext>
                </a:extLst>
              </a:tr>
              <a:tr h="1385332"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Yonilg‘i</a:t>
                      </a:r>
                      <a:r>
                        <a:rPr lang="en-US" sz="4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sarfi</a:t>
                      </a:r>
                      <a:r>
                        <a:rPr lang="en-US" sz="4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4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litr</a:t>
                      </a:r>
                      <a:endParaRPr lang="ru-RU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5a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4a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748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47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-13855"/>
                <a:ext cx="12192000" cy="1015663"/>
              </a:xfrm>
              <a:prstGeom prst="rect">
                <a:avLst/>
              </a:prstGeom>
              <a:solidFill>
                <a:srgbClr val="0070C0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1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ℓ</m:t>
                    </m:r>
                  </m:oMath>
                </a14:m>
                <a:r>
                  <a:rPr lang="en-US" sz="60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Sa:100,     S= 100</a:t>
                </a:r>
                <a14:m>
                  <m:oMath xmlns:m="http://schemas.openxmlformats.org/officeDocument/2006/math">
                    <m:r>
                      <a:rPr lang="en-US" sz="6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ℓ</m:t>
                    </m:r>
                  </m:oMath>
                </a14:m>
                <a:r>
                  <a:rPr lang="en-US" sz="60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:a</a:t>
                </a:r>
                <a:endParaRPr lang="ru-RU" sz="6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-13855"/>
                <a:ext cx="12192000" cy="1015663"/>
              </a:xfrm>
              <a:prstGeom prst="rect">
                <a:avLst/>
              </a:prstGeom>
              <a:blipFill>
                <a:blip r:embed="rId2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020358"/>
              </p:ext>
            </p:extLst>
          </p:nvPr>
        </p:nvGraphicFramePr>
        <p:xfrm>
          <a:off x="271899" y="3648244"/>
          <a:ext cx="11256824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837">
                  <a:extLst>
                    <a:ext uri="{9D8B030D-6E8A-4147-A177-3AD203B41FA5}">
                      <a16:colId xmlns:a16="http://schemas.microsoft.com/office/drawing/2014/main" val="1364223652"/>
                    </a:ext>
                  </a:extLst>
                </a:gridCol>
                <a:gridCol w="1181783">
                  <a:extLst>
                    <a:ext uri="{9D8B030D-6E8A-4147-A177-3AD203B41FA5}">
                      <a16:colId xmlns:a16="http://schemas.microsoft.com/office/drawing/2014/main" val="1967545205"/>
                    </a:ext>
                  </a:extLst>
                </a:gridCol>
                <a:gridCol w="1300163">
                  <a:extLst>
                    <a:ext uri="{9D8B030D-6E8A-4147-A177-3AD203B41FA5}">
                      <a16:colId xmlns:a16="http://schemas.microsoft.com/office/drawing/2014/main" val="2280840296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970729165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24014299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811249039"/>
                    </a:ext>
                  </a:extLst>
                </a:gridCol>
                <a:gridCol w="1271591">
                  <a:extLst>
                    <a:ext uri="{9D8B030D-6E8A-4147-A177-3AD203B41FA5}">
                      <a16:colId xmlns:a16="http://schemas.microsoft.com/office/drawing/2014/main" val="334329563"/>
                    </a:ext>
                  </a:extLst>
                </a:gridCol>
              </a:tblGrid>
              <a:tr h="1038924">
                <a:tc>
                  <a:txBody>
                    <a:bodyPr/>
                    <a:lstStyle/>
                    <a:p>
                      <a:r>
                        <a:rPr lang="en-US" sz="44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Bosib</a:t>
                      </a:r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4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o‘tilgan</a:t>
                      </a:r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US" sz="44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masofa</a:t>
                      </a:r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km</a:t>
                      </a:r>
                      <a:endParaRPr lang="ru-RU" sz="4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ru-RU" sz="4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ru-RU" sz="4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089977"/>
                  </a:ext>
                </a:extLst>
              </a:tr>
              <a:tr h="1127343"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Yonilg‘i</a:t>
                      </a:r>
                      <a:r>
                        <a:rPr lang="en-US" sz="4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sarfi</a:t>
                      </a:r>
                      <a:r>
                        <a:rPr lang="en-US" sz="4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4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litr</a:t>
                      </a:r>
                      <a:endParaRPr lang="ru-RU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5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5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5a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4a</a:t>
                      </a:r>
                      <a:endParaRPr lang="ru-RU" sz="4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74897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00899" y="5363828"/>
            <a:ext cx="813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22644" y="5394605"/>
            <a:ext cx="755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65215" y="5388114"/>
            <a:ext cx="1040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97395" y="3857536"/>
            <a:ext cx="1040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42162" y="3857536"/>
            <a:ext cx="1040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269915" y="5141764"/>
                <a:ext cx="1327608" cy="1261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𝒔𝒂</m:t>
                          </m:r>
                        </m:num>
                        <m:den>
                          <m: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915" y="5141764"/>
                <a:ext cx="1327608" cy="12616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35100" y="1112966"/>
            <a:ext cx="43156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300a:100=3a;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65215" y="1150452"/>
            <a:ext cx="43156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800a:100=8a;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5100" y="1897518"/>
            <a:ext cx="51010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1000a:100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10a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65215" y="1913184"/>
            <a:ext cx="40014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100∙5a:a=500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00899" y="2717392"/>
            <a:ext cx="39372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∙4a:a=400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8138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67309" cy="128847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650" y="1080655"/>
            <a:ext cx="11120007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Kinoteatrda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o‘rindiqqa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o‘rindiq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Kinoteatrda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o‘rindiq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m=30</a:t>
            </a:r>
            <a:r>
              <a:rPr lang="en-US" sz="4400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n=25</a:t>
            </a:r>
            <a:r>
              <a:rPr lang="en-US" sz="4400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k=60</a:t>
            </a:r>
            <a:r>
              <a:rPr lang="en-US" sz="4400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hisoblashlarni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3650" y="5237587"/>
            <a:ext cx="106953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Y: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m∙n+k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30∙25 +60 =750+60 = 810(ta)</a:t>
            </a: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mn+k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810 ta.</a:t>
            </a:r>
            <a:endParaRPr lang="ru-RU" sz="4400" b="1" dirty="0">
              <a:solidFill>
                <a:srgbClr val="86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29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67309" cy="128847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44-</a:t>
            </a:r>
            <a:r>
              <a:rPr lang="ru-RU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75370" y="1607128"/>
                <a:ext cx="11316567" cy="3647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Maktad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tajriba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maydoni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metr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yuzga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Bog‘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1500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e>
                      <m:sup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bo‘lgan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joyni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egallagan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qolgan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ta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il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maydonchaga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bo‘lingan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Shu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maydonchalar-ning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har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yuzaga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370" y="1607128"/>
                <a:ext cx="11316567" cy="3647089"/>
              </a:xfrm>
              <a:prstGeom prst="rect">
                <a:avLst/>
              </a:prstGeom>
              <a:blipFill>
                <a:blip r:embed="rId2"/>
                <a:stretch>
                  <a:fillRect l="-2209" t="-4682" r="-2155" b="-7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019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67782" y="1719526"/>
            <a:ext cx="3945728" cy="219278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434065" y="1196306"/>
                <a:ext cx="4489562" cy="38861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mak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e>
                      <m:sup>
                        <m:r>
                          <a:rPr lang="en-US" sz="40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4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800" b="0" i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og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= 1500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e>
                      <m:sup>
                        <m:r>
                          <a:rPr lang="en-US" sz="4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4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 = 20 ta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>
                              <a:latin typeface="Cambria Math" panose="02040503050406030204" pitchFamily="18" charset="0"/>
                            </a:rPr>
                            <m:t>𝐒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𝑐h𝑎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</m:t>
                          </m:r>
                        </m:e>
                        <m:sup>
                          <m:r>
                            <a:rPr lang="en-US" sz="40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065" y="1196306"/>
                <a:ext cx="4489562" cy="3886128"/>
              </a:xfrm>
              <a:prstGeom prst="rect">
                <a:avLst/>
              </a:prstGeom>
              <a:blipFill>
                <a:blip r:embed="rId2"/>
                <a:stretch>
                  <a:fillRect l="-4749" t="-2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675364" y="1721622"/>
            <a:ext cx="2470277" cy="21992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03347" y="1720680"/>
            <a:ext cx="1496291" cy="2200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3565" y="1705672"/>
            <a:ext cx="0" cy="22001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0"/>
            <a:endCxn id="7" idx="2"/>
          </p:cNvCxnSpPr>
          <p:nvPr/>
        </p:nvCxnSpPr>
        <p:spPr>
          <a:xfrm>
            <a:off x="3851493" y="1720680"/>
            <a:ext cx="0" cy="22001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225566" y="1720680"/>
            <a:ext cx="27708" cy="22001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082561" y="2203963"/>
            <a:ext cx="14962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089548" y="2619600"/>
            <a:ext cx="14962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082561" y="3043520"/>
            <a:ext cx="14962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082562" y="3478581"/>
            <a:ext cx="14962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225494" y="1720680"/>
            <a:ext cx="374073" cy="48328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192000" cy="11963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38018" y="4196300"/>
                <a:ext cx="5385770" cy="2185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14:m>
                  <m:oMath xmlns:m="http://schemas.openxmlformats.org/officeDocument/2006/math">
                    <m:r>
                      <a:rPr lang="en-US" sz="4400" b="1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maydon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 - 1500</a:t>
                </a:r>
                <a:endParaRPr lang="en-US" sz="4400" b="1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cha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(a-1500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 :20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18" y="4196300"/>
                <a:ext cx="5385770" cy="2185983"/>
              </a:xfrm>
              <a:prstGeom prst="rect">
                <a:avLst/>
              </a:prstGeom>
              <a:blipFill>
                <a:blip r:embed="rId3"/>
                <a:stretch>
                  <a:fillRect l="-4643" t="-5850" r="-3058" b="-119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247296" y="5502574"/>
                <a:ext cx="5944704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8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8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(a-1500) :</a:t>
                </a:r>
                <a:r>
                  <a:rPr lang="en-US" sz="4000" b="1" dirty="0" smtClean="0">
                    <a:solidFill>
                      <a:srgbClr val="8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8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8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e>
                      <m:sup>
                        <m:r>
                          <a:rPr lang="en-US" sz="4000" b="1">
                            <a:solidFill>
                              <a:srgbClr val="8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86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7296" y="5502574"/>
                <a:ext cx="5944704" cy="721801"/>
              </a:xfrm>
              <a:prstGeom prst="rect">
                <a:avLst/>
              </a:prstGeom>
              <a:blipFill>
                <a:blip r:embed="rId4"/>
                <a:stretch>
                  <a:fillRect l="-3692" t="-13559" b="-35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176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Masala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400" y="1107996"/>
            <a:ext cx="11125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Fermerning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bog‘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kilometrga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kilometrga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o‘zlashtirilgandan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maydonning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0,88 km²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Bog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maydonining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Hisoblashlarni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2,2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= 0,8 ;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= 1,4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= 4,3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505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31618" y="1360253"/>
                <a:ext cx="11776364" cy="65481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48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𝐛𝐨𝐠</m:t>
                        </m:r>
                        <m:r>
                          <a:rPr lang="en-US" sz="48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b>
                    </m:sSub>
                  </m:oMath>
                </a14:m>
                <a:r>
                  <a:rPr lang="en-US" sz="4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8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a·b</a:t>
                </a:r>
                <a:r>
                  <a:rPr lang="en-US" sz="4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𝐤𝐦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4800" b="1" dirty="0" err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5400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  <m:r>
                          <a:rPr lang="en-US" sz="5400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sz="5400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sub>
                    </m:sSub>
                  </m:oMath>
                </a14:m>
                <a:r>
                  <a:rPr lang="en-US" sz="54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54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 </a:t>
                </a:r>
                <a:r>
                  <a:rPr lang="en-US" sz="5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+0,88 ) </a:t>
                </a:r>
                <a:r>
                  <a:rPr lang="en-US" sz="4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km²</a:t>
                </a:r>
                <a:endParaRPr lang="en-US" sz="5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) a = 2,2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b = 0,8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2,2∙0,8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+0,88 =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2,64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(km²) </a:t>
                </a: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) a = 1,4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b = 4,3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1,4.4,3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+0,88 =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6,9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(km²) </a:t>
                </a: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4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2,64 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km², 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6,9 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km². </a:t>
                </a:r>
                <a:endParaRPr lang="en-US" sz="4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18" y="1360253"/>
                <a:ext cx="11776364" cy="6548139"/>
              </a:xfrm>
              <a:prstGeom prst="rect">
                <a:avLst/>
              </a:prstGeom>
              <a:blipFill>
                <a:blip r:embed="rId2"/>
                <a:stretch>
                  <a:fillRect t="-2328" b="-34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039600" cy="120534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77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" y="0"/>
            <a:ext cx="12192001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2890" y="1731816"/>
            <a:ext cx="1034129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18- </a:t>
            </a:r>
            <a:r>
              <a:rPr lang="en-US" sz="5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endParaRPr lang="en-US" sz="5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endParaRPr lang="en-US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36-, 37-,39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4073" y="892150"/>
            <a:ext cx="1118061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maliy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harflardan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gar 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tomonlarining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err="1"/>
              <a:t>∙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 smtClean="0"/>
              <a:t>∙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18558" y="4796011"/>
            <a:ext cx="3671455" cy="18457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/>
              <a:t>∙</a:t>
            </a:r>
            <a:r>
              <a:rPr lang="en-US" b="1" i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78974" y="5820048"/>
            <a:ext cx="1556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ab</a:t>
            </a:r>
            <a:endParaRPr lang="ru-RU" sz="3600" dirty="0">
              <a:solidFill>
                <a:srgbClr val="86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4495" y="5002455"/>
            <a:ext cx="27608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b="1" i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 </a:t>
            </a:r>
            <a:r>
              <a:rPr lang="en-US" sz="4000" b="1" i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2(a+ b)</a:t>
            </a:r>
            <a:endParaRPr lang="ru-RU" sz="4000" b="1" i="1" dirty="0">
              <a:solidFill>
                <a:srgbClr val="86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4665" y="5180690"/>
            <a:ext cx="148790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0</a:t>
            </a:r>
          </a:p>
          <a:p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&gt; 0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864647" y="4930317"/>
                <a:ext cx="4327353" cy="1337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a, b cm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P- cm ,  S-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𝐜𝐦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4647" y="4930317"/>
                <a:ext cx="4327353" cy="1337354"/>
              </a:xfrm>
              <a:prstGeom prst="rect">
                <a:avLst/>
              </a:prstGeom>
              <a:blipFill>
                <a:blip r:embed="rId3"/>
                <a:stretch>
                  <a:fillRect l="-4930" t="-8219" b="-187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505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8037" y="1015663"/>
            <a:ext cx="112637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tenglamalardagi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+12,3 = 95,1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tenglamadagi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400" b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harfi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2y + 3 = 7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xossalarini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qulaydir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42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46" y="1415897"/>
            <a:ext cx="3851246" cy="485806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98763" y="1767438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XVI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taniqli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matematigi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Fransua</a:t>
            </a:r>
            <a:r>
              <a:rPr lang="en-US" sz="4400" b="1" i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Viyet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(1540 – 1603)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algebraga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harfiy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belgini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kiritishning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i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566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8981" y="1265080"/>
            <a:ext cx="10224656" cy="144655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– (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b+c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) = (a-b) – c = a – b –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 =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∙c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b∙c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0689" y="2536448"/>
            <a:ext cx="58326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 , b ,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0689" y="4144880"/>
            <a:ext cx="6471643" cy="83099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) : c = a : c + b :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552925" y="4916856"/>
                <a:ext cx="792717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a , b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istalgan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lekin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c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:endParaRPr lang="ru-RU" sz="40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2925" y="4916856"/>
                <a:ext cx="7927170" cy="707886"/>
              </a:xfrm>
              <a:prstGeom prst="rect">
                <a:avLst/>
              </a:prstGeom>
              <a:blipFill>
                <a:blip r:embed="rId2"/>
                <a:stretch>
                  <a:fillRect l="-2769" t="-17241" r="-1385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517396" y="3244334"/>
            <a:ext cx="111572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4a </a:t>
            </a:r>
            <a:r>
              <a:rPr lang="en-US" sz="4400" b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(a+6) </a:t>
            </a:r>
            <a:r>
              <a:rPr lang="en-US" sz="4400" b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(4a - a) </a:t>
            </a:r>
            <a:r>
              <a:rPr lang="en-US" sz="4400" b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4400" b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 </a:t>
            </a:r>
            <a:r>
              <a:rPr lang="en-US" sz="4400" b="1" dirty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6;</a:t>
            </a:r>
            <a:endParaRPr lang="en-US" sz="4400" b="1" dirty="0">
              <a:solidFill>
                <a:srgbClr val="86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16685" y="5707146"/>
            <a:ext cx="9462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(16+5,6b):8 =16:8+5,6b:8 = 2+0,7b. </a:t>
            </a:r>
            <a:endParaRPr lang="en-US" sz="4400" b="1" dirty="0">
              <a:solidFill>
                <a:srgbClr val="86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47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4045"/>
            <a:ext cx="120396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            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son 2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algn="ctr"/>
            <a:r>
              <a:rPr lang="en-US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2n </a:t>
            </a:r>
          </a:p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 natural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son.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37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0836" y="1665054"/>
            <a:ext cx="1219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bo‘lgandagi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qoldiq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binobarin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= 2n +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 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2k – 1 </a:t>
            </a:r>
            <a:endParaRPr lang="en-US" sz="4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n - natural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son.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5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015663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1891" y="1015663"/>
            <a:ext cx="110282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531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6291" y="3782291"/>
            <a:ext cx="682109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I son -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2n+1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II son -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2n+3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III son -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2n+5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5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602046"/>
            <a:ext cx="6692858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2n+1+2n+3+2n+5=531;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2n∙3=531-9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2n=522 : 3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2n=174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35764" y="2290879"/>
            <a:ext cx="5617243" cy="3122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2n+1=175 (1-son),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2n+3= 177 (2-son),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2n+5 = 179.</a:t>
            </a:r>
            <a:endParaRPr lang="ru-RU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4853437" y="5772144"/>
            <a:ext cx="5832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175 ,177 </a:t>
            </a:r>
            <a:r>
              <a:rPr lang="en-US" sz="4000" b="1" dirty="0" err="1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179</a:t>
            </a:r>
            <a:r>
              <a:rPr lang="en-US" sz="4000" b="1" dirty="0" smtClean="0">
                <a:solidFill>
                  <a:srgbClr val="86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86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8638" y="100511"/>
            <a:ext cx="80079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I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son -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2n+1 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II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son -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2n+3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III son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2n+5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авая круглая скобка 1"/>
          <p:cNvSpPr/>
          <p:nvPr/>
        </p:nvSpPr>
        <p:spPr>
          <a:xfrm>
            <a:off x="5072766" y="167091"/>
            <a:ext cx="360218" cy="2175163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717385" y="914477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531</a:t>
            </a:r>
          </a:p>
        </p:txBody>
      </p:sp>
    </p:spTree>
    <p:extLst>
      <p:ext uri="{BB962C8B-B14F-4D97-AF65-F5344CB8AC3E}">
        <p14:creationId xmlns:p14="http://schemas.microsoft.com/office/powerpoint/2010/main" val="294424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716</Words>
  <Application>Microsoft Office PowerPoint</Application>
  <PresentationFormat>Широкоэкранный</PresentationFormat>
  <Paragraphs>134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71</cp:revision>
  <dcterms:created xsi:type="dcterms:W3CDTF">2020-07-31T19:07:01Z</dcterms:created>
  <dcterms:modified xsi:type="dcterms:W3CDTF">2020-09-10T05:28:48Z</dcterms:modified>
</cp:coreProperties>
</file>