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3" r:id="rId2"/>
    <p:sldId id="285" r:id="rId3"/>
    <p:sldId id="275" r:id="rId4"/>
    <p:sldId id="267" r:id="rId5"/>
    <p:sldId id="278" r:id="rId6"/>
    <p:sldId id="269" r:id="rId7"/>
    <p:sldId id="270" r:id="rId8"/>
    <p:sldId id="287" r:id="rId9"/>
    <p:sldId id="279" r:id="rId10"/>
    <p:sldId id="280" r:id="rId11"/>
    <p:sldId id="286" r:id="rId12"/>
    <p:sldId id="290" r:id="rId13"/>
    <p:sldId id="291" r:id="rId14"/>
    <p:sldId id="289" r:id="rId15"/>
    <p:sldId id="284" r:id="rId16"/>
  </p:sldIdLst>
  <p:sldSz cx="12192000" cy="6858000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62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C0A33-A36A-4E53-85B1-9653063AD31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79E7F-1C9C-4D02-9D9C-276F09076E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5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9E7F-1C9C-4D02-9D9C-276F09076EA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261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9E7F-1C9C-4D02-9D9C-276F09076EA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162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470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78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0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909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5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48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09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05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5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43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38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6BECE-8C12-45BA-B515-63D62CE7F04E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94620-F711-433C-A9D2-0A0D37721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25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5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4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6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41277" y="413757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79378" y="296550"/>
            <a:ext cx="10285202" cy="1276312"/>
            <a:chOff x="439458" y="228104"/>
            <a:chExt cx="4866424" cy="60388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700038" y="2269394"/>
            <a:ext cx="2912742" cy="30981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27917" y="538200"/>
            <a:ext cx="1328562" cy="78162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ru-RU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292198" y="685774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16832" y="2051716"/>
            <a:ext cx="8537913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endParaRPr lang="en-US" sz="5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endParaRPr lang="ru-RU" sz="6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186" y="4400551"/>
            <a:ext cx="810804" cy="17942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41990" y="5586129"/>
            <a:ext cx="9334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7301" y="2085975"/>
            <a:ext cx="898574" cy="1843087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7926" y="1288473"/>
            <a:ext cx="813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3046"/>
            <a:ext cx="5316810" cy="45236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158345" y="4770674"/>
                <a:ext cx="304750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△</m:t>
                        </m:r>
                      </m:sub>
                    </m:sSub>
                  </m:oMath>
                </a14:m>
                <a:r>
                  <a:rPr lang="en-US" sz="5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ab:2</a:t>
                </a:r>
                <a:endParaRPr lang="ru-RU" sz="5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345" y="4770674"/>
                <a:ext cx="3047501" cy="923330"/>
              </a:xfrm>
              <a:prstGeom prst="rect">
                <a:avLst/>
              </a:prstGeom>
              <a:blipFill>
                <a:blip r:embed="rId3"/>
                <a:stretch>
                  <a:fillRect t="-18543" r="-9400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7817329" y="1846213"/>
            <a:ext cx="3214965" cy="1597287"/>
          </a:xfrm>
          <a:prstGeom prst="rect">
            <a:avLst/>
          </a:prstGeom>
          <a:solidFill>
            <a:schemeClr val="accent6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7817329" y="1835121"/>
            <a:ext cx="3214965" cy="1597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032294" y="2290913"/>
            <a:ext cx="9833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a</a:t>
            </a:r>
            <a:endParaRPr lang="ru-RU" sz="40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64428" y="1159623"/>
            <a:ext cx="460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/>
              <a:t>b</a:t>
            </a:r>
            <a:endParaRPr lang="ru-RU" sz="4000" b="1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200969" y="4904819"/>
            <a:ext cx="29065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P=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a+b+c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58620" y="2167802"/>
            <a:ext cx="20168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ab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806374" y="2215545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i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4536"/>
            <a:ext cx="12316691" cy="129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P-?, 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S 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-?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2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 animBg="1"/>
      <p:bldP spid="13" grpId="0"/>
      <p:bldP spid="14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-124691" y="-50003"/>
                <a:ext cx="12316691" cy="10457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6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</m:oMath>
                </a14:m>
                <a:r>
                  <a:rPr lang="en-US" sz="6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?,</a:t>
                </a:r>
                <a:r>
                  <a:rPr lang="ru-RU" sz="66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6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</m:oMath>
                </a14:m>
                <a:r>
                  <a:rPr lang="en-US" sz="6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?</a:t>
                </a:r>
                <a:endParaRPr lang="ru-RU" sz="6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4691" y="-50003"/>
                <a:ext cx="12316691" cy="1045726"/>
              </a:xfrm>
              <a:prstGeom prst="rect">
                <a:avLst/>
              </a:prstGeom>
              <a:blipFill>
                <a:blip r:embed="rId2"/>
                <a:stretch>
                  <a:fillRect t="-24855" b="-43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Фигура, имеющая форму буквы L 5"/>
          <p:cNvSpPr/>
          <p:nvPr/>
        </p:nvSpPr>
        <p:spPr>
          <a:xfrm>
            <a:off x="679088" y="1440855"/>
            <a:ext cx="3283526" cy="2590800"/>
          </a:xfrm>
          <a:prstGeom prst="corner">
            <a:avLst/>
          </a:prstGeom>
          <a:solidFill>
            <a:srgbClr val="D7621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3948760" y="1454709"/>
            <a:ext cx="13854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995269" y="1440855"/>
            <a:ext cx="19534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5112577" y="1000332"/>
                <a:ext cx="4695196" cy="1661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b="1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katta</m:t>
                        </m:r>
                      </m:sub>
                    </m:sSub>
                  </m:oMath>
                </a14:m>
                <a:r>
                  <a:rPr lang="en-US" sz="4000" b="1" dirty="0" smtClean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kichik</m:t>
                        </m:r>
                      </m:sub>
                    </m:sSub>
                  </m:oMath>
                </a14:m>
                <a:r>
                  <a:rPr lang="en-US" sz="2800" dirty="0" smtClean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  <m:r>
                      <a:rPr lang="en-US" sz="4400" b="1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b="1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katta</m:t>
                        </m:r>
                      </m:sub>
                    </m:sSub>
                  </m:oMath>
                </a14:m>
                <a:r>
                  <a:rPr lang="en-US" sz="4400" b="1" dirty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kichik</m:t>
                        </m:r>
                      </m:sub>
                    </m:sSub>
                  </m:oMath>
                </a14:m>
                <a:r>
                  <a:rPr lang="en-US" sz="3200" dirty="0"/>
                  <a:t> </a:t>
                </a:r>
                <a:endParaRPr lang="ru-RU" sz="3200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577" y="1000332"/>
                <a:ext cx="4695196" cy="1661993"/>
              </a:xfrm>
              <a:prstGeom prst="rect">
                <a:avLst/>
              </a:prstGeom>
              <a:blipFill>
                <a:blip r:embed="rId3"/>
                <a:stretch>
                  <a:fillRect t="-6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/>
              <p:cNvSpPr/>
              <p:nvPr/>
            </p:nvSpPr>
            <p:spPr>
              <a:xfrm>
                <a:off x="4791713" y="2005367"/>
                <a:ext cx="8188079" cy="3740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solidFill>
                      <a:srgbClr val="0070C0"/>
                    </a:solidFill>
                  </a:rPr>
                  <a:t>1)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katta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2(2+a+1,5) = 7 + 2a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kichik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2(1,5 +2 -b) = 7 - 2b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  <m:r>
                      <a:rPr lang="en-US" sz="4000" b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7+2a-(7-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2b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= 7+2a-7+2b= </a:t>
                </a: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=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2a +2b</a:t>
                </a:r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713" y="2005367"/>
                <a:ext cx="8188079" cy="3740704"/>
              </a:xfrm>
              <a:prstGeom prst="rect">
                <a:avLst/>
              </a:prstGeom>
              <a:blipFill>
                <a:blip r:embed="rId4"/>
                <a:stretch>
                  <a:fillRect l="-22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143857" y="968524"/>
            <a:ext cx="38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8016" y="238343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01266" y="217053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1,5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20185" y="3057451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b</a:t>
            </a:r>
            <a:endParaRPr 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Прямоугольник 30"/>
              <p:cNvSpPr/>
              <p:nvPr/>
            </p:nvSpPr>
            <p:spPr>
              <a:xfrm>
                <a:off x="211453" y="4713426"/>
                <a:ext cx="10846161" cy="19248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solidFill>
                      <a:srgbClr val="0070C0"/>
                    </a:solidFill>
                  </a:rPr>
                  <a:t>2)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katta</m:t>
                        </m:r>
                      </m:sub>
                    </m:sSub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2(a+1,5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2a+3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kichik</m:t>
                        </m:r>
                      </m:sub>
                    </m:sSub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1,5(2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-b) 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3 - 1,5b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  <m:r>
                      <a:rPr lang="en-US" sz="4000" b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2a + 3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(3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1,5b)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2a +1,5b </a:t>
                </a:r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53" y="4713426"/>
                <a:ext cx="10846161" cy="1924822"/>
              </a:xfrm>
              <a:prstGeom prst="rect">
                <a:avLst/>
              </a:prstGeom>
              <a:blipFill>
                <a:blip r:embed="rId5"/>
                <a:stretch>
                  <a:fillRect l="-2024" t="-6329" b="-101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8044711" y="4713426"/>
            <a:ext cx="4147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2a +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2a + 1,5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3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10806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masala(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14-bet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8654" y="969818"/>
            <a:ext cx="1155469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Geologlar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km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10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yurishdi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oqimning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km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daryoda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40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suzishdi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30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yurishdi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Yo‘nalishning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harfi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geologlar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Agar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= 3,3 km/h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 = 5,7 km/h, c =10,5 km/h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Yonalishning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44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3914" y="0"/>
                <a:ext cx="11554691" cy="4666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Otda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𝐕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km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𝐭</m:t>
                        </m:r>
                      </m:e>
                      <m:sub>
                        <m:r>
                          <a:rPr lang="en-US" sz="28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-u 10 min. =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Suvda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𝐕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km/h,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𝐭</m:t>
                        </m:r>
                      </m:e>
                      <m:sub>
                        <m:r>
                          <a:rPr lang="en-US" sz="2800" b="1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en-US" sz="28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28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-u 40 min.= </a:t>
                </a:r>
                <a:r>
                  <a:rPr lang="en-US" sz="2800" b="1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endParaRPr lang="en-US" sz="2800" dirty="0" smtClean="0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28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Piyoda</a:t>
                </a:r>
                <a:r>
                  <a:rPr lang="en-US" sz="28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28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𝐕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km/h,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𝐭</m:t>
                        </m:r>
                      </m:e>
                      <m:sub>
                        <m:r>
                          <a:rPr lang="en-US" sz="2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2800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-u 30 min.=</a:t>
                </a:r>
                <a:r>
                  <a:rPr lang="en-US" sz="32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b="1" dirty="0" smtClean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Agar 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 3,3 km/h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 = 5,7 km/h, c =10,5 km/h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algn="just"/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6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48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48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48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en-US" sz="36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V∙t</a:t>
                </a:r>
                <a:endParaRPr lang="en-US" sz="36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54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54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c;</a:t>
                </a:r>
              </a:p>
              <a:p>
                <a:pPr algn="just"/>
                <a:endParaRPr lang="en-US" sz="28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14" y="0"/>
                <a:ext cx="11554691" cy="46669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авая круглая скобка 2"/>
          <p:cNvSpPr/>
          <p:nvPr/>
        </p:nvSpPr>
        <p:spPr>
          <a:xfrm>
            <a:off x="9365673" y="465575"/>
            <a:ext cx="290946" cy="152400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37430" y="965965"/>
            <a:ext cx="1680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 -? km  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3785410" y="3272753"/>
                <a:ext cx="2165849" cy="904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a;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410" y="3272753"/>
                <a:ext cx="2165849" cy="904222"/>
              </a:xfrm>
              <a:prstGeom prst="rect">
                <a:avLst/>
              </a:prstGeom>
              <a:blipFill>
                <a:blip r:embed="rId3"/>
                <a:stretch>
                  <a:fillRect r="-7887" b="-128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7757007" y="3225289"/>
                <a:ext cx="2165849" cy="904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b;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7007" y="3225289"/>
                <a:ext cx="2165849" cy="904222"/>
              </a:xfrm>
              <a:prstGeom prst="rect">
                <a:avLst/>
              </a:prstGeom>
              <a:blipFill>
                <a:blip r:embed="rId4"/>
                <a:stretch>
                  <a:fillRect r="-7865" b="-13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5399" y="4334160"/>
                <a:ext cx="4899098" cy="12429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 +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+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9" y="4334160"/>
                <a:ext cx="4899098" cy="1242904"/>
              </a:xfrm>
              <a:prstGeom prst="rect">
                <a:avLst/>
              </a:prstGeom>
              <a:blipFill>
                <a:blip r:embed="rId5"/>
                <a:stretch>
                  <a:fillRect l="-4353" r="-33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809799" y="4370335"/>
                <a:ext cx="6607899" cy="9659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10,5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3,3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5,7=</a:t>
                </a:r>
                <a:endParaRPr lang="ru-RU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799" y="4370335"/>
                <a:ext cx="6607899" cy="965905"/>
              </a:xfrm>
              <a:prstGeom prst="rect">
                <a:avLst/>
              </a:prstGeom>
              <a:blipFill>
                <a:blip r:embed="rId6"/>
                <a:stretch>
                  <a:fillRect l="-3229" r="-1937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73914" y="5577064"/>
                <a:ext cx="11921853" cy="975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num>
                      <m:den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33</m:t>
                        </m:r>
                      </m:num>
                      <m:den>
                        <m:r>
                          <a:rPr lang="ru-RU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33,25 +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5,5 + 14,25 = 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53(km)</a:t>
                </a:r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14" y="5577064"/>
                <a:ext cx="11921853" cy="975460"/>
              </a:xfrm>
              <a:prstGeom prst="rect">
                <a:avLst/>
              </a:prstGeom>
              <a:blipFill>
                <a:blip r:embed="rId7"/>
                <a:stretch>
                  <a:fillRect l="-1841" b="-1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885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7" grpId="0"/>
      <p:bldP spid="8" grpId="0"/>
      <p:bldP spid="9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295322" cy="12330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TEST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3964" y="1397665"/>
                <a:ext cx="11707091" cy="4977003"/>
              </a:xfrm>
              <a:prstGeom prst="rect">
                <a:avLst/>
              </a:prstGeom>
              <a:noFill/>
              <a:ln w="12700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4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8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0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-8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-4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3b (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≠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r>
                  <a:rPr lang="en-US" sz="44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  <m:sup>
                        <m:r>
                          <a:rPr lang="en-US" sz="4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  <m:sup>
                        <m:r>
                          <a:rPr lang="en-US" sz="4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  <m:sup>
                        <m:r>
                          <a:rPr lang="en-US" sz="4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  <m:sup>
                        <m:r>
                          <a:rPr lang="en-US" sz="4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</a:p>
              <a:p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 0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4" y="1397665"/>
                <a:ext cx="11707091" cy="4977003"/>
              </a:xfrm>
              <a:prstGeom prst="rect">
                <a:avLst/>
              </a:prstGeom>
              <a:blipFill>
                <a:blip r:embed="rId3"/>
                <a:stretch>
                  <a:fillRect l="-1249" r="-1145" b="-2564"/>
                </a:stretch>
              </a:blipFill>
              <a:ln w="127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7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MUSTAQIL BAJARISH UCHUN TOPSHIRIQLAR:</a:t>
            </a:r>
            <a:r>
              <a:rPr lang="en-US" sz="3600" dirty="0" smtClean="0">
                <a:latin typeface="Arial Black" panose="020B0A04020102020204" pitchFamily="34" charset="0"/>
              </a:rPr>
              <a:t>  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199153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56334" y="1864026"/>
            <a:ext cx="109459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13- </a:t>
            </a:r>
            <a:r>
              <a:rPr lang="en-US" sz="6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6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14 -17-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85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1224382" y="4737545"/>
            <a:ext cx="4089061" cy="172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31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631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7,8·5; 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7k-4,2m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63405" y="1432357"/>
                <a:ext cx="1638513" cy="1074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368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·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num>
                        <m:den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den>
                      </m:f>
                      <m:r>
                        <a:rPr lang="en-US" sz="3368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ru-RU" sz="2526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405" y="1432357"/>
                <a:ext cx="1638513" cy="1074205"/>
              </a:xfrm>
              <a:prstGeom prst="rect">
                <a:avLst/>
              </a:prstGeom>
              <a:blipFill>
                <a:blip r:embed="rId2"/>
                <a:stretch>
                  <a:fillRect r="-371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289224" y="2567827"/>
            <a:ext cx="140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0,5;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3989" y="1395861"/>
            <a:ext cx="2115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-7,8·5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561623" y="3584949"/>
                <a:ext cx="102814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400" b="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e>
                        <m:sup>
                          <m:r>
                            <a:rPr lang="en-US" sz="4400" b="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</m:sup>
                      </m:sSup>
                      <m:r>
                        <a:rPr lang="en-US" sz="4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ru-RU" sz="1846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623" y="3584949"/>
                <a:ext cx="1028140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9957566" y="1570104"/>
            <a:ext cx="1479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3a-1</a:t>
            </a:r>
            <a:r>
              <a:rPr lang="en-US" sz="2800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dirty="0">
              <a:solidFill>
                <a:srgbClr val="82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19643" y="3717778"/>
            <a:ext cx="2827071" cy="673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9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1/5+6m</a:t>
            </a:r>
            <a:r>
              <a:rPr lang="en-US" sz="2947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947" dirty="0">
              <a:solidFill>
                <a:srgbClr val="82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05040" y="1665181"/>
            <a:ext cx="2165084" cy="608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68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7k-4,2m ;</a:t>
            </a:r>
            <a:r>
              <a:rPr lang="en-US" sz="1894" b="1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368" dirty="0">
              <a:solidFill>
                <a:srgbClr val="82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065257" y="2381084"/>
                <a:ext cx="1904673" cy="1215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053" i="1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053" b="0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8,2−</m:t>
                        </m:r>
                        <m:r>
                          <a:rPr lang="en-US" sz="5053" b="0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5053" b="0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  <m:r>
                      <a:rPr lang="en-US" sz="5053" b="0" i="1" smtClean="0">
                        <a:solidFill>
                          <a:srgbClr val="82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1473" dirty="0" smtClean="0">
                    <a:solidFill>
                      <a:srgbClr val="82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368" dirty="0">
                  <a:solidFill>
                    <a:srgbClr val="820000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5257" y="2381084"/>
                <a:ext cx="1904673" cy="1215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9611988" y="2715565"/>
            <a:ext cx="2170218" cy="675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789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2020b²;</a:t>
            </a:r>
            <a:endParaRPr lang="ru-RU" sz="3789" dirty="0">
              <a:solidFill>
                <a:srgbClr val="82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574" y="2553898"/>
            <a:ext cx="1685077" cy="740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10" dirty="0"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r>
              <a:rPr lang="en-US" sz="4210" dirty="0" smtClean="0">
                <a:latin typeface="Arial" panose="020B0604020202020204" pitchFamily="34" charset="0"/>
                <a:cs typeface="Arial" panose="020B0604020202020204" pitchFamily="34" charset="0"/>
              </a:rPr>
              <a:t>!;</a:t>
            </a:r>
            <a:endParaRPr lang="ru-RU" sz="42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4095511" y="5077702"/>
                <a:ext cx="2396618" cy="10248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·</m:t>
                          </m:r>
                          <m: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  <m: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num>
                        <m:den>
                          <m: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den>
                      </m:f>
                      <m:r>
                        <a:rPr lang="en-US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40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511" y="5077702"/>
                <a:ext cx="2396618" cy="10248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2561623" y="5077702"/>
                <a:ext cx="1840295" cy="18090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en-US" sz="4400" b="1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400" b="1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4400" b="1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num>
                      <m:den>
                        <m:r>
                          <a:rPr lang="en-US" sz="4400" b="1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den>
                    </m:f>
                    <m:r>
                      <a:rPr lang="en-US" sz="4400" b="1" i="1">
                        <a:solidFill>
                          <a:srgbClr val="82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1400" b="1" dirty="0">
                    <a:solidFill>
                      <a:srgbClr val="82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820000"/>
                  </a:solidFill>
                </a:endParaRPr>
              </a:p>
              <a:p>
                <a:endParaRPr lang="ru-RU" sz="4800" b="1" dirty="0"/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623" y="5077702"/>
                <a:ext cx="1840295" cy="18090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490563" y="4840714"/>
            <a:ext cx="183775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r>
              <a:rPr lang="en-US" sz="36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!;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3a-1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19643" y="4879928"/>
            <a:ext cx="9797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0,5;</a:t>
            </a:r>
          </a:p>
          <a:p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9939110" y="4936482"/>
                <a:ext cx="1882247" cy="1711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1/5+6m</a:t>
                </a:r>
                <a:r>
                  <a:rPr lang="en-US" sz="28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e>
                        <m:sup>
                          <m:r>
                            <a:rPr lang="en-US" sz="36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</m:sup>
                      </m:sSup>
                      <m:r>
                        <a:rPr lang="en-US" sz="36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ru-RU" sz="1600" b="1" dirty="0">
                  <a:solidFill>
                    <a:srgbClr val="002060"/>
                  </a:solidFill>
                </a:endParaRPr>
              </a:p>
              <a:p>
                <a:endParaRPr lang="ru-RU" sz="1400" dirty="0">
                  <a:solidFill>
                    <a:srgbClr val="820000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9110" y="4936482"/>
                <a:ext cx="1882247" cy="1711622"/>
              </a:xfrm>
              <a:prstGeom prst="rect">
                <a:avLst/>
              </a:prstGeom>
              <a:blipFill>
                <a:blip r:embed="rId7"/>
                <a:stretch>
                  <a:fillRect l="-9709" t="-5694" r="-6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8253698" y="5425241"/>
            <a:ext cx="18060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2020b²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0100" y="374053"/>
            <a:ext cx="4751185" cy="91762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85443" y="402988"/>
            <a:ext cx="4751185" cy="917623"/>
          </a:xfrm>
          <a:prstGeom prst="rect">
            <a:avLst/>
          </a:prstGeom>
          <a:solidFill>
            <a:srgbClr val="CC54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65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7" grpId="0"/>
      <p:bldP spid="2" grpId="0"/>
      <p:bldP spid="3" grpId="0"/>
      <p:bldP spid="9" grpId="0"/>
      <p:bldP spid="22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554" y="1122363"/>
            <a:ext cx="1086889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kirgan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ko‘rsatilgan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bajarilsa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qiymatidir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11380" y="4172513"/>
            <a:ext cx="11180620" cy="1659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2, b =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3a + 2b –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7=?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3a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+ 2b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– 7 = 3∙2+2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∙5 – 7=16-7= 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2581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0" y="0"/>
                <a:ext cx="12192000" cy="1611825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№16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(2). </a:t>
                </a:r>
                <a:r>
                  <a:rPr lang="en-US" sz="6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6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</m:oMath>
                </a14:m>
                <a:r>
                  <a:rPr lang="en-US" sz="6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6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1da </a:t>
                </a:r>
                <a:r>
                  <a:rPr lang="en-US" sz="6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611825"/>
              </a:xfrm>
              <a:prstGeom prst="rect">
                <a:avLst/>
              </a:prstGeom>
              <a:blipFill rotWithShape="0">
                <a:blip r:embed="rId2"/>
                <a:stretch>
                  <a:fillRect l="-849" b="-563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36902" y="1611825"/>
                <a:ext cx="12323736" cy="6909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800" dirty="0" smtClean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𝒑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 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</m:num>
                      <m:den>
                        <m:f>
                          <m:f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den>
                        </m:f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𝒍</m:t>
                        </m:r>
                      </m:den>
                    </m:f>
                  </m:oMath>
                </a14:m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5400" b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3∙ </m:t>
                            </m:r>
                            <m:f>
                              <m:fPr>
                                <m:ctrlPr>
                                  <a:rPr lang="en-US" sz="5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5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5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+ 1</m:t>
                            </m:r>
                          </m:e>
                        </m:d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∙2∙ </m:t>
                        </m:r>
                        <m:f>
                          <m:fPr>
                            <m:ctrlP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−1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b="0" i="1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5400" b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=</a:t>
                </a:r>
              </a:p>
              <a:p>
                <a:r>
                  <a:rPr lang="en-US" sz="54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</a:t>
                </a:r>
                <a:r>
                  <a:rPr lang="en-US" sz="5400" dirty="0" smtClean="0"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2∙2∙</m:t>
                        </m: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m:rPr>
                        <m:nor/>
                      </m:rPr>
                      <a:rPr lang="en-US" sz="54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+ </m:t>
                    </m:r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m:rPr>
                        <m:nor/>
                      </m:rPr>
                      <a:rPr lang="en-US" sz="54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+ </m:t>
                    </m:r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</a:p>
              <a:p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=</a:t>
                </a:r>
                <a:r>
                  <a:rPr lang="en-US" sz="4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-2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4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02" y="1611825"/>
                <a:ext cx="12323736" cy="69091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53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0" y="0"/>
                <a:ext cx="12295322" cy="1642821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№17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(2). </a:t>
                </a:r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c=6;  q=0,5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m=0,2</a:t>
                </a:r>
                <a14:m>
                  <m:oMath xmlns:m="http://schemas.openxmlformats.org/officeDocument/2006/math">
                    <m:r>
                      <a:rPr lang="en-US" sz="60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95322" cy="1642821"/>
              </a:xfrm>
              <a:prstGeom prst="rect">
                <a:avLst/>
              </a:prstGeom>
              <a:blipFill>
                <a:blip r:embed="rId3"/>
                <a:stretch>
                  <a:fillRect l="-2922" b="-405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7818" y="1854865"/>
                <a:ext cx="11222182" cy="6812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𝒃𝒄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f>
                          <m:fPr>
                            <m:ctrlP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5∙(</m:t>
                        </m:r>
                        <m:f>
                          <m:fPr>
                            <m:ctrlPr>
                              <a:rPr lang="en-US" sz="6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6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6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∙6+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</m:t>
                        </m:r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0,5</m:t>
                        </m:r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+4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,25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5∙(4+0,2)</m:t>
                        </m:r>
                      </m:num>
                      <m:den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5,25</m:t>
                        </m:r>
                      </m:den>
                    </m:f>
                  </m:oMath>
                </a14:m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6600" dirty="0" smtClean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5∙4,2</m:t>
                        </m:r>
                      </m:num>
                      <m:den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5,25</m:t>
                        </m:r>
                      </m:den>
                    </m:f>
                  </m:oMath>
                </a14:m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num>
                      <m:den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5,25</m:t>
                        </m:r>
                      </m:den>
                    </m:f>
                  </m:oMath>
                </a14:m>
                <a:r>
                  <a:rPr lang="en-US" sz="6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6600" b="1" dirty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  <a:p>
                <a:endParaRPr lang="en-US" sz="6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18" y="1854865"/>
                <a:ext cx="11222182" cy="6812121"/>
              </a:xfrm>
              <a:prstGeom prst="rect">
                <a:avLst/>
              </a:prstGeom>
              <a:blipFill>
                <a:blip r:embed="rId4"/>
                <a:stretch>
                  <a:fillRect t="-7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40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8426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№19(1)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0108" y="1842655"/>
            <a:ext cx="118317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Kichigi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1-son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2-son: 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n+1</a:t>
            </a:r>
            <a:endParaRPr lang="en-US" sz="5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n+n+1</a:t>
            </a:r>
            <a:r>
              <a:rPr lang="en-US" sz="5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2n+1</a:t>
            </a:r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9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10806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87926" y="1288473"/>
                <a:ext cx="11804073" cy="5959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2) </a:t>
                </a:r>
                <a:r>
                  <a:rPr lang="en-US" sz="5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Kattasi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i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ikkita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5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ketma-ket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natural </a:t>
                </a:r>
                <a:r>
                  <a:rPr lang="en-US" sz="5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sonning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5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ko‘paytmasi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5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54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54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5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1-son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endParaRPr lang="en-US" sz="54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2-son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:r>
                  <a:rPr lang="en-US" sz="5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 -1</a:t>
                </a:r>
                <a:endParaRPr lang="en-US" sz="54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(m-1)∙m=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6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5600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𝐦</m:t>
                        </m:r>
                      </m:e>
                      <m:sup>
                        <m:r>
                          <a:rPr lang="en-US" sz="5600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54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</a:t>
                </a:r>
                <a:endParaRPr lang="en-US" sz="5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5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26" y="1288473"/>
                <a:ext cx="11804073" cy="5959580"/>
              </a:xfrm>
              <a:prstGeom prst="rect">
                <a:avLst/>
              </a:prstGeom>
              <a:blipFill>
                <a:blip r:embed="rId2"/>
                <a:stretch>
                  <a:fillRect l="-2789" t="-2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85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10806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7926" y="1288473"/>
            <a:ext cx="11166765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2p+1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1-son</a:t>
            </a:r>
            <a:r>
              <a:rPr lang="en-US" sz="4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2p </a:t>
            </a:r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en-US" sz="4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          2-son:   </a:t>
            </a:r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 +3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3-son:   </a:t>
            </a:r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 +5</a:t>
            </a:r>
            <a:endParaRPr lang="en-US" sz="4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2p+1)(2p+3)(2p+5)</a:t>
            </a:r>
          </a:p>
          <a:p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2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10806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7926" y="1288473"/>
            <a:ext cx="118040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7926" y="1165361"/>
            <a:ext cx="114842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674" y="2735023"/>
            <a:ext cx="8369085" cy="33620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593" y="2735021"/>
            <a:ext cx="8369085" cy="336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09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44f27ca931aac2c2ad1d415b77d2617da66962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436</Words>
  <Application>Microsoft Office PowerPoint</Application>
  <PresentationFormat>Широкоэкранный</PresentationFormat>
  <Paragraphs>124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Cambria Math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57</cp:revision>
  <dcterms:created xsi:type="dcterms:W3CDTF">2020-08-05T20:03:55Z</dcterms:created>
  <dcterms:modified xsi:type="dcterms:W3CDTF">2020-09-07T04:21:21Z</dcterms:modified>
</cp:coreProperties>
</file>