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7" r:id="rId3"/>
    <p:sldId id="288" r:id="rId4"/>
    <p:sldId id="269" r:id="rId5"/>
    <p:sldId id="278" r:id="rId6"/>
    <p:sldId id="268" r:id="rId7"/>
    <p:sldId id="271" r:id="rId8"/>
    <p:sldId id="290" r:id="rId9"/>
    <p:sldId id="279" r:id="rId10"/>
    <p:sldId id="275" r:id="rId11"/>
    <p:sldId id="274" r:id="rId12"/>
    <p:sldId id="273" r:id="rId13"/>
    <p:sldId id="280" r:id="rId14"/>
    <p:sldId id="276" r:id="rId15"/>
    <p:sldId id="281" r:id="rId16"/>
    <p:sldId id="277" r:id="rId17"/>
    <p:sldId id="285" r:id="rId18"/>
    <p:sldId id="286" r:id="rId19"/>
    <p:sldId id="270" r:id="rId20"/>
    <p:sldId id="283" r:id="rId21"/>
    <p:sldId id="282" r:id="rId22"/>
    <p:sldId id="287" r:id="rId23"/>
    <p:sldId id="272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7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40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904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434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924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846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53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672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15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96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90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32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78AB0-EB16-41E2-A1F6-DFBB89AAC5DD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61763-F8E5-4FDD-818B-EC52B8FA8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9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2.pn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0.jpe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8" y="480435"/>
            <a:ext cx="6252724" cy="1136983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6396" y="2277039"/>
            <a:ext cx="5871869" cy="3676838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r>
              <a:rPr sz="3699" b="1" spc="-4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3699" b="1" spc="-4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познакомить друзей с родителями?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Как представиться незнакомому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человеку</a:t>
            </a:r>
            <a:r>
              <a:rPr lang="ru-RU" sz="4000" b="1" spc="11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0290" y="2525475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202" y="2629219"/>
            <a:ext cx="3825875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8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167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974" y="1235434"/>
            <a:ext cx="9014897" cy="107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198" dirty="0"/>
          </a:p>
          <a:p>
            <a:endParaRPr lang="ru-RU" sz="3198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13974" y="1609845"/>
            <a:ext cx="9668426" cy="39211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тебя (вас) зовут?  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 зовут Анвар (Малика).</a:t>
            </a:r>
            <a:endParaRPr lang="ru-RU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твоё (ваше) имя?       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Моё имя Анвар (Малика).</a:t>
            </a:r>
            <a:endParaRPr lang="ru-RU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твоя (ваша) фамилия?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 фамилия Саидов</a:t>
            </a:r>
            <a:endParaRPr lang="ru-RU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Саидова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ваши имя и отчество?  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Феруза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Камаловна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 descr="D:\клипарт\сказка\этикет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9825" y="4433456"/>
            <a:ext cx="2125884" cy="2277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57055" y="665018"/>
            <a:ext cx="728749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познакомиться с человеком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26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167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216727" y="1690688"/>
            <a:ext cx="8747653" cy="44849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ru-RU" sz="36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Познакомьтесь, пожалуйста! </a:t>
            </a:r>
            <a:endParaRPr lang="ru-RU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Очень приятно!</a:t>
            </a: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Я рад(а) с вами познакомиться!</a:t>
            </a: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Мы уже знакомы! </a:t>
            </a: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Вы меня не узнаёте? </a:t>
            </a:r>
            <a:endParaRPr lang="ru-RU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D:\клипарт\сказка\этикет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39746" y="4136836"/>
            <a:ext cx="2328007" cy="24940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16727" y="665019"/>
            <a:ext cx="8864467" cy="675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Как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познакомиться с человеком</a:t>
            </a:r>
            <a:endParaRPr lang="ru-RU" sz="24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20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" y="0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974" y="1235434"/>
            <a:ext cx="9014897" cy="107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198" dirty="0"/>
          </a:p>
          <a:p>
            <a:endParaRPr lang="ru-RU" sz="3198" dirty="0"/>
          </a:p>
        </p:txBody>
      </p:sp>
      <p:pic>
        <p:nvPicPr>
          <p:cNvPr id="8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71178" y="3377029"/>
            <a:ext cx="1635612" cy="321677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13974" y="540327"/>
            <a:ext cx="8366099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2.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Ответьте утвердительно или отрицательно на вопрос одноклассника. Составьте диалоги по образцу.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Дедушка. - Это твой дедушка? – Да, это мой дедушка. Он пенсионер.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Это мой дедушка? - Нет, это не твой дедушка. Это твой сосед.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4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Слова для справок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брат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сестра, одноклассник, подруга, учитель, дядя, учительница.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52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27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290" y="365125"/>
            <a:ext cx="6809509" cy="1325563"/>
          </a:xfrm>
        </p:spPr>
        <p:txBody>
          <a:bodyPr/>
          <a:lstStyle/>
          <a:p>
            <a:r>
              <a:rPr lang="ru-RU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Упражнение 2.</a:t>
            </a:r>
            <a:endParaRPr lang="ru-RU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09455" y="2071678"/>
            <a:ext cx="4447309" cy="3567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 твой брат?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Да, это мой брат?</a:t>
            </a:r>
          </a:p>
          <a:p>
            <a:pPr marL="0" indent="0">
              <a:buNone/>
            </a:pPr>
            <a:endParaRPr lang="ru-RU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мой брат?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-Нет, это не твой брат.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1842496" y="487058"/>
            <a:ext cx="1372883" cy="1839211"/>
          </a:xfrm>
          <a:prstGeom prst="ellipse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17410" name="Picture 2" descr="D:\Маме\Учительская деятельность\школа\для учебника 5 класса\иллюстрации чтение\даврон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8641703" y="1198842"/>
            <a:ext cx="2259392" cy="2254855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17412" name="Picture 4" descr="D:\Маме\Учительская деятельность\школа\для учебника 5 класса\иллюстрации чтение\png\harry_potter_png_11_by_esra99-d3le6zm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7100038" y="3618922"/>
            <a:ext cx="2242479" cy="2339830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863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167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25782" y="609600"/>
            <a:ext cx="900308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3.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Скажите, добавив слова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мой, моя (твой, твоя, …),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чьи это родственники, знакомые, предметы.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Назовите одушевлённые (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кто?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и неодушевлённые (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что?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существительные.</a:t>
            </a:r>
          </a:p>
          <a:p>
            <a:r>
              <a:rPr lang="ru-RU" sz="3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Образец: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Мой брат, моя бабушка, мой альбом.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1).Отец, мама, дядя, тетя, сестра, дедушка, одноклассник, подруга, друг, учитель. 2).Собака, кошка, котёнок, щенок, курица. 3).Портрет, фамилия, семья, альбом, профессия.</a:t>
            </a:r>
          </a:p>
        </p:txBody>
      </p:sp>
      <p:pic>
        <p:nvPicPr>
          <p:cNvPr id="8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2244" y="3394466"/>
            <a:ext cx="1635612" cy="32167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157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3382" y="775854"/>
            <a:ext cx="4894122" cy="1771351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Упражнение 3.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399" y="2701635"/>
            <a:ext cx="9975273" cy="362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отец, мо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мам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мой дядя, наш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тет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мо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сестр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наш дедушка, мой одноклассник, мо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подруг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ваш друг, мой учитель.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собак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тво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кошк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наш котенок, твой щенок, ваш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куриц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портрет, тво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фамилия, наш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семья, ваш альбом, мо</a:t>
            </a:r>
            <a:r>
              <a:rPr lang="ru-RU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профессия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115079" y="1146012"/>
            <a:ext cx="1451438" cy="1787379"/>
          </a:xfrm>
          <a:prstGeom prst="ellipse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761166" y="1261323"/>
            <a:ext cx="1985970" cy="1285884"/>
          </a:xfrm>
          <a:prstGeom prst="wedgeRoundRectCallout">
            <a:avLst>
              <a:gd name="adj1" fmla="val 69363"/>
              <a:gd name="adj2" fmla="val 3640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Я выполнил упражнение вот так.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920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-5543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974" y="1235434"/>
            <a:ext cx="9014897" cy="107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198" dirty="0"/>
          </a:p>
          <a:p>
            <a:endParaRPr lang="ru-RU" sz="3198" dirty="0"/>
          </a:p>
        </p:txBody>
      </p:sp>
      <p:pic>
        <p:nvPicPr>
          <p:cNvPr id="8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2351" y="3111666"/>
            <a:ext cx="1635612" cy="3216777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13974" y="323363"/>
            <a:ext cx="10278025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9875" eaLnBrk="0" fontAlgn="base" hangingPunct="0">
              <a:spcBef>
                <a:spcPct val="0"/>
              </a:spcBef>
              <a:spcAft>
                <a:spcPct val="0"/>
              </a:spcAft>
              <a:tabLst>
                <a:tab pos="2335213" algn="l"/>
                <a:tab pos="36052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335213" algn="l"/>
                <a:tab pos="36052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335213" algn="l"/>
                <a:tab pos="36052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335213" algn="l"/>
                <a:tab pos="36052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335213" algn="l"/>
                <a:tab pos="36052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335213" algn="l"/>
                <a:tab pos="36052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335213" algn="l"/>
                <a:tab pos="36052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335213" algn="l"/>
                <a:tab pos="36052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335213" algn="l"/>
                <a:tab pos="36052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35213" algn="l"/>
                <a:tab pos="3605213" algn="l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Упражнение 4.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Рассмотрите внимательно картинку. Кто здесь бабушка, дедушка, сын, дочь, внуки? Расскажите по картинке о родственниках ребят. Назовите профессии.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35213" algn="l"/>
                <a:tab pos="3605213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646191"/>
              </p:ext>
            </p:extLst>
          </p:nvPr>
        </p:nvGraphicFramePr>
        <p:xfrm>
          <a:off x="1662544" y="1690688"/>
          <a:ext cx="7938655" cy="4931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Slide" r:id="rId5" imgW="4448492" imgH="3337680" progId="PowerPoint.Slide.12">
                  <p:embed/>
                </p:oleObj>
              </mc:Choice>
              <mc:Fallback>
                <p:oleObj name="Slide" r:id="rId5" imgW="4448492" imgH="3337680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2544" y="1690688"/>
                        <a:ext cx="7938655" cy="49317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237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4186238" cy="1143000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Загадки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08364" y="1731818"/>
            <a:ext cx="6773586" cy="43943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у мамы не один, 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неё ещё есть сын, 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Рядом с ним я маловат,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меня он — старший … .</a:t>
            </a:r>
          </a:p>
          <a:p>
            <a:pPr marL="0" indent="0"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Мать с дочерью, 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 мать с дочерью,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 бабушка с внучкой. 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всех? …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3" name="Picture 3" descr="D:\клипарт\школа\0_8e523_e2a853a0_M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563265" y="2621865"/>
            <a:ext cx="777875" cy="1107941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5839007" y="692408"/>
            <a:ext cx="1514118" cy="1700196"/>
          </a:xfrm>
          <a:prstGeom prst="ellipse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739074" y="846138"/>
            <a:ext cx="1714512" cy="1143008"/>
          </a:xfrm>
          <a:prstGeom prst="wedgeRoundRectCallout">
            <a:avLst>
              <a:gd name="adj1" fmla="val -78673"/>
              <a:gd name="adj2" fmla="val 3268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А ты знаешь ещё загадки 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про семью?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5811010" y="4613564"/>
            <a:ext cx="1542114" cy="1732906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9453585" y="4613564"/>
            <a:ext cx="1538795" cy="1732906"/>
          </a:xfrm>
          <a:prstGeom prst="round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cxnSp>
        <p:nvCxnSpPr>
          <p:cNvPr id="26" name="Прямая со стрелкой 25"/>
          <p:cNvCxnSpPr/>
          <p:nvPr/>
        </p:nvCxnSpPr>
        <p:spPr>
          <a:xfrm>
            <a:off x="7492325" y="5752963"/>
            <a:ext cx="1500198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81027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4186238" cy="1143000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Загадки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08364" y="1731818"/>
            <a:ext cx="6773586" cy="43943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у мамы не один,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неё ещё есть сын,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Рядом с ним я маловат,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меня он — старший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брат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с дочерью,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с дочерью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с внучкой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всех?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Три!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D:\клипарт\школа\0_b382b_6cac34ae_X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02594" y="1705428"/>
            <a:ext cx="1537163" cy="2161259"/>
          </a:xfrm>
          <a:prstGeom prst="rect">
            <a:avLst/>
          </a:prstGeom>
          <a:noFill/>
        </p:spPr>
      </p:pic>
      <p:pic>
        <p:nvPicPr>
          <p:cNvPr id="25603" name="Picture 3" descr="D:\клипарт\школа\0_8e523_e2a853a0_M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096265" y="2786058"/>
            <a:ext cx="777875" cy="9144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5839007" y="692408"/>
            <a:ext cx="1514118" cy="1700196"/>
          </a:xfrm>
          <a:prstGeom prst="ellipse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739074" y="846138"/>
            <a:ext cx="1714512" cy="1143008"/>
          </a:xfrm>
          <a:prstGeom prst="wedgeRoundRectCallout">
            <a:avLst>
              <a:gd name="adj1" fmla="val -78673"/>
              <a:gd name="adj2" fmla="val 3268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А ты знаешь ещё загадки 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про семью?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6453188" y="5252331"/>
            <a:ext cx="1143007" cy="1232388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015302" y="4029488"/>
            <a:ext cx="1071570" cy="1206743"/>
          </a:xfrm>
          <a:prstGeom prst="round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9879574" y="5177337"/>
            <a:ext cx="1139487" cy="1198563"/>
          </a:xfrm>
          <a:prstGeom prst="round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cxnSp>
        <p:nvCxnSpPr>
          <p:cNvPr id="20" name="Прямая со стрелкой 19"/>
          <p:cNvCxnSpPr>
            <a:stCxn id="8" idx="0"/>
            <a:endCxn id="9" idx="1"/>
          </p:cNvCxnSpPr>
          <p:nvPr/>
        </p:nvCxnSpPr>
        <p:spPr>
          <a:xfrm rot="5400000" flipH="1" flipV="1">
            <a:off x="7147784" y="4552224"/>
            <a:ext cx="468198" cy="714381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9166954" y="4675314"/>
            <a:ext cx="712620" cy="46819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846231" y="6198678"/>
            <a:ext cx="1500198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656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167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974" y="1235434"/>
            <a:ext cx="9014897" cy="107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198" dirty="0"/>
          </a:p>
          <a:p>
            <a:endParaRPr lang="ru-RU" sz="319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46764" y="941236"/>
            <a:ext cx="518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Пословица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Содержимое 3" descr="C:\Users\Маманя\AppData\Local\Microsoft\Windows\Temporary Internet Files\Content.Word\4942752_page12s.jpg"/>
          <p:cNvPicPr>
            <a:picLocks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56576" y="1844467"/>
            <a:ext cx="3309284" cy="3203759"/>
          </a:xfrm>
          <a:prstGeom prst="round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3" name="Рисунок 12" descr="C:\Users\Маманя\AppData\Local\Microsoft\Windows\Temporary Internet Files\Content.Word\4942753_page12ss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0506" y="1773722"/>
            <a:ext cx="3624938" cy="3203758"/>
          </a:xfrm>
          <a:prstGeom prst="round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356576" y="5152546"/>
            <a:ext cx="7854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солнышке тепло, при матушке добро.</a:t>
            </a:r>
          </a:p>
        </p:txBody>
      </p:sp>
    </p:spTree>
    <p:extLst>
      <p:ext uri="{BB962C8B-B14F-4D97-AF65-F5344CB8AC3E}">
        <p14:creationId xmlns:p14="http://schemas.microsoft.com/office/powerpoint/2010/main" val="29377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167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09533" y="527895"/>
            <a:ext cx="6577690" cy="707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999" spc="-11" dirty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</a:t>
            </a:r>
            <a:endParaRPr lang="ru-RU" sz="39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1818" y="527895"/>
            <a:ext cx="9197053" cy="5013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198" dirty="0"/>
          </a:p>
          <a:p>
            <a:endParaRPr lang="ru-RU" sz="3198" dirty="0"/>
          </a:p>
          <a:p>
            <a:r>
              <a:rPr lang="ru-RU" sz="3198" b="1" dirty="0" smtClean="0"/>
              <a:t>Поговорим о семье. </a:t>
            </a:r>
          </a:p>
          <a:p>
            <a:r>
              <a:rPr lang="ru-RU" sz="3198" b="1" dirty="0" smtClean="0"/>
              <a:t>Познакомимся с новой частью речи- Местоимение.</a:t>
            </a:r>
          </a:p>
          <a:p>
            <a:r>
              <a:rPr lang="ru-RU" sz="3198" b="1" dirty="0" smtClean="0"/>
              <a:t>Научимся правильно употреблять местоимения мужского и женского рода.</a:t>
            </a:r>
          </a:p>
          <a:p>
            <a:r>
              <a:rPr lang="ru-RU" sz="3198" b="1" dirty="0" smtClean="0"/>
              <a:t>Выполним упражнения.</a:t>
            </a:r>
          </a:p>
          <a:p>
            <a:r>
              <a:rPr lang="ru-RU" sz="3198" b="1" dirty="0" smtClean="0"/>
              <a:t>Узнаем новые слова.</a:t>
            </a:r>
          </a:p>
          <a:p>
            <a:endParaRPr lang="ru-RU" sz="3198" dirty="0"/>
          </a:p>
        </p:txBody>
      </p:sp>
      <p:pic>
        <p:nvPicPr>
          <p:cNvPr id="8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2395" y="3712191"/>
            <a:ext cx="1339338" cy="26340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593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167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974" y="1235434"/>
            <a:ext cx="90148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Вся 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семья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вместе, так и душа на месте.</a:t>
            </a:r>
          </a:p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Семья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в куче - не страшна и туча.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 хорошей 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семье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хорошие дети растут.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 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семье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дружат - живут не тужат.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Согласие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да лад в 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семье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клад.</a:t>
            </a:r>
          </a:p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Семья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сильна, когда над ней крыша одна.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 недружной 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семье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добра не бывает.</a:t>
            </a:r>
          </a:p>
        </p:txBody>
      </p:sp>
      <p:pic>
        <p:nvPicPr>
          <p:cNvPr id="8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6206" y="2958843"/>
            <a:ext cx="1635612" cy="32167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31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" y="0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95055" y="623456"/>
            <a:ext cx="893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Скороговорка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1528118"/>
            <a:ext cx="7315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опушке в избушке</a:t>
            </a:r>
          </a:p>
          <a:p>
            <a:pPr>
              <a:buNone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   Живут старушки-болтушки.</a:t>
            </a:r>
          </a:p>
          <a:p>
            <a:pPr>
              <a:buNone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   У каждой старушки лукошко,</a:t>
            </a:r>
          </a:p>
          <a:p>
            <a:pPr>
              <a:buNone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   В каждом лукошке кошка,</a:t>
            </a:r>
          </a:p>
          <a:p>
            <a:pPr>
              <a:buNone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   Кошки в лукошках </a:t>
            </a:r>
          </a:p>
          <a:p>
            <a:pPr>
              <a:buNone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   Шьют старушкам сапожки</a:t>
            </a:r>
          </a:p>
        </p:txBody>
      </p:sp>
      <p:pic>
        <p:nvPicPr>
          <p:cNvPr id="9" name="Picture 2" descr="D:\клипарт\бабуси\o8dg5tqq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938991" y="1528118"/>
            <a:ext cx="3428307" cy="2522013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10" name="Picture 3" descr="D:\клипарт\зверушки\кошка в лук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451273" y="4220522"/>
            <a:ext cx="2318062" cy="2243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845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167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09533" y="527895"/>
            <a:ext cx="6577690" cy="707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999" spc="-11" dirty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</a:t>
            </a:r>
            <a:endParaRPr lang="ru-RU" sz="39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1818" y="527895"/>
            <a:ext cx="9197053" cy="5013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198" dirty="0"/>
          </a:p>
          <a:p>
            <a:endParaRPr lang="ru-RU" sz="3198" dirty="0"/>
          </a:p>
          <a:p>
            <a:r>
              <a:rPr lang="ru-RU" sz="3198" b="1" dirty="0" smtClean="0"/>
              <a:t> Семья </a:t>
            </a:r>
            <a:r>
              <a:rPr lang="ru-RU" sz="3198" dirty="0" smtClean="0"/>
              <a:t>– самые близкие, родные нам люди. </a:t>
            </a:r>
          </a:p>
          <a:p>
            <a:r>
              <a:rPr lang="ru-RU" sz="3198" dirty="0" smtClean="0"/>
              <a:t>Местоимение (</a:t>
            </a:r>
            <a:r>
              <a:rPr lang="uz-Latn-UZ" sz="3198" dirty="0" smtClean="0"/>
              <a:t>olmosh) </a:t>
            </a:r>
            <a:r>
              <a:rPr lang="ru-RU" sz="3198" dirty="0" smtClean="0"/>
              <a:t>- самостоятельная часть речи.</a:t>
            </a:r>
          </a:p>
          <a:p>
            <a:r>
              <a:rPr lang="ru-RU" sz="3198" dirty="0" smtClean="0"/>
              <a:t>Научились правильно употреблять местоимения мужского и женского рода.</a:t>
            </a:r>
          </a:p>
          <a:p>
            <a:r>
              <a:rPr lang="ru-RU" sz="3198" dirty="0" smtClean="0"/>
              <a:t>Выполнили упражнения.</a:t>
            </a:r>
          </a:p>
          <a:p>
            <a:endParaRPr lang="ru-RU" sz="3198" dirty="0" smtClean="0"/>
          </a:p>
          <a:p>
            <a:endParaRPr lang="ru-RU" sz="3198" dirty="0" smtClean="0"/>
          </a:p>
        </p:txBody>
      </p:sp>
      <p:pic>
        <p:nvPicPr>
          <p:cNvPr id="8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6206" y="2958843"/>
            <a:ext cx="1635612" cy="32167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810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167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974" y="1235434"/>
            <a:ext cx="9014897" cy="107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198" dirty="0"/>
          </a:p>
          <a:p>
            <a:endParaRPr lang="ru-RU" sz="3198" dirty="0"/>
          </a:p>
        </p:txBody>
      </p:sp>
      <p:pic>
        <p:nvPicPr>
          <p:cNvPr id="8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6206" y="2958843"/>
            <a:ext cx="1635612" cy="321677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14945" y="1052945"/>
            <a:ext cx="7800109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 smtClean="0"/>
              <a:t> </a:t>
            </a:r>
            <a:r>
              <a:rPr lang="ru-RU" altLang="ru-RU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на дом:</a:t>
            </a:r>
          </a:p>
          <a:p>
            <a:r>
              <a:rPr lang="ru-RU" alt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5.</a:t>
            </a:r>
            <a:r>
              <a:rPr lang="ru-RU" sz="3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Рассказать </a:t>
            </a:r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о родственниках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ru-RU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6.</a:t>
            </a:r>
            <a:r>
              <a:rPr lang="ru-RU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Составить кластер «Моя семья». </a:t>
            </a:r>
          </a:p>
          <a:p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Выучить </a:t>
            </a:r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стихотворение (на выбор), пословицы, </a:t>
            </a: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считалки.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alt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5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5" y="24079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86545" y="527895"/>
            <a:ext cx="6800678" cy="707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9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19969" y="748145"/>
            <a:ext cx="32092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Она лучше всех на свете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Без неё прожить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нельзя.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Это слово каждый знает,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Ни на что не променяет!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 цифре «семь» добавлю «я» —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получится?</a:t>
            </a:r>
          </a:p>
        </p:txBody>
      </p:sp>
      <p:pic>
        <p:nvPicPr>
          <p:cNvPr id="3074" name="Picture 2" descr="дети | Записи с меткой дети | Отвлекись от серых будней : LiveInternet -  Российский Сервис Онлайн-Днев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904" y="365125"/>
            <a:ext cx="7952177" cy="638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72164" y="2947256"/>
            <a:ext cx="3200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7+ я = </a:t>
            </a:r>
            <a:endParaRPr lang="ru-RU" sz="7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1678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974" y="1235434"/>
            <a:ext cx="9014897" cy="156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198" dirty="0"/>
          </a:p>
          <a:p>
            <a:endParaRPr lang="ru-RU" sz="3198" dirty="0"/>
          </a:p>
          <a:p>
            <a:endParaRPr lang="ru-RU" sz="3198" dirty="0"/>
          </a:p>
        </p:txBody>
      </p:sp>
      <p:pic>
        <p:nvPicPr>
          <p:cNvPr id="8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6206" y="2958843"/>
            <a:ext cx="1635612" cy="3216777"/>
          </a:xfrm>
          <a:prstGeom prst="rect">
            <a:avLst/>
          </a:prstGeom>
          <a:noFill/>
        </p:spPr>
      </p:pic>
      <p:pic>
        <p:nvPicPr>
          <p:cNvPr id="9" name="Рисунок 8" descr="D:\клипарт\род\длякч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3973" y="365125"/>
            <a:ext cx="8172135" cy="6063384"/>
          </a:xfrm>
          <a:prstGeom prst="round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856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4400552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 семья.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Содержимое 3" descr="D:\клипарт\род\длякч.png"/>
          <p:cNvPicPr>
            <a:picLocks noGrp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03564" y="1417638"/>
            <a:ext cx="5427090" cy="5148336"/>
          </a:xfrm>
          <a:prstGeom prst="round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761019" y="1285860"/>
            <a:ext cx="48768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Каких еще родственников</a:t>
            </a:r>
          </a:p>
          <a:p>
            <a:pPr lvl="0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 знаете? </a:t>
            </a:r>
          </a:p>
          <a:p>
            <a:pPr lvl="0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 какому разряду </a:t>
            </a:r>
          </a:p>
          <a:p>
            <a:pPr lvl="0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</a:t>
            </a:r>
          </a:p>
          <a:p>
            <a:pPr lvl="0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относятся все названия </a:t>
            </a:r>
          </a:p>
          <a:p>
            <a:pPr lvl="0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родственников и животных</a:t>
            </a:r>
          </a:p>
          <a:p>
            <a:pPr lvl="0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русском языке?</a:t>
            </a: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397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6035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85921" y="462108"/>
            <a:ext cx="9585643" cy="707886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Семья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Семья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словечко странное,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Хотя не иностранное.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Как слово получилось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 ясно нам совсем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Ну, «Я» – мы понимаем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 почему их семь?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 надо думать и гадать,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 надо просто сосчитать: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Два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дедушки, две бабушки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Плюс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папа, мама, я.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Сложили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? Получается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емь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человек, семь «Я»!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–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 если есть собака?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Выходит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восемь «Я»?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–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Нет, если есть собака,</a:t>
            </a:r>
          </a:p>
          <a:p>
            <a:pPr algn="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Выходит Во! – семья.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М.Шварц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9" name="Picture 6" descr="D:\клипарт\малышки\87590095_large_9768f991e42b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462846" y="4187973"/>
            <a:ext cx="2286016" cy="2336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569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774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63" y="1825625"/>
            <a:ext cx="5179065" cy="78058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 descr="https://ds04.infourok.ru/uploads/ex/01c5/000299d4-4ecf29c1/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5180" cy="68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974" y="1235434"/>
            <a:ext cx="9014897" cy="107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198" dirty="0"/>
          </a:p>
          <a:p>
            <a:endParaRPr lang="ru-RU" sz="3198" dirty="0"/>
          </a:p>
        </p:txBody>
      </p:sp>
      <p:sp>
        <p:nvSpPr>
          <p:cNvPr id="6" name="TextBox 5"/>
          <p:cNvSpPr txBox="1"/>
          <p:nvPr/>
        </p:nvSpPr>
        <p:spPr>
          <a:xfrm>
            <a:off x="1731819" y="568036"/>
            <a:ext cx="976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Запомните! Местоимения (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820" y="1300759"/>
            <a:ext cx="9804136" cy="4055986"/>
          </a:xfrm>
          <a:prstGeom prst="rect">
            <a:avLst/>
          </a:prstGeom>
        </p:spPr>
      </p:pic>
      <p:pic>
        <p:nvPicPr>
          <p:cNvPr id="8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11065" y="3328752"/>
            <a:ext cx="1635612" cy="3216777"/>
          </a:xfrm>
          <a:prstGeom prst="rect">
            <a:avLst/>
          </a:prstGeom>
          <a:noFill/>
        </p:spPr>
      </p:pic>
      <p:pic>
        <p:nvPicPr>
          <p:cNvPr id="1026" name="Рисунок 1" descr="0_b3794_68e5b8e8_X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2" descr="0_b3795_2dd2570f_X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50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Мягкий знак на конце имен существительных после шипящих». 3-й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09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1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Семейный альбом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1"/>
            <a:ext cx="483523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sz="3500" b="1" dirty="0"/>
              <a:t>Кто это, </a:t>
            </a:r>
            <a:r>
              <a:rPr lang="ru-RU" sz="3500" b="1" dirty="0" err="1"/>
              <a:t>Анвар</a:t>
            </a:r>
            <a:r>
              <a:rPr lang="ru-RU" sz="3500" b="1" dirty="0"/>
              <a:t>?</a:t>
            </a:r>
          </a:p>
          <a:p>
            <a:pPr marL="0" indent="0">
              <a:buNone/>
            </a:pPr>
            <a:r>
              <a:rPr lang="ru-RU" sz="3500" b="1" dirty="0"/>
              <a:t>- Это мо</a:t>
            </a:r>
            <a:r>
              <a:rPr lang="ru-RU" sz="3500" b="1" dirty="0">
                <a:solidFill>
                  <a:srgbClr val="FF0000"/>
                </a:solidFill>
              </a:rPr>
              <a:t>я </a:t>
            </a:r>
            <a:r>
              <a:rPr lang="ru-RU" sz="3500" b="1" dirty="0"/>
              <a:t>мама.</a:t>
            </a:r>
          </a:p>
          <a:p>
            <a:pPr marL="0" indent="0">
              <a:buNone/>
            </a:pPr>
            <a:r>
              <a:rPr lang="ru-RU" sz="3500" b="1" dirty="0"/>
              <a:t>- Как </a:t>
            </a:r>
            <a:r>
              <a:rPr lang="ru-RU" sz="3500" b="1" dirty="0" smtClean="0">
                <a:solidFill>
                  <a:srgbClr val="FF0000"/>
                </a:solidFill>
              </a:rPr>
              <a:t>её</a:t>
            </a:r>
            <a:r>
              <a:rPr lang="ru-RU" sz="3500" b="1" dirty="0" smtClean="0"/>
              <a:t> </a:t>
            </a:r>
            <a:r>
              <a:rPr lang="ru-RU" sz="3500" b="1" dirty="0"/>
              <a:t>зовут? </a:t>
            </a:r>
          </a:p>
          <a:p>
            <a:pPr marL="0" indent="0">
              <a:buNone/>
            </a:pPr>
            <a:r>
              <a:rPr lang="ru-RU" sz="3500" b="1" dirty="0"/>
              <a:t>- </a:t>
            </a:r>
            <a:r>
              <a:rPr lang="ru-RU" sz="3500" b="1" dirty="0" err="1"/>
              <a:t>Зухр</a:t>
            </a:r>
            <a:r>
              <a:rPr lang="ru-RU" sz="3500" b="1" dirty="0" err="1">
                <a:solidFill>
                  <a:srgbClr val="FF0000"/>
                </a:solidFill>
              </a:rPr>
              <a:t>а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/>
              <a:t>Ахмедовн</a:t>
            </a:r>
            <a:r>
              <a:rPr lang="ru-RU" sz="3500" b="1" dirty="0" err="1">
                <a:solidFill>
                  <a:srgbClr val="FF0000"/>
                </a:solidFill>
              </a:rPr>
              <a:t>а</a:t>
            </a:r>
            <a:r>
              <a:rPr lang="ru-RU" sz="3500" b="1" dirty="0"/>
              <a:t>.</a:t>
            </a:r>
          </a:p>
          <a:p>
            <a:pPr marL="0" indent="0">
              <a:buNone/>
            </a:pPr>
            <a:r>
              <a:rPr lang="ru-RU" sz="3500" b="1" dirty="0"/>
              <a:t>- А это твой отец?</a:t>
            </a:r>
          </a:p>
          <a:p>
            <a:pPr marL="0" indent="0">
              <a:buNone/>
            </a:pPr>
            <a:r>
              <a:rPr lang="ru-RU" sz="3500" b="1" dirty="0"/>
              <a:t>- Да, </a:t>
            </a:r>
            <a:r>
              <a:rPr lang="ru-RU" sz="3500" b="1" dirty="0">
                <a:solidFill>
                  <a:srgbClr val="FF0000"/>
                </a:solidFill>
              </a:rPr>
              <a:t>его </a:t>
            </a:r>
            <a:r>
              <a:rPr lang="ru-RU" sz="3500" b="1" dirty="0"/>
              <a:t>зовут </a:t>
            </a:r>
          </a:p>
          <a:p>
            <a:pPr marL="0" indent="0">
              <a:buNone/>
            </a:pPr>
            <a:r>
              <a:rPr lang="ru-RU" sz="3500" b="1" dirty="0"/>
              <a:t>  </a:t>
            </a:r>
            <a:r>
              <a:rPr lang="ru-RU" sz="3500" b="1" dirty="0" err="1"/>
              <a:t>Хуршид</a:t>
            </a:r>
            <a:r>
              <a:rPr lang="ru-RU" sz="3500" b="1" dirty="0"/>
              <a:t> </a:t>
            </a:r>
            <a:r>
              <a:rPr lang="ru-RU" sz="3500" b="1" dirty="0" err="1"/>
              <a:t>Каримович</a:t>
            </a:r>
            <a:r>
              <a:rPr lang="ru-RU" sz="3500" b="1" dirty="0"/>
              <a:t>.</a:t>
            </a:r>
          </a:p>
          <a:p>
            <a:endParaRPr lang="ru-RU" dirty="0"/>
          </a:p>
        </p:txBody>
      </p:sp>
      <p:pic>
        <p:nvPicPr>
          <p:cNvPr id="16387" name="Picture 3" descr="D:\Маме\Учительская деятельность\школа\для учебника 5 класса\иллюстрации чтение\альбом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47289" y="2661791"/>
            <a:ext cx="4077495" cy="27146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632114" y="1027906"/>
            <a:ext cx="1218233" cy="1500198"/>
          </a:xfrm>
          <a:prstGeom prst="ellipse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782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818</Words>
  <Application>Microsoft Office PowerPoint</Application>
  <PresentationFormat>Произвольный</PresentationFormat>
  <Paragraphs>143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Slide</vt:lpstr>
      <vt:lpstr>Русский язык</vt:lpstr>
      <vt:lpstr>Презентация PowerPoint</vt:lpstr>
      <vt:lpstr>Презентация PowerPoint</vt:lpstr>
      <vt:lpstr>Презентация PowerPoint</vt:lpstr>
      <vt:lpstr>Моя семья.</vt:lpstr>
      <vt:lpstr>Презентация PowerPoint</vt:lpstr>
      <vt:lpstr>Презентация PowerPoint</vt:lpstr>
      <vt:lpstr>Презентация PowerPoint</vt:lpstr>
      <vt:lpstr>Семейный альбом</vt:lpstr>
      <vt:lpstr>Презентация PowerPoint</vt:lpstr>
      <vt:lpstr>Презентация PowerPoint</vt:lpstr>
      <vt:lpstr>Презентация PowerPoint</vt:lpstr>
      <vt:lpstr>Упражнение 2.</vt:lpstr>
      <vt:lpstr>Презентация PowerPoint</vt:lpstr>
      <vt:lpstr>Упражнение 3. </vt:lpstr>
      <vt:lpstr>Презентация PowerPoint</vt:lpstr>
      <vt:lpstr>Загадки</vt:lpstr>
      <vt:lpstr>Загадки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WINDOWS 10</dc:creator>
  <cp:lastModifiedBy>Acer</cp:lastModifiedBy>
  <cp:revision>23</cp:revision>
  <dcterms:created xsi:type="dcterms:W3CDTF">2020-08-28T17:50:36Z</dcterms:created>
  <dcterms:modified xsi:type="dcterms:W3CDTF">2020-09-04T06:48:15Z</dcterms:modified>
</cp:coreProperties>
</file>