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7"/>
  </p:notesMasterIdLst>
  <p:sldIdLst>
    <p:sldId id="287" r:id="rId2"/>
    <p:sldId id="267" r:id="rId3"/>
    <p:sldId id="265" r:id="rId4"/>
    <p:sldId id="268" r:id="rId5"/>
    <p:sldId id="277" r:id="rId6"/>
    <p:sldId id="293" r:id="rId7"/>
    <p:sldId id="269" r:id="rId8"/>
    <p:sldId id="270" r:id="rId9"/>
    <p:sldId id="284" r:id="rId10"/>
    <p:sldId id="271" r:id="rId11"/>
    <p:sldId id="286" r:id="rId12"/>
    <p:sldId id="272" r:id="rId13"/>
    <p:sldId id="292" r:id="rId14"/>
    <p:sldId id="291" r:id="rId15"/>
    <p:sldId id="282" r:id="rId16"/>
  </p:sldIdLst>
  <p:sldSz cx="12192000" cy="6858000"/>
  <p:notesSz cx="6858000" cy="9144000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ACFA0-4BCB-4B6D-987F-7CD252B32A66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1B672-CA94-4672-8E5C-387886C7A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4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1B672-CA94-4672-8E5C-387886C7A90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297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561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755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56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01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283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278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018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12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029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72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1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33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9ACC9-8108-4A4F-86F0-D5A7305C84C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65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34914"/>
            <a:ext cx="12173957" cy="156961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37164" y="146731"/>
            <a:ext cx="5250148" cy="1139163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72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Algebra</a:t>
            </a:r>
            <a:endParaRPr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60386" y="2766749"/>
            <a:ext cx="7096606" cy="2197074"/>
          </a:xfrm>
          <a:prstGeom prst="rect">
            <a:avLst/>
          </a:prstGeom>
        </p:spPr>
        <p:txBody>
          <a:bodyPr vert="horz" wrap="square" lIns="0" tIns="29526" rIns="0" bIns="0" rtlCol="0">
            <a:spAutoFit/>
          </a:bodyPr>
          <a:lstStyle/>
          <a:p>
            <a:pPr marL="38920">
              <a:lnSpc>
                <a:spcPts val="4132"/>
              </a:lnSpc>
              <a:spcBef>
                <a:spcPts val="232"/>
              </a:spcBef>
            </a:pPr>
            <a:r>
              <a:rPr sz="6000" b="1" dirty="0">
                <a:latin typeface="Arial"/>
                <a:cs typeface="Arial"/>
              </a:rPr>
              <a:t>Mavzu:</a:t>
            </a:r>
          </a:p>
          <a:p>
            <a:pPr marL="26841">
              <a:lnSpc>
                <a:spcPts val="5907"/>
              </a:lnSpc>
            </a:pPr>
            <a:endParaRPr sz="5178" dirty="0">
              <a:latin typeface="Arial"/>
              <a:cs typeface="Arial"/>
            </a:endParaRPr>
          </a:p>
          <a:p>
            <a:pPr marL="68444">
              <a:lnSpc>
                <a:spcPts val="4290"/>
              </a:lnSpc>
              <a:spcBef>
                <a:spcPts val="2600"/>
              </a:spcBef>
            </a:pPr>
            <a:endParaRPr sz="3699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79378" y="1999722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1494569" y="4244471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1" name="object 11"/>
          <p:cNvSpPr/>
          <p:nvPr/>
        </p:nvSpPr>
        <p:spPr>
          <a:xfrm>
            <a:off x="8681414" y="1989451"/>
            <a:ext cx="2912742" cy="32722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01655" y="398446"/>
            <a:ext cx="1649536" cy="864876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5400" b="1" spc="21" dirty="0" smtClean="0">
                <a:solidFill>
                  <a:srgbClr val="FEFEFE"/>
                </a:solidFill>
                <a:latin typeface="Arial"/>
                <a:cs typeface="Arial"/>
              </a:rPr>
              <a:t>7-</a:t>
            </a:r>
            <a:endParaRPr sz="4755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49814" y="571788"/>
            <a:ext cx="876282" cy="51819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sz="32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37164" y="1534702"/>
            <a:ext cx="6096000" cy="32316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</a:p>
          <a:p>
            <a:pPr algn="ctr"/>
            <a:r>
              <a:rPr lang="en-US" sz="7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 </a:t>
            </a:r>
          </a:p>
          <a:p>
            <a:pPr algn="ctr"/>
            <a:r>
              <a:rPr lang="en-US" sz="7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13018" y="5312852"/>
            <a:ext cx="846094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92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109" y="0"/>
            <a:ext cx="1161010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hisoblanadigan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suratidagi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maxrajidagi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natija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ikkinchisiga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882340" y="3591344"/>
                <a:ext cx="5102823" cy="16137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  <m:f>
                        <m:fPr>
                          <m:ctrlPr>
                            <a:rPr lang="ru-RU" sz="4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den>
                      </m:f>
                      <m:r>
                        <a:rPr lang="en-US" sz="4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ru-RU" sz="4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den>
                      </m:f>
                      <m:r>
                        <a:rPr lang="ru-RU" sz="4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d>
                        <m:dPr>
                          <m:ctrlPr>
                            <a:rPr lang="en-US" sz="4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  <m:f>
                            <m:fPr>
                              <m:ctrlPr>
                                <a:rPr lang="ru-RU" sz="4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4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4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ru-RU" sz="4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4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340" y="3591344"/>
                <a:ext cx="5102823" cy="161371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182998" y="2745348"/>
            <a:ext cx="65840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805054" y="3876454"/>
                <a:ext cx="4259436" cy="11364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sz="4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  <m:f>
                      <m:fPr>
                        <m:ctrlPr>
                          <a:rPr lang="ru-RU" sz="4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  <m:r>
                      <a:rPr lang="en-US" sz="4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4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  <m:r>
                      <a:rPr lang="ru-RU" sz="4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f>
                      <m:fPr>
                        <m:ctrlPr>
                          <a:rPr lang="ru-RU" sz="4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800" i="1" dirty="0">
                    <a:solidFill>
                      <a:prstClr val="black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>
                    <a:solidFill>
                      <a:prstClr val="black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a:t>=</a:t>
                </a: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5054" y="3876454"/>
                <a:ext cx="4259436" cy="1136401"/>
              </a:xfrm>
              <a:prstGeom prst="rect">
                <a:avLst/>
              </a:prstGeom>
              <a:blipFill>
                <a:blip r:embed="rId3"/>
                <a:stretch>
                  <a:fillRect t="-538" r="-5579" b="-129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279916" y="5024219"/>
                <a:ext cx="3728227" cy="17098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36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9916" y="5024219"/>
                <a:ext cx="3728227" cy="1709827"/>
              </a:xfrm>
              <a:prstGeom prst="rect">
                <a:avLst/>
              </a:prstGeom>
              <a:blipFill>
                <a:blip r:embed="rId4"/>
                <a:stretch>
                  <a:fillRect b="-96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977560" y="5012855"/>
                <a:ext cx="4346062" cy="17074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5400" dirty="0">
                    <a:cs typeface="Arial" panose="020B0604020202020204" pitchFamily="34" charset="0"/>
                  </a:rPr>
                  <a:t>= 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 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5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en-US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560" y="5012855"/>
                <a:ext cx="4346062" cy="1707455"/>
              </a:xfrm>
              <a:prstGeom prst="rect">
                <a:avLst/>
              </a:prstGeom>
              <a:blipFill>
                <a:blip r:embed="rId5"/>
                <a:stretch>
                  <a:fillRect l="-7433" r="-5470" b="-1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934772" y="5489835"/>
                <a:ext cx="2146742" cy="11564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34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4800" b="1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f>
                      <m:fPr>
                        <m:ctrlPr>
                          <a:rPr lang="en-US" sz="4800" b="1" i="1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en-US" sz="4800" b="1" i="1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4800" dirty="0">
                  <a:solidFill>
                    <a:schemeClr val="accent2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4772" y="5489835"/>
                <a:ext cx="2146742" cy="1156407"/>
              </a:xfrm>
              <a:prstGeom prst="rect">
                <a:avLst/>
              </a:prstGeom>
              <a:blipFill>
                <a:blip r:embed="rId6"/>
                <a:stretch>
                  <a:fillRect b="-121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350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63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(2)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-138546" y="1163782"/>
                <a:ext cx="10945092" cy="57753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</m:t>
                    </m:r>
                    <m:f>
                      <m:fPr>
                        <m:ctrlPr>
                          <a:rPr lang="ru-RU" sz="6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4,2:6−3</m:t>
                        </m:r>
                        <m:f>
                          <m:fPr>
                            <m:ctrlPr>
                              <a:rPr lang="ru-RU" sz="6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6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6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ru-RU" sz="6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0,3</m:t>
                        </m:r>
                      </m:num>
                      <m:den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7,5:0,5</m:t>
                        </m:r>
                      </m:den>
                    </m:f>
                  </m:oMath>
                </a14:m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6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0,</m:t>
                        </m:r>
                        <m:r>
                          <m:rPr>
                            <m:nor/>
                          </m:rPr>
                          <a:rPr lang="en-US" sz="60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en-US" sz="60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6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f>
                          <m:fPr>
                            <m:ctrlPr>
                              <a:rPr lang="ru-RU" sz="6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6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US" sz="6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f>
                          <m:fPr>
                            <m:ctrlPr>
                              <a:rPr lang="ru-RU" sz="6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6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6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den>
                        </m:f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den>
                    </m:f>
                    <m:r>
                      <a:rPr lang="en-US" sz="6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</m:oMath>
                </a14:m>
                <a:endParaRPr lang="en-US" sz="60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800" dirty="0" smtClean="0">
                    <a:cs typeface="Arial" panose="020B0604020202020204" pitchFamily="34" charset="0"/>
                  </a:rPr>
                  <a:t>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0,7−1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den>
                    </m:f>
                    <m:r>
                      <a:rPr lang="en-US" sz="6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−0,3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den>
                    </m:f>
                    <m:r>
                      <a:rPr lang="en-US" sz="6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6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den>
                    </m:f>
                    <m:r>
                      <a:rPr lang="en-US" sz="6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den>
                    </m:f>
                    <m:r>
                      <a:rPr lang="en-US" sz="6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US" sz="6000" b="0" i="1" dirty="0" smtClean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6000" b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6000" b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6000" b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6000" b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𝟎𝟐</m:t>
                      </m:r>
                    </m:oMath>
                  </m:oMathPara>
                </a14:m>
                <a:endParaRPr lang="ru-RU" sz="600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4400" dirty="0" smtClean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8546" y="1163782"/>
                <a:ext cx="10945092" cy="57753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288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399" y="290946"/>
            <a:ext cx="11804073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ifodada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ichkaridagi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6362" y="2660826"/>
            <a:ext cx="11416146" cy="404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240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(-0,24)∙(-100)+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1,6:(-0,4)+10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- 81:27=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   =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240 : (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24 +( -4+10)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 - 3 =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   =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240 : (24+6) -3 = 240:30-3= 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   =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8 – 3 = 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5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25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09926" y="1558782"/>
            <a:ext cx="1134552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-8,5</a:t>
            </a:r>
            <a:r>
              <a:rPr lang="en-US" sz="5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+ 1,5) : ( -82 -</a:t>
            </a:r>
            <a:r>
              <a:rPr lang="en-US" sz="5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3∙6</a:t>
            </a:r>
            <a:r>
              <a:rPr lang="en-US" sz="5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</a:p>
          <a:p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= ( 8,5 +1,5 ) : (-82 - 18) = </a:t>
            </a:r>
          </a:p>
          <a:p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=10 : (-100) = -0,1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856509" y="5583338"/>
            <a:ext cx="964276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996119" y="5152039"/>
            <a:ext cx="3497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∙</a:t>
            </a:r>
            <a:endParaRPr lang="ru-RU" sz="48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799856" y="5080109"/>
            <a:ext cx="37061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/>
              <a:t>∙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9895604" y="5126275"/>
            <a:ext cx="37061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/>
              <a:t>∙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67867" y="4772332"/>
            <a:ext cx="9941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-8,5</a:t>
            </a:r>
            <a:endParaRPr lang="ru-RU" sz="4000" b="1" dirty="0"/>
          </a:p>
        </p:txBody>
      </p:sp>
      <p:sp>
        <p:nvSpPr>
          <p:cNvPr id="24" name="TextBox 23"/>
          <p:cNvSpPr txBox="1"/>
          <p:nvPr/>
        </p:nvSpPr>
        <p:spPr>
          <a:xfrm flipH="1">
            <a:off x="9658575" y="4893718"/>
            <a:ext cx="1233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18</a:t>
            </a:r>
            <a:endParaRPr lang="ru-RU" sz="4000" dirty="0"/>
          </a:p>
        </p:txBody>
      </p:sp>
      <p:sp>
        <p:nvSpPr>
          <p:cNvPr id="25" name="TextBox 24"/>
          <p:cNvSpPr txBox="1"/>
          <p:nvPr/>
        </p:nvSpPr>
        <p:spPr>
          <a:xfrm>
            <a:off x="5739744" y="4616144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0</a:t>
            </a:r>
            <a:endParaRPr lang="ru-RU" sz="4400" b="1" dirty="0"/>
          </a:p>
        </p:txBody>
      </p:sp>
      <p:sp>
        <p:nvSpPr>
          <p:cNvPr id="26" name="Левая фигурная скобка 25"/>
          <p:cNvSpPr/>
          <p:nvPr/>
        </p:nvSpPr>
        <p:spPr>
          <a:xfrm rot="16200000">
            <a:off x="4350980" y="4516410"/>
            <a:ext cx="461665" cy="2785864"/>
          </a:xfrm>
          <a:prstGeom prst="leftBrace">
            <a:avLst>
              <a:gd name="adj1" fmla="val 31857"/>
              <a:gd name="adj2" fmla="val 50022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Левая фигурная скобка 26"/>
          <p:cNvSpPr/>
          <p:nvPr/>
        </p:nvSpPr>
        <p:spPr>
          <a:xfrm rot="16200000">
            <a:off x="7813564" y="3899804"/>
            <a:ext cx="466129" cy="4023542"/>
          </a:xfrm>
          <a:prstGeom prst="leftBrace">
            <a:avLst>
              <a:gd name="adj1" fmla="val 31857"/>
              <a:gd name="adj2" fmla="val 50022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3969304" y="6235346"/>
            <a:ext cx="1524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8,5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333933" y="613926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5463" y="4304978"/>
            <a:ext cx="22124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-8,5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8,5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0080911" y="4238954"/>
            <a:ext cx="17796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3∙6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204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6" grpId="0" animBg="1"/>
      <p:bldP spid="27" grpId="0" animBg="1"/>
      <p:bldP spid="28" grpId="0"/>
      <p:bldP spid="29" grpId="0"/>
      <p:bldP spid="30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11083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4692" y="1371600"/>
            <a:ext cx="1129145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 40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0,03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ko‘paytmasi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sonining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bo‘linganiga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40 ∙ 0,03 = 6 : 5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1,2 =1,2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04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6625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1600" dirty="0" smtClean="0"/>
              <a:t>  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551785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315316" y="2321226"/>
            <a:ext cx="907559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9- </a:t>
            </a:r>
            <a:r>
              <a:rPr lang="en-US" sz="540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1,- 3,- 5,- 7-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99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9491" y="1510146"/>
            <a:ext cx="117625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sonlardan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tuzilib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belgilari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birlashtiriladi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36743" y="3987378"/>
            <a:ext cx="46249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2∙5- 45:(-5)+37;   </a:t>
            </a:r>
            <a:endParaRPr lang="ru-RU" sz="4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310745" y="3652255"/>
                <a:ext cx="4221027" cy="1439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  <m:r>
                          <a:rPr lang="en-US" sz="60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60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60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60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60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60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6000" b="1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000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6000" b="1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sz="60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6000" b="1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000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6000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0745" y="3652255"/>
                <a:ext cx="4221027" cy="1439689"/>
              </a:xfrm>
              <a:prstGeom prst="rect">
                <a:avLst/>
              </a:prstGeom>
              <a:blipFill>
                <a:blip r:embed="rId2"/>
                <a:stretch>
                  <a:fillRect r="-6926" b="-127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771201" y="5390983"/>
                <a:ext cx="6181051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smtClean="0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 </a:t>
                </a:r>
                <a:r>
                  <a:rPr lang="en-US" sz="4800" b="1" dirty="0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e>
                      <m:sup>
                        <m:r>
                          <a:rPr lang="en-US" sz="4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800" b="1" dirty="0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 4 – 55 : </a:t>
                </a:r>
                <a:r>
                  <a:rPr lang="en-US" sz="4800" b="1" dirty="0" smtClean="0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11+7</a:t>
                </a:r>
                <a:r>
                  <a:rPr lang="en-US" sz="4800" dirty="0" smtClean="0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48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201" y="5390983"/>
                <a:ext cx="6181051" cy="847733"/>
              </a:xfrm>
              <a:prstGeom prst="rect">
                <a:avLst/>
              </a:prstGeom>
              <a:blipFill>
                <a:blip r:embed="rId3"/>
                <a:stretch>
                  <a:fillRect l="-1775" t="-17266" r="-3452" b="-345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766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036" y="1150072"/>
            <a:ext cx="116239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onli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ifodada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ko‘rsatilgan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65514" y="3679779"/>
            <a:ext cx="846097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2∙5- 45:(-5)+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37= 10+9+37=56 </a:t>
            </a:r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8036" y="4732159"/>
            <a:ext cx="1149927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sondan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ham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              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54;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-2,4;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2020…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5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63" y="1556038"/>
            <a:ext cx="115585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“=”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belgisi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birlashtirilgan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tenglikni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tenglikning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chap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qism-larining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qiymatlari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04655" y="5472545"/>
            <a:ext cx="41184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14: 2 = 6+1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32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№4(1)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Tenglik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to‘g‘rimi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53291" y="1023554"/>
                <a:ext cx="5742709" cy="19057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6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12,5−4,1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1,7+0,4  </a:t>
                </a:r>
                <a:endParaRPr lang="ru-RU" sz="4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91" y="1023554"/>
                <a:ext cx="5742709" cy="1905715"/>
              </a:xfrm>
              <a:prstGeom prst="rect">
                <a:avLst/>
              </a:prstGeom>
              <a:blipFill>
                <a:blip r:embed="rId2"/>
                <a:stretch>
                  <a:fillRect r="-3185" b="-28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6096000" y="2886980"/>
            <a:ext cx="6039217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20+5</a:t>
            </a:r>
            <a:r>
              <a:rPr lang="en-US" sz="4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10+4</a:t>
            </a:r>
            <a:r>
              <a:rPr lang="en-US" sz="4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= 22:2+11 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20+50+48 </a:t>
            </a:r>
            <a:r>
              <a:rPr lang="en-US" sz="4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4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∙11</a:t>
            </a:r>
            <a:endParaRPr lang="ru-RU" sz="4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?  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118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≠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121</a:t>
            </a:r>
            <a:endParaRPr lang="en-US" sz="40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-782781" y="2682121"/>
                <a:ext cx="6096000" cy="397871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5400" dirty="0" smtClean="0"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8,4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2,1 </a:t>
                </a:r>
              </a:p>
              <a:p>
                <a:pPr marL="571500" indent="-571500" algn="ctr">
                  <a:lnSpc>
                    <a:spcPct val="150000"/>
                  </a:lnSpc>
                  <a:buFont typeface="Wingdings" panose="05000000000000000000" pitchFamily="2" charset="2"/>
                  <a:buChar char="ü"/>
                </a:pPr>
                <a:r>
                  <a:rPr lang="en-US" sz="44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2,1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2,1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44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Tenglik</a:t>
                </a:r>
                <a:r>
                  <a:rPr lang="en-US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400" b="1" i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82781" y="2682121"/>
                <a:ext cx="6096000" cy="3978718"/>
              </a:xfrm>
              <a:prstGeom prst="rect">
                <a:avLst/>
              </a:prstGeom>
              <a:blipFill>
                <a:blip r:embed="rId3"/>
                <a:stretch>
                  <a:fillRect b="-30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4146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3577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bosqichlari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118" y="2027411"/>
            <a:ext cx="81174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I- </a:t>
            </a:r>
            <a:r>
              <a:rPr lang="en-US" sz="6000" dirty="0" err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6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II- </a:t>
            </a:r>
            <a:r>
              <a:rPr lang="en-US" sz="60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r>
              <a:rPr lang="en-US" sz="6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6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III-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033164" y="2119743"/>
                <a:ext cx="2593787" cy="3139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6600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:r>
                  <a:rPr lang="en-US" sz="6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;  </a:t>
                </a:r>
                <a:r>
                  <a:rPr lang="en-US" sz="6600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</a:p>
              <a:p>
                <a:r>
                  <a:rPr lang="en-US" sz="6600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6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; </a:t>
                </a:r>
                <a:r>
                  <a:rPr lang="en-US" sz="6600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</a:t>
                </a:r>
              </a:p>
              <a:p>
                <a:r>
                  <a:rPr lang="en-US" sz="6600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()  </a:t>
                </a:r>
                <a:r>
                  <a:rPr lang="en-US" sz="6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6600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66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6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e>
                      <m:sup>
                        <m:r>
                          <a:rPr lang="en-US" sz="66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sup>
                    </m:sSup>
                  </m:oMath>
                </a14:m>
                <a:endParaRPr lang="ru-RU" sz="6000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3164" y="2119743"/>
                <a:ext cx="2593787" cy="3139321"/>
              </a:xfrm>
              <a:prstGeom prst="rect">
                <a:avLst/>
              </a:prstGeom>
              <a:blipFill>
                <a:blip r:embed="rId2"/>
                <a:stretch>
                  <a:fillRect l="-16235" t="-6990" b="-137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8905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11083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Eslatma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1890" y="858982"/>
            <a:ext cx="11028219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ifodada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qavslar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3-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2-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nihoyat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1-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581890" y="4259912"/>
                <a:ext cx="11430001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3 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  <m:sup>
                        <m:r>
                          <a:rPr lang="en-US" sz="4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∙ 4 – 55 : 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11+7 =  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3 ∙ 25 ∙ 4 – 5 + 7=</a:t>
                </a:r>
              </a:p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= </a:t>
                </a: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300 – 5 + 7= 302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890" y="4259912"/>
                <a:ext cx="11430001" cy="1569660"/>
              </a:xfrm>
              <a:prstGeom prst="rect">
                <a:avLst/>
              </a:prstGeom>
              <a:blipFill>
                <a:blip r:embed="rId3"/>
                <a:stretch>
                  <a:fillRect l="-2400" t="-9339" r="-320" b="-194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594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11083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Eslatma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1054" y="1524001"/>
            <a:ext cx="1124989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ifodada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qavslar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qavslar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tashqaridagi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1-bandda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ko‘satilgan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tartibda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93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63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2727" y="1226907"/>
                <a:ext cx="10487891" cy="54304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( 2,7 - </a:t>
                </a:r>
                <a14:m>
                  <m:oMath xmlns:m="http://schemas.openxmlformats.org/officeDocument/2006/math">
                    <m: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5 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: 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Wingdings" panose="05000000000000000000" pitchFamily="2" charset="2"/>
                          </a:rPr>
                          <m:t>2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  <a:cs typeface="Arial" panose="020B0604020202020204" pitchFamily="34" charset="0"/>
                        <a:sym typeface="Wingdings" panose="05000000000000000000" pitchFamily="2" charset="2"/>
                      </a:rPr>
                      <m:t> + 4,5 </m:t>
                    </m:r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) = </a:t>
                </a:r>
              </a:p>
              <a:p>
                <a:r>
                  <a:rPr lang="en-US" sz="5400" b="0" dirty="0" smtClean="0">
                    <a:cs typeface="Arial" panose="020B0604020202020204" pitchFamily="34" charset="0"/>
                  </a:rPr>
                  <a:t>    </a:t>
                </a:r>
              </a:p>
              <a:p>
                <a:r>
                  <a:rPr lang="en-US" sz="5400" b="0" dirty="0" smtClean="0">
                    <a:cs typeface="Arial" panose="020B0604020202020204" pitchFamily="34" charset="0"/>
                  </a:rPr>
                  <a:t>         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f>
                          <m:fPr>
                            <m:ctrlPr>
                              <a:rPr lang="ru-RU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den>
                        </m:f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ru-RU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den>
                        </m:f>
                      </m:e>
                    </m:d>
                    <m:r>
                      <a:rPr lang="en-US" sz="5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d>
                      <m:dPr>
                        <m:ctrlP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den>
                        </m:f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+4</m:t>
                        </m:r>
                        <m:f>
                          <m:fPr>
                            <m:ctrlPr>
                              <a:rPr lang="ru-RU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den>
                        </m:f>
                      </m:e>
                    </m:d>
                    <m: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</m:oMath>
                </a14:m>
                <a:endParaRPr lang="en-US" sz="5400" b="0" i="0" dirty="0" smtClean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5400" b="0" dirty="0" smtClean="0">
                    <a:cs typeface="Arial" panose="020B0604020202020204" pitchFamily="34" charset="0"/>
                  </a:rPr>
                  <a:t>               </a:t>
                </a:r>
              </a:p>
              <a:p>
                <a:r>
                  <a:rPr lang="en-US" sz="5400" dirty="0">
                    <a:cs typeface="Arial" panose="020B0604020202020204" pitchFamily="34" charset="0"/>
                  </a:rPr>
                  <a:t> </a:t>
                </a:r>
                <a:r>
                  <a:rPr lang="en-US" sz="5400" dirty="0" smtClean="0"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5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:4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5400" b="0" dirty="0" smtClean="0">
                    <a:cs typeface="Arial" panose="020B0604020202020204" pitchFamily="34" charset="0"/>
                  </a:rPr>
                  <a:t> = 2,5 : 5 = </a:t>
                </a:r>
                <a:r>
                  <a:rPr lang="en-US" sz="5400" b="1" dirty="0" smtClean="0">
                    <a:solidFill>
                      <a:schemeClr val="accent2">
                        <a:lumMod val="50000"/>
                      </a:schemeClr>
                    </a:solidFill>
                    <a:cs typeface="Arial" panose="020B0604020202020204" pitchFamily="34" charset="0"/>
                  </a:rPr>
                  <a:t>0,5</a:t>
                </a:r>
                <a14:m>
                  <m:oMath xmlns:m="http://schemas.openxmlformats.org/officeDocument/2006/math">
                    <m:r>
                      <a:rPr lang="en-US" sz="5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727" y="1226907"/>
                <a:ext cx="10487891" cy="5430461"/>
              </a:xfrm>
              <a:prstGeom prst="rect">
                <a:avLst/>
              </a:prstGeom>
              <a:blipFill>
                <a:blip r:embed="rId2"/>
                <a:stretch>
                  <a:fillRect t="-337" b="-16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886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b612ff1f4a3863a56367a2ac7b7c09f5eb2a986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1030</TotalTime>
  <Words>496</Words>
  <Application>Microsoft Office PowerPoint</Application>
  <PresentationFormat>Широкоэкранный</PresentationFormat>
  <Paragraphs>91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Wingdings</vt:lpstr>
      <vt:lpstr>Тема Office</vt:lpstr>
      <vt:lpstr>   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71</cp:revision>
  <dcterms:created xsi:type="dcterms:W3CDTF">2020-06-19T10:50:35Z</dcterms:created>
  <dcterms:modified xsi:type="dcterms:W3CDTF">2020-08-25T03:29:06Z</dcterms:modified>
</cp:coreProperties>
</file>