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67" r:id="rId4"/>
    <p:sldId id="268" r:id="rId5"/>
    <p:sldId id="258" r:id="rId6"/>
    <p:sldId id="269" r:id="rId7"/>
    <p:sldId id="262" r:id="rId8"/>
    <p:sldId id="270" r:id="rId9"/>
    <p:sldId id="264" r:id="rId10"/>
    <p:sldId id="266" r:id="rId11"/>
    <p:sldId id="265" r:id="rId12"/>
    <p:sldId id="263" r:id="rId13"/>
    <p:sldId id="261" r:id="rId14"/>
    <p:sldId id="271" r:id="rId15"/>
  </p:sldIdLst>
  <p:sldSz cx="12192000" cy="6858000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2AA9-9FB6-4DC7-B4F9-8DF13F276309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1FE-3730-4F82-8BA5-0BFE02805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335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2AA9-9FB6-4DC7-B4F9-8DF13F276309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1FE-3730-4F82-8BA5-0BFE02805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123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2AA9-9FB6-4DC7-B4F9-8DF13F276309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1FE-3730-4F82-8BA5-0BFE02805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21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2AA9-9FB6-4DC7-B4F9-8DF13F276309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1FE-3730-4F82-8BA5-0BFE02805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19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2AA9-9FB6-4DC7-B4F9-8DF13F276309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1FE-3730-4F82-8BA5-0BFE02805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32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2AA9-9FB6-4DC7-B4F9-8DF13F276309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1FE-3730-4F82-8BA5-0BFE02805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57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2AA9-9FB6-4DC7-B4F9-8DF13F276309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1FE-3730-4F82-8BA5-0BFE02805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9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2AA9-9FB6-4DC7-B4F9-8DF13F276309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1FE-3730-4F82-8BA5-0BFE02805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72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2AA9-9FB6-4DC7-B4F9-8DF13F276309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1FE-3730-4F82-8BA5-0BFE02805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27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2AA9-9FB6-4DC7-B4F9-8DF13F276309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1FE-3730-4F82-8BA5-0BFE02805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32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2AA9-9FB6-4DC7-B4F9-8DF13F276309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1FE-3730-4F82-8BA5-0BFE02805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348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F2AA9-9FB6-4DC7-B4F9-8DF13F276309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211FE-3730-4F82-8BA5-0BFE02805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859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3" y="3246"/>
            <a:ext cx="12173957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48466" y="510303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12390" y="1999722"/>
            <a:ext cx="7096606" cy="2197074"/>
          </a:xfrm>
          <a:prstGeom prst="rect">
            <a:avLst/>
          </a:prstGeom>
        </p:spPr>
        <p:txBody>
          <a:bodyPr vert="horz" wrap="square" lIns="0" tIns="29526" rIns="0" bIns="0" rtlCol="0">
            <a:spAutoFit/>
          </a:bodyPr>
          <a:lstStyle/>
          <a:p>
            <a:pPr marL="38920">
              <a:lnSpc>
                <a:spcPts val="4132"/>
              </a:lnSpc>
              <a:spcBef>
                <a:spcPts val="232"/>
              </a:spcBef>
            </a:pPr>
            <a:r>
              <a:rPr sz="5400" b="1" dirty="0">
                <a:latin typeface="Arial"/>
                <a:cs typeface="Arial"/>
              </a:rPr>
              <a:t>Mavzu:</a:t>
            </a:r>
          </a:p>
          <a:p>
            <a:pPr marL="26841">
              <a:lnSpc>
                <a:spcPts val="5907"/>
              </a:lnSpc>
            </a:pPr>
            <a:endParaRPr sz="5178" dirty="0">
              <a:latin typeface="Arial"/>
              <a:cs typeface="Arial"/>
            </a:endParaRPr>
          </a:p>
          <a:p>
            <a:pPr marL="68444">
              <a:lnSpc>
                <a:spcPts val="4290"/>
              </a:lnSpc>
              <a:spcBef>
                <a:spcPts val="2600"/>
              </a:spcBef>
            </a:pPr>
            <a:endParaRPr sz="3699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79378" y="1999722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6" name="object 6"/>
          <p:cNvSpPr/>
          <p:nvPr/>
        </p:nvSpPr>
        <p:spPr>
          <a:xfrm>
            <a:off x="1506782" y="4105360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grpSp>
        <p:nvGrpSpPr>
          <p:cNvPr id="7" name="object 7"/>
          <p:cNvGrpSpPr/>
          <p:nvPr/>
        </p:nvGrpSpPr>
        <p:grpSpPr>
          <a:xfrm>
            <a:off x="779378" y="296550"/>
            <a:ext cx="10285202" cy="1276312"/>
            <a:chOff x="439458" y="228104"/>
            <a:chExt cx="4866424" cy="60388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9113003" y="2446990"/>
            <a:ext cx="2912742" cy="32722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10088055" y="334604"/>
            <a:ext cx="676736" cy="78162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5" b="1" spc="21" dirty="0" smtClean="0">
                <a:solidFill>
                  <a:srgbClr val="FEFEFE"/>
                </a:solidFill>
                <a:latin typeface="Arial"/>
                <a:cs typeface="Arial"/>
              </a:rPr>
              <a:t> 7</a:t>
            </a:r>
            <a:endParaRPr sz="4755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88282" y="1033718"/>
            <a:ext cx="876282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2800" b="1" spc="-11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00773" y="1758412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en-US" sz="6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Takrorlashga</a:t>
            </a:r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6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1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18654" y="976446"/>
                <a:ext cx="4599708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Berilgan: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e>
                      <m:sub>
                        <m:r>
                          <a:rPr lang="en-US" sz="44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– 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20%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ortirildi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𝐛</m:t>
                        </m:r>
                      </m:e>
                      <m:sub>
                        <m:r>
                          <a:rPr lang="en-US" sz="44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– 25%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ortirilsa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 - ?%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ortadi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54" y="976446"/>
                <a:ext cx="4599708" cy="2800767"/>
              </a:xfrm>
              <a:prstGeom prst="rect">
                <a:avLst/>
              </a:prstGeom>
              <a:blipFill>
                <a:blip r:embed="rId2"/>
                <a:stretch>
                  <a:fillRect l="-5298" t="-4565" r="-2914" b="-91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0" y="0"/>
            <a:ext cx="12192000" cy="928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Foizga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789328" y="976446"/>
                <a:ext cx="5001491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Yechish: </a:t>
                </a:r>
              </a:p>
              <a:p>
                <a:r>
                  <a:rPr lang="en-US" sz="4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S= ab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e>
                      <m:sub>
                        <m:r>
                          <a:rPr lang="en-US" sz="44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1,2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𝐛</m:t>
                        </m:r>
                      </m:e>
                      <m:sub>
                        <m:r>
                          <a:rPr lang="en-US" sz="44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=1,25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S= 1,2∙1,25=1,5 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1,5-1=0,5 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0,5=50%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9328" y="976446"/>
                <a:ext cx="5001491" cy="4832092"/>
              </a:xfrm>
              <a:prstGeom prst="rect">
                <a:avLst/>
              </a:prstGeom>
              <a:blipFill>
                <a:blip r:embed="rId3"/>
                <a:stretch>
                  <a:fillRect l="-5000" t="-2648"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5636" y="6026727"/>
            <a:ext cx="63592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 </a:t>
            </a:r>
            <a:r>
              <a:rPr lang="en-US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ortadi</a:t>
            </a:r>
            <a:endParaRPr lang="ru-RU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6054" y="4003589"/>
            <a:ext cx="305885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= 0,2</a:t>
            </a:r>
          </a:p>
          <a:p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 = 0,25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28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arifmetik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№18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199" y="1634836"/>
            <a:ext cx="115546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5 ta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arifmetigi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18,4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Bu 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sonlarga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arifmetik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qiymat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, u 20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94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0"/>
                <a:ext cx="12192000" cy="1015663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cs typeface="Arial" panose="020B0604020202020204" pitchFamily="34" charset="0"/>
                  </a:rPr>
                  <a:t>               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6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6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sz="6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6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</m:sub>
                    </m:sSub>
                    <m:sSub>
                      <m:sSubPr>
                        <m:ctrlPr>
                          <a:rPr lang="en-US" sz="6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6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sz="6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6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</m:sub>
                    </m:sSub>
                    <m:sSub>
                      <m:sSubPr>
                        <m:ctrlPr>
                          <a:rPr lang="en-US" sz="6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6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sz="6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6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</m:sub>
                    </m:sSub>
                    <m:r>
                      <a:rPr lang="en-US" sz="6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…+</m:t>
                    </m:r>
                    <m:sSub>
                      <m:sSubPr>
                        <m:ctrlPr>
                          <a:rPr lang="en-US" sz="6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6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sz="6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6000" b="1" i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:n</a:t>
                </a:r>
                <a:endParaRPr lang="ru-RU" sz="60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1015663"/>
              </a:xfrm>
              <a:prstGeom prst="rect">
                <a:avLst/>
              </a:prstGeom>
              <a:blipFill>
                <a:blip r:embed="rId2"/>
                <a:stretch>
                  <a:fillRect t="-20359" b="-401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9382" y="1205346"/>
                <a:ext cx="2729346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=18,4 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=20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sub>
                    </m:sSub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=?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82" y="1205346"/>
                <a:ext cx="2729346" cy="2800767"/>
              </a:xfrm>
              <a:prstGeom prst="rect">
                <a:avLst/>
              </a:prstGeom>
              <a:blipFill>
                <a:blip r:embed="rId3"/>
                <a:stretch>
                  <a:fillRect l="-9152" t="-4793" r="-4688" b="-93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488873" y="923330"/>
                <a:ext cx="8243454" cy="7355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</m:sub>
                        </m:sSub>
                        <m:sSub>
                          <m:sSubPr>
                            <m:ctrlP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</m:sub>
                        </m:sSub>
                        <m:sSub>
                          <m:sSubPr>
                            <m:ctrlP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</m:sub>
                        </m:sSub>
                        <m:sSub>
                          <m:sSubPr>
                            <m:ctrlP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𝟒</m:t>
                            </m:r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</m:sub>
                        </m:sSub>
                        <m:sSub>
                          <m:sSubPr>
                            <m:ctrlP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𝟓</m:t>
                            </m:r>
                          </m:sub>
                        </m:sSub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18,4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</m:sub>
                    </m:sSub>
                    <m:sSub>
                      <m:sSubPr>
                        <m:ctrlP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</m:sub>
                    </m:sSub>
                    <m:sSub>
                      <m:sSubPr>
                        <m:ctrlP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</m:sub>
                    </m:sSub>
                    <m:sSub>
                      <m:sSubPr>
                        <m:ctrlP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</m:sub>
                    </m:sSub>
                    <m:sSub>
                      <m:sSubPr>
                        <m:ctrlP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sub>
                    </m:sSub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=18,4∙5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</m:sub>
                    </m:sSub>
                    <m:sSub>
                      <m:sSubPr>
                        <m:ctrlP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</m:sub>
                    </m:sSub>
                    <m:sSub>
                      <m:sSubPr>
                        <m:ctrlP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</m:sub>
                    </m:sSub>
                    <m:sSub>
                      <m:sSubPr>
                        <m:ctrlP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</m:sub>
                    </m:sSub>
                    <m:sSub>
                      <m:sSubPr>
                        <m:ctrlP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sub>
                    </m:sSub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=92</a:t>
                </a:r>
              </a:p>
              <a:p>
                <a:endParaRPr lang="en-US" sz="4400" i="1" dirty="0" smtClean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</m:sub>
                        </m:sSub>
                        <m:sSub>
                          <m:sSubPr>
                            <m:ctrlP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</m:sub>
                        </m:sSub>
                        <m:sSub>
                          <m:sSubPr>
                            <m:ctrlP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</m:sub>
                        </m:sSub>
                        <m:sSub>
                          <m:sSubPr>
                            <m:ctrlP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𝟒</m:t>
                            </m:r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</m:sub>
                        </m:sSub>
                        <m:sSub>
                          <m:sSub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𝟓</m:t>
                            </m:r>
                          </m:sub>
                        </m:sSub>
                        <m:sSub>
                          <m:sSub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𝟔</m:t>
                            </m:r>
                          </m:sub>
                        </m:sSub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=20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92+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sub>
                    </m:sSub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=120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sub>
                    </m:sSub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=28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873" y="923330"/>
                <a:ext cx="8243454" cy="7355988"/>
              </a:xfrm>
              <a:prstGeom prst="rect">
                <a:avLst/>
              </a:prstGeom>
              <a:blipFill>
                <a:blip r:embed="rId4"/>
                <a:stretch>
                  <a:fillRect l="-2956" t="-17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49382" y="5118740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28</a:t>
            </a:r>
            <a:endParaRPr lang="ru-RU" sz="4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13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" y="1898073"/>
            <a:ext cx="118456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4-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11(2), 12,15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-masalalar.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8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6691" y="1690255"/>
            <a:ext cx="10210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Karim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90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yoshda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nabiralarining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yoshi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20 da.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Nabiralar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yoshlariga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Karim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otaning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yoshini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arifmetik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qiymat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hisoblangan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u 22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 Karim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otaning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mtClean="0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nabirasi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?  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10390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masala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6691" y="5726962"/>
            <a:ext cx="74121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4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 ta </a:t>
            </a:r>
            <a:r>
              <a:rPr lang="en-US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nabirasi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</a:t>
            </a:r>
            <a:endParaRPr lang="ru-RU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81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Qismga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№9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546" y="1587980"/>
            <a:ext cx="116516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Sayyoh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2/7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o‘tdi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Hisoblab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ko‘rsa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yarmiga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yetishi</a:t>
            </a: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9km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yurishi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Sayyoh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jami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kilometr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yurishni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mo‘ljallagan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50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Qismga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№9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650" y="1026288"/>
            <a:ext cx="740092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o‘tdi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2/7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Yarmiga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borish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- 9 km </a:t>
            </a:r>
          </a:p>
          <a:p>
            <a:pPr algn="just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Jami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- ?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km </a:t>
            </a:r>
          </a:p>
          <a:p>
            <a:pPr algn="just"/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71513" y="5357813"/>
            <a:ext cx="8543925" cy="285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 flipV="1">
            <a:off x="5072063" y="5143500"/>
            <a:ext cx="14288" cy="4714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71513" y="5143500"/>
            <a:ext cx="0" cy="4714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215438" y="5143500"/>
            <a:ext cx="0" cy="4572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914525" y="5143500"/>
            <a:ext cx="14289" cy="4888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185861" y="4608952"/>
                <a:ext cx="1085851" cy="713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endParaRPr lang="ru-RU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861" y="4608952"/>
                <a:ext cx="1085851" cy="7130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2987852" y="4785555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 km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Левая фигурная скобка 21"/>
          <p:cNvSpPr/>
          <p:nvPr/>
        </p:nvSpPr>
        <p:spPr>
          <a:xfrm rot="16200000">
            <a:off x="2639380" y="3489964"/>
            <a:ext cx="479107" cy="4414838"/>
          </a:xfrm>
          <a:prstGeom prst="leftBrace">
            <a:avLst>
              <a:gd name="adj1" fmla="val 34874"/>
              <a:gd name="adj2" fmla="val 48860"/>
            </a:avLst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375286" y="6169116"/>
            <a:ext cx="1007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0,5 x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671513" y="5357813"/>
            <a:ext cx="1243012" cy="142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928814" y="5372100"/>
            <a:ext cx="314324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Левая фигурная скобка 28"/>
          <p:cNvSpPr/>
          <p:nvPr/>
        </p:nvSpPr>
        <p:spPr>
          <a:xfrm rot="5400000">
            <a:off x="4703921" y="257505"/>
            <a:ext cx="479107" cy="8543924"/>
          </a:xfrm>
          <a:prstGeom prst="leftBrace">
            <a:avLst>
              <a:gd name="adj1" fmla="val 34874"/>
              <a:gd name="adj2" fmla="val 49372"/>
            </a:avLst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4565214" y="3766693"/>
            <a:ext cx="1042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km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70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671513" y="1442970"/>
            <a:ext cx="8543925" cy="285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 flipV="1">
            <a:off x="5072063" y="1228657"/>
            <a:ext cx="14288" cy="4714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71513" y="1228657"/>
            <a:ext cx="0" cy="4714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215438" y="1228657"/>
            <a:ext cx="0" cy="4572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914525" y="1228657"/>
            <a:ext cx="14289" cy="4888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185861" y="694109"/>
                <a:ext cx="1085851" cy="713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endParaRPr lang="ru-RU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861" y="694109"/>
                <a:ext cx="1085851" cy="7130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100388" y="643316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 km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Левая фигурная скобка 21"/>
          <p:cNvSpPr/>
          <p:nvPr/>
        </p:nvSpPr>
        <p:spPr>
          <a:xfrm rot="16200000">
            <a:off x="2639380" y="-424879"/>
            <a:ext cx="479107" cy="4414838"/>
          </a:xfrm>
          <a:prstGeom prst="leftBrace">
            <a:avLst>
              <a:gd name="adj1" fmla="val 34874"/>
              <a:gd name="adj2" fmla="val 48860"/>
            </a:avLst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375286" y="1407125"/>
            <a:ext cx="1007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0,5 x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1928814" y="1457257"/>
            <a:ext cx="314324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1940" y="2234694"/>
                <a:ext cx="6543675" cy="52786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7 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x+9=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 =9 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x=9 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x=9: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x=42 (km)</a:t>
                </a:r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940" y="2234694"/>
                <a:ext cx="6543675" cy="5278625"/>
              </a:xfrm>
              <a:prstGeom prst="rect">
                <a:avLst/>
              </a:prstGeom>
              <a:blipFill>
                <a:blip r:embed="rId3"/>
                <a:stretch>
                  <a:fillRect l="-3821" t="-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927707" y="4349462"/>
            <a:ext cx="548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 42 km</a:t>
            </a:r>
            <a:endParaRPr lang="ru-RU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38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Proporsiyaga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691" y="1607127"/>
            <a:ext cx="1197032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avtomobil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100km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masofaga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avtomobil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shuncha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masofaga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benzin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sarflaydi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avtomobil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bakida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32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litr-dan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benzin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yonilg‘i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kilometr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yetadi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?   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1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Proporsiyaga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5527" y="1015663"/>
            <a:ext cx="42533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indent="-742950">
              <a:buAutoNum type="arabicParenR"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100km- 8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x km- 32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litr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1054" y="3139321"/>
                <a:ext cx="5417127" cy="1786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Yechish: </a:t>
                </a: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32∙100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400 km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54" y="3139321"/>
                <a:ext cx="5417127" cy="1786899"/>
              </a:xfrm>
              <a:prstGeom prst="rect">
                <a:avLst/>
              </a:prstGeom>
              <a:blipFill>
                <a:blip r:embed="rId2"/>
                <a:stretch>
                  <a:fillRect l="-4499" t="-7509" b="-30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428508" y="1015663"/>
            <a:ext cx="43503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2) 100km- 10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x km- 32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litr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73091" y="3235613"/>
                <a:ext cx="4724400" cy="2008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Yechish: </a:t>
                </a:r>
              </a:p>
              <a:p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32∙100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=320 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km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091" y="3235613"/>
                <a:ext cx="4724400" cy="2008178"/>
              </a:xfrm>
              <a:prstGeom prst="rect">
                <a:avLst/>
              </a:prstGeom>
              <a:blipFill>
                <a:blip r:embed="rId3"/>
                <a:stretch>
                  <a:fillRect l="-5161" t="-6687" r="-20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49382" y="5424822"/>
            <a:ext cx="4239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400km</a:t>
            </a:r>
            <a:endParaRPr lang="ru-RU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9346" y="5424822"/>
            <a:ext cx="5029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320km</a:t>
            </a:r>
            <a:endParaRPr lang="ru-RU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27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Foizga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№11(1)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7091" y="2133600"/>
            <a:ext cx="1082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Matoning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narxi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20%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pasaytirildi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vaqtdan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narx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ham 25%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pasaytirildi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Matoning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narxi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jami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foiz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kamaytirilgan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80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5380" y="962526"/>
            <a:ext cx="809105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Kamaytirildi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- 20% </a:t>
            </a:r>
          </a:p>
          <a:p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narx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kamaytirildi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- 25% 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Jami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foiz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kamaytirilgan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-?  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380" y="3727198"/>
            <a:ext cx="499638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100%-20%=80 % 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80%∙0,25=60%      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100%-60%=40%</a:t>
            </a:r>
          </a:p>
          <a:p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03860" y="4776297"/>
            <a:ext cx="7897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40%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kamaytirilgan</a:t>
            </a:r>
            <a:endParaRPr lang="ru-RU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962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Foizga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№11(1)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56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Foizga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</a:t>
            </a:r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</a:t>
            </a:r>
            <a:r>
              <a:rPr lang="ru-RU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8412" y="1025236"/>
            <a:ext cx="9683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asosining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20%,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25%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orttirilsa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foiz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ortadi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? 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67843" y="4569441"/>
            <a:ext cx="2660073" cy="18761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02582" y="3962400"/>
            <a:ext cx="3449782" cy="25284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?  %</a:t>
            </a:r>
            <a:endParaRPr lang="ru-RU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85588" y="5906079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90dc133ed4b86b45804f65fdb4a67c50f074a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415</Words>
  <Application>Microsoft Office PowerPoint</Application>
  <PresentationFormat>Широкоэкранный</PresentationFormat>
  <Paragraphs>96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30</cp:revision>
  <dcterms:created xsi:type="dcterms:W3CDTF">2020-07-28T03:37:00Z</dcterms:created>
  <dcterms:modified xsi:type="dcterms:W3CDTF">2020-08-17T17:25:44Z</dcterms:modified>
</cp:coreProperties>
</file>