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68" r:id="rId2"/>
    <p:sldId id="258" r:id="rId3"/>
    <p:sldId id="270" r:id="rId4"/>
    <p:sldId id="259" r:id="rId5"/>
    <p:sldId id="260" r:id="rId6"/>
    <p:sldId id="262" r:id="rId7"/>
    <p:sldId id="271" r:id="rId8"/>
    <p:sldId id="273" r:id="rId9"/>
    <p:sldId id="276" r:id="rId10"/>
    <p:sldId id="275" r:id="rId11"/>
    <p:sldId id="267" r:id="rId12"/>
    <p:sldId id="272" r:id="rId13"/>
    <p:sldId id="277" r:id="rId14"/>
    <p:sldId id="266" r:id="rId15"/>
    <p:sldId id="263" r:id="rId16"/>
    <p:sldId id="269" r:id="rId17"/>
  </p:sldIdLst>
  <p:sldSz cx="12192000" cy="6858000"/>
  <p:notesSz cx="6858000" cy="9144000"/>
  <p:custDataLst>
    <p:tags r:id="rId19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00CC"/>
    <a:srgbClr val="48C07E"/>
    <a:srgbClr val="A86FD3"/>
    <a:srgbClr val="BC8FDD"/>
    <a:srgbClr val="FCB6F4"/>
    <a:srgbClr val="F8C092"/>
    <a:srgbClr val="F739E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56" y="12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tags" Target="tags/tag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43020AA-4693-4C14-AC2F-9437BB28A5BD}" type="datetimeFigureOut">
              <a:rPr lang="ru-RU" smtClean="0"/>
              <a:t>23.08.2020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439DE9-7CFC-43AE-8C7B-8638D44E55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04222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439DE9-7CFC-43AE-8C7B-8638D44E55F2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735904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439DE9-7CFC-43AE-8C7B-8638D44E55F2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888536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439DE9-7CFC-43AE-8C7B-8638D44E55F2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992550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439DE9-7CFC-43AE-8C7B-8638D44E55F2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028612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439DE9-7CFC-43AE-8C7B-8638D44E55F2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713966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439DE9-7CFC-43AE-8C7B-8638D44E55F2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86115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9F2AA9-9FB6-4DC7-B4F9-8DF13F276309}" type="datetimeFigureOut">
              <a:rPr lang="ru-RU" smtClean="0"/>
              <a:t>23.08.2020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3211FE-3730-4F82-8BA5-0BFE02805E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73357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9F2AA9-9FB6-4DC7-B4F9-8DF13F276309}" type="datetimeFigureOut">
              <a:rPr lang="ru-RU" smtClean="0"/>
              <a:t>23.08.2020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3211FE-3730-4F82-8BA5-0BFE02805E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21237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9F2AA9-9FB6-4DC7-B4F9-8DF13F276309}" type="datetimeFigureOut">
              <a:rPr lang="ru-RU" smtClean="0"/>
              <a:t>23.08.2020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3211FE-3730-4F82-8BA5-0BFE02805E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22141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9F2AA9-9FB6-4DC7-B4F9-8DF13F276309}" type="datetimeFigureOut">
              <a:rPr lang="ru-RU" smtClean="0"/>
              <a:t>23.08.2020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3211FE-3730-4F82-8BA5-0BFE02805E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1193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9F2AA9-9FB6-4DC7-B4F9-8DF13F276309}" type="datetimeFigureOut">
              <a:rPr lang="ru-RU" smtClean="0"/>
              <a:t>23.08.2020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3211FE-3730-4F82-8BA5-0BFE02805E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63238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9F2AA9-9FB6-4DC7-B4F9-8DF13F276309}" type="datetimeFigureOut">
              <a:rPr lang="ru-RU" smtClean="0"/>
              <a:t>23.08.2020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3211FE-3730-4F82-8BA5-0BFE02805E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05710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9F2AA9-9FB6-4DC7-B4F9-8DF13F276309}" type="datetimeFigureOut">
              <a:rPr lang="ru-RU" smtClean="0"/>
              <a:t>23.08.2020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3211FE-3730-4F82-8BA5-0BFE02805E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38912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9F2AA9-9FB6-4DC7-B4F9-8DF13F276309}" type="datetimeFigureOut">
              <a:rPr lang="ru-RU" smtClean="0"/>
              <a:t>23.08.2020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3211FE-3730-4F82-8BA5-0BFE02805E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87294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9F2AA9-9FB6-4DC7-B4F9-8DF13F276309}" type="datetimeFigureOut">
              <a:rPr lang="ru-RU" smtClean="0"/>
              <a:t>23.08.2020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3211FE-3730-4F82-8BA5-0BFE02805E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32781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9F2AA9-9FB6-4DC7-B4F9-8DF13F276309}" type="datetimeFigureOut">
              <a:rPr lang="ru-RU" smtClean="0"/>
              <a:t>23.08.2020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3211FE-3730-4F82-8BA5-0BFE02805E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13205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9F2AA9-9FB6-4DC7-B4F9-8DF13F276309}" type="datetimeFigureOut">
              <a:rPr lang="ru-RU" smtClean="0"/>
              <a:t>23.08.2020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3211FE-3730-4F82-8BA5-0BFE02805E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73483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9F2AA9-9FB6-4DC7-B4F9-8DF13F276309}" type="datetimeFigureOut">
              <a:rPr lang="ru-RU" smtClean="0"/>
              <a:t>23.08.2020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3211FE-3730-4F82-8BA5-0BFE02805E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88590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0.png"/><Relationship Id="rId3" Type="http://schemas.openxmlformats.org/officeDocument/2006/relationships/image" Target="../media/image81.png"/><Relationship Id="rId7" Type="http://schemas.openxmlformats.org/officeDocument/2006/relationships/image" Target="../media/image9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6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0.png"/><Relationship Id="rId2" Type="http://schemas.openxmlformats.org/officeDocument/2006/relationships/image" Target="../media/image110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0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20005"/>
            <a:ext cx="12173957" cy="1553887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3804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757428" y="208183"/>
            <a:ext cx="5051568" cy="1046830"/>
          </a:xfrm>
          <a:prstGeom prst="rect">
            <a:avLst/>
          </a:prstGeom>
        </p:spPr>
        <p:txBody>
          <a:bodyPr vert="horz" wrap="square" lIns="0" tIns="30866" rIns="0" bIns="0" rtlCol="0" anchor="ctr">
            <a:spAutoFit/>
          </a:bodyPr>
          <a:lstStyle/>
          <a:p>
            <a:pPr marL="26841">
              <a:lnSpc>
                <a:spcPct val="100000"/>
              </a:lnSpc>
              <a:spcBef>
                <a:spcPts val="241"/>
              </a:spcBef>
            </a:pPr>
            <a:r>
              <a:rPr lang="en-US" sz="6600" b="1" spc="1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ALGEBRA</a:t>
            </a:r>
            <a:endParaRPr lang="en-US" sz="6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499702" y="2758092"/>
            <a:ext cx="727404" cy="143870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3804"/>
          </a:p>
        </p:txBody>
      </p:sp>
      <p:sp>
        <p:nvSpPr>
          <p:cNvPr id="6" name="object 6"/>
          <p:cNvSpPr/>
          <p:nvPr/>
        </p:nvSpPr>
        <p:spPr>
          <a:xfrm>
            <a:off x="661007" y="4825797"/>
            <a:ext cx="727404" cy="143870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3804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201592" y="137636"/>
            <a:ext cx="11555063" cy="1333586"/>
            <a:chOff x="439458" y="228104"/>
            <a:chExt cx="5325862" cy="630984"/>
          </a:xfrm>
        </p:grpSpPr>
        <p:sp>
          <p:nvSpPr>
            <p:cNvPr id="8" name="object 8"/>
            <p:cNvSpPr/>
            <p:nvPr/>
          </p:nvSpPr>
          <p:spPr>
            <a:xfrm>
              <a:off x="439458" y="322808"/>
              <a:ext cx="396240" cy="394970"/>
            </a:xfrm>
            <a:custGeom>
              <a:avLst/>
              <a:gdLst/>
              <a:ahLst/>
              <a:cxnLst/>
              <a:rect l="l" t="t" r="r" b="b"/>
              <a:pathLst>
                <a:path w="396240" h="394970">
                  <a:moveTo>
                    <a:pt x="65938" y="0"/>
                  </a:moveTo>
                  <a:lnTo>
                    <a:pt x="0" y="0"/>
                  </a:lnTo>
                  <a:lnTo>
                    <a:pt x="0" y="33020"/>
                  </a:lnTo>
                  <a:lnTo>
                    <a:pt x="0" y="361950"/>
                  </a:lnTo>
                  <a:lnTo>
                    <a:pt x="0" y="394970"/>
                  </a:lnTo>
                  <a:lnTo>
                    <a:pt x="65938" y="394970"/>
                  </a:lnTo>
                  <a:lnTo>
                    <a:pt x="65938" y="361950"/>
                  </a:lnTo>
                  <a:lnTo>
                    <a:pt x="32969" y="361950"/>
                  </a:lnTo>
                  <a:lnTo>
                    <a:pt x="32969" y="33020"/>
                  </a:lnTo>
                  <a:lnTo>
                    <a:pt x="65938" y="33020"/>
                  </a:lnTo>
                  <a:lnTo>
                    <a:pt x="65938" y="0"/>
                  </a:lnTo>
                  <a:close/>
                </a:path>
                <a:path w="396240" h="394970">
                  <a:moveTo>
                    <a:pt x="296710" y="65366"/>
                  </a:moveTo>
                  <a:lnTo>
                    <a:pt x="98907" y="65366"/>
                  </a:lnTo>
                  <a:lnTo>
                    <a:pt x="98907" y="96126"/>
                  </a:lnTo>
                  <a:lnTo>
                    <a:pt x="184454" y="197243"/>
                  </a:lnTo>
                  <a:lnTo>
                    <a:pt x="98907" y="298361"/>
                  </a:lnTo>
                  <a:lnTo>
                    <a:pt x="98907" y="329120"/>
                  </a:lnTo>
                  <a:lnTo>
                    <a:pt x="296710" y="329120"/>
                  </a:lnTo>
                  <a:lnTo>
                    <a:pt x="296710" y="263182"/>
                  </a:lnTo>
                  <a:lnTo>
                    <a:pt x="263740" y="263182"/>
                  </a:lnTo>
                  <a:lnTo>
                    <a:pt x="263740" y="296151"/>
                  </a:lnTo>
                  <a:lnTo>
                    <a:pt x="143954" y="296151"/>
                  </a:lnTo>
                  <a:lnTo>
                    <a:pt x="227647" y="197243"/>
                  </a:lnTo>
                  <a:lnTo>
                    <a:pt x="143954" y="98336"/>
                  </a:lnTo>
                  <a:lnTo>
                    <a:pt x="263740" y="98336"/>
                  </a:lnTo>
                  <a:lnTo>
                    <a:pt x="263740" y="131305"/>
                  </a:lnTo>
                  <a:lnTo>
                    <a:pt x="296710" y="131305"/>
                  </a:lnTo>
                  <a:lnTo>
                    <a:pt x="296710" y="65366"/>
                  </a:lnTo>
                  <a:close/>
                </a:path>
                <a:path w="396240" h="394970">
                  <a:moveTo>
                    <a:pt x="395617" y="0"/>
                  </a:moveTo>
                  <a:lnTo>
                    <a:pt x="329679" y="0"/>
                  </a:lnTo>
                  <a:lnTo>
                    <a:pt x="329679" y="33020"/>
                  </a:lnTo>
                  <a:lnTo>
                    <a:pt x="362648" y="33020"/>
                  </a:lnTo>
                  <a:lnTo>
                    <a:pt x="362648" y="361950"/>
                  </a:lnTo>
                  <a:lnTo>
                    <a:pt x="329679" y="361950"/>
                  </a:lnTo>
                  <a:lnTo>
                    <a:pt x="329679" y="394970"/>
                  </a:lnTo>
                  <a:lnTo>
                    <a:pt x="395617" y="394970"/>
                  </a:lnTo>
                  <a:lnTo>
                    <a:pt x="395617" y="361950"/>
                  </a:lnTo>
                  <a:lnTo>
                    <a:pt x="395617" y="33020"/>
                  </a:lnTo>
                  <a:lnTo>
                    <a:pt x="395617" y="0"/>
                  </a:lnTo>
                  <a:close/>
                </a:path>
              </a:pathLst>
            </a:custGeom>
            <a:solidFill>
              <a:srgbClr val="00AFEF"/>
            </a:solidFill>
          </p:spPr>
          <p:txBody>
            <a:bodyPr wrap="square" lIns="0" tIns="0" rIns="0" bIns="0" rtlCol="0"/>
            <a:lstStyle/>
            <a:p>
              <a:endParaRPr sz="3804"/>
            </a:p>
          </p:txBody>
        </p:sp>
        <p:sp>
          <p:nvSpPr>
            <p:cNvPr id="9" name="object 9"/>
            <p:cNvSpPr/>
            <p:nvPr/>
          </p:nvSpPr>
          <p:spPr>
            <a:xfrm>
              <a:off x="4678309" y="255203"/>
              <a:ext cx="1072134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5" y="0"/>
                  </a:moveTo>
                  <a:lnTo>
                    <a:pt x="0" y="0"/>
                  </a:lnTo>
                  <a:lnTo>
                    <a:pt x="0" y="603618"/>
                  </a:lnTo>
                  <a:lnTo>
                    <a:pt x="603605" y="603618"/>
                  </a:lnTo>
                  <a:lnTo>
                    <a:pt x="603605" y="0"/>
                  </a:lnTo>
                  <a:close/>
                </a:path>
              </a:pathLst>
            </a:custGeom>
            <a:solidFill>
              <a:srgbClr val="00A859"/>
            </a:solidFill>
          </p:spPr>
          <p:txBody>
            <a:bodyPr wrap="square" lIns="0" tIns="0" rIns="0" bIns="0" rtlCol="0"/>
            <a:lstStyle/>
            <a:p>
              <a:endParaRPr sz="3804"/>
            </a:p>
          </p:txBody>
        </p:sp>
        <p:sp>
          <p:nvSpPr>
            <p:cNvPr id="10" name="object 10"/>
            <p:cNvSpPr/>
            <p:nvPr/>
          </p:nvSpPr>
          <p:spPr>
            <a:xfrm>
              <a:off x="4701997" y="228104"/>
              <a:ext cx="1063323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5" y="0"/>
                  </a:lnTo>
                  <a:lnTo>
                    <a:pt x="603605" y="603618"/>
                  </a:lnTo>
                  <a:lnTo>
                    <a:pt x="0" y="603618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EFEFE"/>
              </a:solidFill>
            </a:ln>
          </p:spPr>
          <p:txBody>
            <a:bodyPr wrap="square" lIns="0" tIns="0" rIns="0" bIns="0" rtlCol="0"/>
            <a:lstStyle/>
            <a:p>
              <a:endParaRPr sz="3804"/>
            </a:p>
          </p:txBody>
        </p:sp>
      </p:grpSp>
      <p:sp>
        <p:nvSpPr>
          <p:cNvPr id="11" name="object 11"/>
          <p:cNvSpPr/>
          <p:nvPr/>
        </p:nvSpPr>
        <p:spPr>
          <a:xfrm>
            <a:off x="8597727" y="2238867"/>
            <a:ext cx="3158928" cy="327226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3804"/>
          </a:p>
        </p:txBody>
      </p:sp>
      <p:sp>
        <p:nvSpPr>
          <p:cNvPr id="12" name="object 12"/>
          <p:cNvSpPr txBox="1"/>
          <p:nvPr/>
        </p:nvSpPr>
        <p:spPr>
          <a:xfrm>
            <a:off x="9982361" y="-381498"/>
            <a:ext cx="676736" cy="1497357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>
              <a:spcBef>
                <a:spcPts val="264"/>
              </a:spcBef>
            </a:pPr>
            <a:r>
              <a:rPr lang="en-US" sz="4755" b="1" spc="21" dirty="0" smtClean="0">
                <a:solidFill>
                  <a:srgbClr val="FEFEFE"/>
                </a:solidFill>
                <a:latin typeface="Arial"/>
                <a:cs typeface="Arial"/>
              </a:rPr>
              <a:t> 7</a:t>
            </a:r>
            <a:r>
              <a:rPr lang="ru-RU" sz="4755" b="1" spc="21" dirty="0" smtClean="0">
                <a:solidFill>
                  <a:srgbClr val="FEFEFE"/>
                </a:solidFill>
                <a:latin typeface="Arial"/>
                <a:cs typeface="Arial"/>
              </a:rPr>
              <a:t>-</a:t>
            </a:r>
            <a:endParaRPr sz="4755" dirty="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0634187" y="30135"/>
            <a:ext cx="876282" cy="1010633"/>
          </a:xfrm>
          <a:prstGeom prst="rect">
            <a:avLst/>
          </a:prstGeom>
        </p:spPr>
        <p:txBody>
          <a:bodyPr vert="horz" wrap="square" lIns="0" tIns="25499" rIns="0" bIns="0" rtlCol="0">
            <a:spAutoFit/>
          </a:bodyPr>
          <a:lstStyle/>
          <a:p>
            <a:pPr>
              <a:spcBef>
                <a:spcPts val="201"/>
              </a:spcBef>
            </a:pPr>
            <a:r>
              <a:rPr lang="en-US" sz="2800" b="1" spc="-11" dirty="0" smtClean="0">
                <a:solidFill>
                  <a:srgbClr val="FEFEFE"/>
                </a:solidFill>
                <a:latin typeface="Arial"/>
                <a:cs typeface="Arial"/>
              </a:rPr>
              <a:t> </a:t>
            </a:r>
            <a:r>
              <a:rPr sz="3600" b="1" spc="-11" dirty="0" err="1" smtClean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3600" b="1" dirty="0">
              <a:latin typeface="Arial"/>
              <a:cs typeface="Arial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1227105" y="2046283"/>
            <a:ext cx="8171156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60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MAVZU: </a:t>
            </a:r>
            <a:r>
              <a:rPr lang="en-US" sz="6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Takrorlashga</a:t>
            </a:r>
            <a:r>
              <a:rPr lang="en-US" sz="6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doir</a:t>
            </a:r>
            <a:r>
              <a:rPr lang="en-US" sz="6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misollar</a:t>
            </a:r>
            <a:r>
              <a:rPr lang="en-US" sz="6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endParaRPr lang="ru-RU" sz="6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639696" y="5180650"/>
            <a:ext cx="7140481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O‘qituvchi</a:t>
            </a:r>
            <a:r>
              <a:rPr lang="en-US" sz="32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32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Yusupjonova</a:t>
            </a:r>
            <a:r>
              <a:rPr lang="en-US" sz="32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Shahnoza</a:t>
            </a:r>
            <a:r>
              <a:rPr lang="ru-RU" sz="32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3200" b="1" i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2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Mirzatillayevna</a:t>
            </a:r>
            <a:endParaRPr lang="ru-RU" sz="3200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3326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561782" y="1018454"/>
            <a:ext cx="11345524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5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4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4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-8,5</a:t>
            </a:r>
            <a:r>
              <a:rPr lang="en-US" sz="4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4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+ 1,5) : ( -82 -</a:t>
            </a:r>
            <a:r>
              <a:rPr lang="en-US" sz="4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</a:t>
            </a:r>
            <a:r>
              <a:rPr lang="en-US" sz="4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-3∙6</a:t>
            </a:r>
            <a:r>
              <a:rPr lang="en-US" sz="4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5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en-US" sz="4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= </a:t>
            </a:r>
          </a:p>
          <a:p>
            <a:r>
              <a:rPr lang="en-US" sz="4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( 8,5 +1,5 ) : (-82 - 18) = 10 : (-100) = -0,1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угольник 10"/>
              <p:cNvSpPr/>
              <p:nvPr/>
            </p:nvSpPr>
            <p:spPr>
              <a:xfrm>
                <a:off x="193963" y="2766004"/>
                <a:ext cx="11713343" cy="386593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4000" b="1" dirty="0" err="1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Sonlarni</a:t>
                </a:r>
                <a:r>
                  <a:rPr lang="en-US" sz="4000" b="1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o‘sish</a:t>
                </a:r>
                <a:r>
                  <a:rPr lang="en-US" sz="40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tartibida</a:t>
                </a:r>
                <a:r>
                  <a:rPr lang="en-US" sz="40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joylashtiring</a:t>
                </a:r>
                <a:r>
                  <a:rPr lang="en-US" sz="40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:endParaRPr lang="ru-RU" sz="4400" b="1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4000" dirty="0" smtClean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4000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-</a:t>
                </a:r>
                <a:r>
                  <a:rPr lang="en-US" sz="4000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5;  2;  I-1I;  0;  I-6I;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000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7</m:t>
                        </m:r>
                      </m:num>
                      <m:den>
                        <m:r>
                          <a:rPr lang="en-US" sz="4000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4000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.</a:t>
                </a:r>
                <a:endParaRPr lang="en-US" sz="4000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I-1I=1; </a:t>
                </a:r>
              </a:p>
              <a:p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I-6I=6; </a:t>
                </a:r>
              </a:p>
              <a:p>
                <a:r>
                  <a:rPr lang="en-US" sz="3600" b="1" dirty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</a:t>
                </a:r>
                <a:r>
                  <a:rPr lang="en-US" sz="44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Javob</a:t>
                </a:r>
                <a:r>
                  <a:rPr lang="en-US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:r>
                  <a:rPr lang="en-US" sz="3600" b="1" dirty="0" smtClean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-5</a:t>
                </a:r>
                <a:r>
                  <a:rPr lang="en-US" sz="44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˂ 0 ˂ I-1I ˂ 2 ˂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8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𝟕</m:t>
                        </m:r>
                      </m:num>
                      <m:den>
                        <m:r>
                          <a:rPr lang="en-US" sz="48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sz="44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˂ </a:t>
                </a:r>
                <a:r>
                  <a:rPr lang="en-US" sz="48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I</a:t>
                </a:r>
                <a:r>
                  <a:rPr lang="en-US" sz="44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-6</a:t>
                </a:r>
                <a:r>
                  <a:rPr lang="en-US" sz="48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I</a:t>
                </a:r>
                <a:r>
                  <a:rPr lang="en-US" sz="44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44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1" name="Прямоугольник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3963" y="2766004"/>
                <a:ext cx="11713343" cy="3865930"/>
              </a:xfrm>
              <a:prstGeom prst="rect">
                <a:avLst/>
              </a:prstGeom>
              <a:blipFill>
                <a:blip r:embed="rId3"/>
                <a:stretch>
                  <a:fillRect l="-1874" t="-2839" b="-299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TextBox 11"/>
          <p:cNvSpPr txBox="1"/>
          <p:nvPr/>
        </p:nvSpPr>
        <p:spPr>
          <a:xfrm>
            <a:off x="728037" y="249013"/>
            <a:ext cx="3100529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Hisoblang</a:t>
            </a:r>
            <a:r>
              <a:rPr lang="en-US" sz="44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4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09321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-1" y="0"/>
            <a:ext cx="12192000" cy="1754326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onlarni</a:t>
            </a:r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kamayish</a:t>
            </a:r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tartibida</a:t>
            </a:r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joylashtiring</a:t>
            </a:r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64127" y="1288473"/>
            <a:ext cx="11263745" cy="68634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 -11;  0,65;  I0,63I;  -I+5,25I;  -I-2,75I;  I0I. </a:t>
            </a:r>
          </a:p>
          <a:p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  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0,63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I = 0,63; </a:t>
            </a:r>
          </a:p>
          <a:p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 -I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+5,25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I = -5,25;</a:t>
            </a:r>
          </a:p>
          <a:p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 -I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-2,75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I = -2,75;</a:t>
            </a:r>
          </a:p>
          <a:p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  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I = 0 </a:t>
            </a:r>
          </a:p>
          <a:p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0,65 &gt; </a:t>
            </a:r>
            <a:r>
              <a:rPr lang="en-US" sz="4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0,63</a:t>
            </a:r>
            <a:r>
              <a:rPr lang="en-US" sz="4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 </a:t>
            </a: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&gt; </a:t>
            </a:r>
            <a:r>
              <a:rPr lang="en-US" sz="4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4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&gt; -</a:t>
            </a:r>
            <a:r>
              <a:rPr lang="en-US" sz="4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-2,75</a:t>
            </a:r>
            <a:r>
              <a:rPr lang="en-US" sz="4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&gt; -</a:t>
            </a:r>
            <a:r>
              <a:rPr lang="en-US" sz="4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+5,25</a:t>
            </a:r>
            <a:r>
              <a:rPr lang="en-US" sz="4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&gt; -11  </a:t>
            </a:r>
          </a:p>
          <a:p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0,65 &gt; </a:t>
            </a:r>
            <a:r>
              <a:rPr lang="en-US" sz="4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0,63 </a:t>
            </a:r>
            <a:r>
              <a:rPr lang="en-US" sz="4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&gt; </a:t>
            </a:r>
            <a:r>
              <a:rPr lang="en-US" sz="4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 </a:t>
            </a:r>
            <a:r>
              <a:rPr lang="en-US" sz="4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&gt; </a:t>
            </a:r>
            <a:r>
              <a:rPr lang="en-US" sz="4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-2,75 </a:t>
            </a:r>
            <a:r>
              <a:rPr lang="en-US" sz="4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&gt; </a:t>
            </a:r>
            <a:r>
              <a:rPr lang="en-US" sz="4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-5,25 </a:t>
            </a:r>
            <a:r>
              <a:rPr lang="en-US" sz="4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&gt; -11</a:t>
            </a:r>
            <a:endParaRPr lang="ru-RU" sz="4400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44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9752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10539"/>
            <a:ext cx="12192000" cy="923330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</a:t>
            </a:r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Modulli</a:t>
            </a:r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tenglama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603573" y="1734088"/>
                <a:ext cx="5555672" cy="230832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IxI = 7 </a:t>
                </a:r>
              </a:p>
              <a:p>
                <a:r>
                  <a:rPr lang="en-US" sz="3600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a) </a:t>
                </a:r>
                <a:r>
                  <a:rPr lang="en-US" sz="4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x=7      </a:t>
                </a:r>
                <a:r>
                  <a:rPr lang="en-US" sz="3600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b)</a:t>
                </a:r>
                <a:r>
                  <a:rPr lang="en-US" sz="4800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x= -7</a:t>
                </a:r>
              </a:p>
              <a:p>
                <a:r>
                  <a:rPr lang="en-US" sz="4800" dirty="0" smtClean="0">
                    <a:solidFill>
                      <a:srgbClr val="C00000"/>
                    </a:solidFill>
                    <a:cs typeface="Arial" panose="020B0604020202020204" pitchFamily="34" charset="0"/>
                  </a:rPr>
                  <a:t>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8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4800" b="0" i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x</m:t>
                        </m:r>
                      </m:e>
                      <m:sub>
                        <m:r>
                          <a:rPr lang="en-US" sz="4800" b="0" i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4800" dirty="0" smtClean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=7</a:t>
                </a:r>
                <a:r>
                  <a:rPr lang="en-US" sz="4800" dirty="0" smtClean="0">
                    <a:solidFill>
                      <a:srgbClr val="C00000"/>
                    </a:solidFill>
                    <a:cs typeface="Arial" panose="020B0604020202020204" pitchFamily="34" charset="0"/>
                  </a:rPr>
                  <a:t>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8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800" b="0" i="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</m:t>
                        </m:r>
                        <m:r>
                          <m:rPr>
                            <m:sty m:val="p"/>
                          </m:rPr>
                          <a:rPr lang="en-US" sz="4800" b="0" i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x</m:t>
                        </m:r>
                      </m:e>
                      <m:sub>
                        <m:r>
                          <a:rPr lang="en-US" sz="4800" b="0" i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m:rPr>
                        <m:nor/>
                      </m:rPr>
                      <a:rPr lang="en-US" sz="4800" dirty="0">
                        <a:solidFill>
                          <a:srgbClr val="C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m:t>=−</m:t>
                    </m:r>
                    <m:r>
                      <m:rPr>
                        <m:nor/>
                      </m:rPr>
                      <a:rPr lang="en-US" sz="4800" dirty="0" smtClean="0">
                        <a:solidFill>
                          <a:srgbClr val="C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m:t>7</m:t>
                    </m:r>
                  </m:oMath>
                </a14:m>
                <a:r>
                  <a:rPr lang="en-US" sz="4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        </a:t>
                </a:r>
                <a:endParaRPr lang="ru-RU" sz="4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3573" y="1734088"/>
                <a:ext cx="5555672" cy="2308324"/>
              </a:xfrm>
              <a:prstGeom prst="rect">
                <a:avLst/>
              </a:prstGeom>
              <a:blipFill>
                <a:blip r:embed="rId3"/>
                <a:stretch>
                  <a:fillRect l="-4940" t="-6332" b="-1187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540326" y="4042413"/>
                <a:ext cx="2481770" cy="31700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4000" b="1" dirty="0" err="1" smtClean="0"/>
                  <a:t>Tekshirish</a:t>
                </a:r>
                <a:r>
                  <a:rPr lang="en-US" sz="4000" b="1" dirty="0" smtClean="0"/>
                  <a:t>:</a:t>
                </a:r>
              </a:p>
              <a:p>
                <a:r>
                  <a:rPr lang="en-US" sz="4000" dirty="0" smtClean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400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x</m:t>
                        </m:r>
                      </m:e>
                      <m:sub>
                        <m:r>
                          <a:rPr lang="en-US" sz="400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=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7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da,</a:t>
                </a:r>
              </a:p>
              <a:p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I7I =7</a:t>
                </a:r>
              </a:p>
              <a:p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7=7</a:t>
                </a:r>
              </a:p>
              <a:p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       </a:t>
                </a:r>
                <a:r>
                  <a:rPr lang="en-US" sz="4000" dirty="0" smtClean="0"/>
                  <a:t> </a:t>
                </a:r>
                <a:endParaRPr lang="ru-RU" sz="4000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0326" y="4042413"/>
                <a:ext cx="2481770" cy="3170099"/>
              </a:xfrm>
              <a:prstGeom prst="rect">
                <a:avLst/>
              </a:prstGeom>
              <a:blipFill>
                <a:blip r:embed="rId4"/>
                <a:stretch>
                  <a:fillRect l="-8845" t="-3462" r="-540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/>
              <p:cNvSpPr/>
              <p:nvPr/>
            </p:nvSpPr>
            <p:spPr>
              <a:xfrm>
                <a:off x="1288472" y="4657966"/>
                <a:ext cx="4807528" cy="193899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                </m:t>
                    </m:r>
                    <m:sSub>
                      <m:sSubPr>
                        <m:ctrlPr>
                          <a:rPr lang="en-US" sz="4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400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x</m:t>
                        </m:r>
                      </m:e>
                      <m:sub>
                        <m:r>
                          <a:rPr lang="en-US" sz="4000" b="0" i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= -7 da,</a:t>
                </a:r>
              </a:p>
              <a:p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I-7I= 7</a:t>
                </a:r>
              </a:p>
              <a:p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I-7I= 7</a:t>
                </a:r>
                <a:endParaRPr lang="en-US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88472" y="4657966"/>
                <a:ext cx="4807528" cy="1938992"/>
              </a:xfrm>
              <a:prstGeom prst="rect">
                <a:avLst/>
              </a:prstGeom>
              <a:blipFill>
                <a:blip r:embed="rId5"/>
                <a:stretch>
                  <a:fillRect t="-5660" b="-1257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/>
              <p:cNvSpPr/>
              <p:nvPr/>
            </p:nvSpPr>
            <p:spPr>
              <a:xfrm>
                <a:off x="3074736" y="903844"/>
                <a:ext cx="6672019" cy="83099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4800" dirty="0" err="1" smtClean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I</a:t>
                </a:r>
                <a:r>
                  <a:rPr lang="en-US" sz="4800" b="1" dirty="0" err="1" smtClean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x</a:t>
                </a:r>
                <a:r>
                  <a:rPr lang="en-US" sz="4800" dirty="0" err="1" smtClean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I</a:t>
                </a:r>
                <a:r>
                  <a:rPr lang="en-US" sz="4800" b="1" dirty="0" smtClean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= a (a</a:t>
                </a:r>
                <a:r>
                  <a:rPr lang="en-US" sz="4800" b="1" dirty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800" dirty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≥ </a:t>
                </a:r>
                <a:r>
                  <a:rPr lang="en-US" sz="4800" b="1" dirty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0) ↔ x =</a:t>
                </a:r>
                <a14:m>
                  <m:oMath xmlns:m="http://schemas.openxmlformats.org/officeDocument/2006/math">
                    <m:r>
                      <a:rPr lang="en-US" sz="4800" b="1" i="1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±</m:t>
                    </m:r>
                  </m:oMath>
                </a14:m>
                <a:r>
                  <a:rPr lang="en-US" sz="4800" b="1" dirty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a</a:t>
                </a:r>
                <a:endParaRPr lang="ru-RU" sz="4800" b="1" dirty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74736" y="903844"/>
                <a:ext cx="6672019" cy="830997"/>
              </a:xfrm>
              <a:prstGeom prst="rect">
                <a:avLst/>
              </a:prstGeom>
              <a:blipFill>
                <a:blip r:embed="rId6"/>
                <a:stretch>
                  <a:fillRect l="-4110" t="-17518" r="-3196" b="-3649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TextBox 9"/>
          <p:cNvSpPr txBox="1"/>
          <p:nvPr/>
        </p:nvSpPr>
        <p:spPr>
          <a:xfrm>
            <a:off x="78064" y="1780255"/>
            <a:ext cx="64152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1)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6954982" y="2036618"/>
                <a:ext cx="4815164" cy="193899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2)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IxI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- 5,8 </a:t>
                </a:r>
                <a:endParaRPr lang="en-US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     x = </a:t>
                </a:r>
                <a14:m>
                  <m:oMath xmlns:m="http://schemas.openxmlformats.org/officeDocument/2006/math">
                    <m:r>
                      <a:rPr lang="en-US" sz="4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∅</m:t>
                    </m:r>
                  </m:oMath>
                </a14:m>
                <a:endParaRPr lang="en-US" sz="4000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4000" dirty="0" err="1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Yechimga</a:t>
                </a:r>
                <a:r>
                  <a:rPr lang="en-US" sz="4000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ega</a:t>
                </a:r>
                <a:r>
                  <a:rPr lang="en-US" sz="4000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emas</a:t>
                </a:r>
                <a:endParaRPr lang="ru-RU" sz="4000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54982" y="2036618"/>
                <a:ext cx="4815164" cy="1938992"/>
              </a:xfrm>
              <a:prstGeom prst="rect">
                <a:avLst/>
              </a:prstGeom>
              <a:blipFill>
                <a:blip r:embed="rId7"/>
                <a:stretch>
                  <a:fillRect l="-4557" t="-5660" r="-3544" b="-1257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416874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10539"/>
            <a:ext cx="12192000" cy="923330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</a:t>
            </a:r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Modulli</a:t>
            </a:r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tenglama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665020" y="1333979"/>
                <a:ext cx="3061854" cy="304698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Ix+3I=3 </a:t>
                </a:r>
              </a:p>
              <a:p>
                <a:r>
                  <a:rPr lang="en-US" sz="4800" b="1" dirty="0" smtClean="0">
                    <a:solidFill>
                      <a:srgbClr val="00B0F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a) </a:t>
                </a:r>
                <a:r>
                  <a:rPr lang="en-US" sz="4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x+3=3        </a:t>
                </a:r>
              </a:p>
              <a:p>
                <a:r>
                  <a:rPr lang="en-US" sz="4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 x=3-3 </a:t>
                </a:r>
              </a:p>
              <a:p>
                <a:r>
                  <a:rPr lang="en-US" sz="4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8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4800" b="0" i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x</m:t>
                        </m:r>
                      </m:e>
                      <m:sub>
                        <m:r>
                          <a:rPr lang="en-US" sz="4800" b="0" i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4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=0 </a:t>
                </a:r>
                <a:endParaRPr lang="ru-RU" sz="4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5020" y="1333979"/>
                <a:ext cx="3061854" cy="3046988"/>
              </a:xfrm>
              <a:prstGeom prst="rect">
                <a:avLst/>
              </a:prstGeom>
              <a:blipFill>
                <a:blip r:embed="rId3"/>
                <a:stretch>
                  <a:fillRect l="-8964" t="-4800" r="-38247" b="-94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4738255" y="2013128"/>
                <a:ext cx="3061854" cy="298543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800" b="1" dirty="0" smtClean="0">
                    <a:solidFill>
                      <a:srgbClr val="00B0F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b) </a:t>
                </a:r>
                <a:r>
                  <a:rPr lang="en-US" sz="4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x+3=-3  </a:t>
                </a:r>
              </a:p>
              <a:p>
                <a:r>
                  <a:rPr lang="en-US" sz="4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 x=-3-3 </a:t>
                </a:r>
              </a:p>
              <a:p>
                <a:r>
                  <a:rPr lang="en-US" sz="4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8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4800" b="0" i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x</m:t>
                        </m:r>
                      </m:e>
                      <m:sub>
                        <m:r>
                          <a:rPr lang="en-US" sz="4800" b="0" i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m:rPr>
                        <m:nor/>
                      </m:rPr>
                      <a:rPr lang="en-US" sz="48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m:t>=−6</m:t>
                    </m:r>
                  </m:oMath>
                </a14:m>
                <a:endParaRPr lang="en-US" sz="4400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endParaRPr lang="ru-RU" sz="4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38255" y="2013128"/>
                <a:ext cx="3061854" cy="2985433"/>
              </a:xfrm>
              <a:prstGeom prst="rect">
                <a:avLst/>
              </a:prstGeom>
              <a:blipFill>
                <a:blip r:embed="rId4"/>
                <a:stretch>
                  <a:fillRect l="-8946" t="-4898" r="-1252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9060873" y="5215322"/>
                <a:ext cx="3338946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600" b="1" dirty="0" smtClean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</a:t>
                </a:r>
                <a:r>
                  <a:rPr lang="en-US" sz="3600" b="1" dirty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en-US" sz="3600" b="1" dirty="0" smtClean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36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6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𝒙</m:t>
                        </m:r>
                      </m:e>
                      <m:sub>
                        <m:r>
                          <a:rPr lang="en-US" sz="36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sub>
                    </m:sSub>
                  </m:oMath>
                </a14:m>
                <a:r>
                  <a:rPr lang="en-US" sz="3600" b="1" dirty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=</a:t>
                </a:r>
                <a:r>
                  <a:rPr lang="en-US" sz="3600" b="1" dirty="0" smtClean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0;</a:t>
                </a:r>
                <a:r>
                  <a:rPr lang="en-US" sz="3600" b="1" dirty="0">
                    <a:solidFill>
                      <a:srgbClr val="C00000"/>
                    </a:solidFill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6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6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𝒙</m:t>
                        </m:r>
                      </m:e>
                      <m:sub>
                        <m:r>
                          <a:rPr lang="en-US" sz="36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sub>
                    </m:sSub>
                    <m:r>
                      <m:rPr>
                        <m:nor/>
                      </m:rPr>
                      <a:rPr lang="en-US" sz="3600" b="1" dirty="0" smtClean="0">
                        <a:solidFill>
                          <a:srgbClr val="C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m:t>=−6</m:t>
                    </m:r>
                  </m:oMath>
                </a14:m>
                <a:endParaRPr lang="ru-RU" sz="3600" b="1" dirty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60873" y="5215322"/>
                <a:ext cx="3338946" cy="1200329"/>
              </a:xfrm>
              <a:prstGeom prst="rect">
                <a:avLst/>
              </a:prstGeom>
              <a:blipFill>
                <a:blip r:embed="rId5"/>
                <a:stretch>
                  <a:fillRect l="-5474" t="-8163" b="-1785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360218" y="4538184"/>
                <a:ext cx="4474045" cy="255454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4000" b="1" dirty="0" err="1" smtClean="0"/>
                  <a:t>Tekshirish</a:t>
                </a:r>
                <a:r>
                  <a:rPr lang="en-US" sz="4000" b="1" dirty="0" smtClean="0"/>
                  <a:t>:</a:t>
                </a:r>
                <a:r>
                  <a:rPr lang="en-US" sz="4000" dirty="0" smtClean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400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x</m:t>
                        </m:r>
                      </m:e>
                      <m:sub>
                        <m:r>
                          <a:rPr lang="en-US" sz="400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=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0 da,</a:t>
                </a:r>
              </a:p>
              <a:p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 I0+3I=3</a:t>
                </a:r>
              </a:p>
              <a:p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I3I=3</a:t>
                </a:r>
              </a:p>
              <a:p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       </a:t>
                </a:r>
                <a:r>
                  <a:rPr lang="en-US" sz="4000" dirty="0" smtClean="0"/>
                  <a:t> </a:t>
                </a:r>
                <a:endParaRPr lang="ru-RU" sz="4000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0218" y="4538184"/>
                <a:ext cx="4474045" cy="2554545"/>
              </a:xfrm>
              <a:prstGeom prst="rect">
                <a:avLst/>
              </a:prstGeom>
              <a:blipFill>
                <a:blip r:embed="rId6"/>
                <a:stretch>
                  <a:fillRect l="-4768" t="-4762" r="-381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/>
              <p:cNvSpPr/>
              <p:nvPr/>
            </p:nvSpPr>
            <p:spPr>
              <a:xfrm>
                <a:off x="4433453" y="4538184"/>
                <a:ext cx="4807528" cy="193899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                </m:t>
                    </m:r>
                    <m:sSub>
                      <m:sSubPr>
                        <m:ctrlPr>
                          <a:rPr lang="en-US" sz="4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400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x</m:t>
                        </m:r>
                      </m:e>
                      <m:sub>
                        <m:r>
                          <a:rPr lang="en-US" sz="4000" b="0" i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=-6 da,</a:t>
                </a:r>
              </a:p>
              <a:p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I-6+3I=3</a:t>
                </a:r>
              </a:p>
              <a:p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I-3I=3</a:t>
                </a:r>
                <a:endParaRPr lang="en-US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33453" y="4538184"/>
                <a:ext cx="4807528" cy="1938992"/>
              </a:xfrm>
              <a:prstGeom prst="rect">
                <a:avLst/>
              </a:prstGeom>
              <a:blipFill>
                <a:blip r:embed="rId7"/>
                <a:stretch>
                  <a:fillRect t="-5643" b="-1222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/>
              <p:cNvSpPr/>
              <p:nvPr/>
            </p:nvSpPr>
            <p:spPr>
              <a:xfrm>
                <a:off x="4834263" y="1063055"/>
                <a:ext cx="6672019" cy="83099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4800" dirty="0" err="1" smtClean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I</a:t>
                </a:r>
                <a:r>
                  <a:rPr lang="en-US" sz="4800" b="1" dirty="0" err="1" smtClean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x</a:t>
                </a:r>
                <a:r>
                  <a:rPr lang="en-US" sz="4800" dirty="0" err="1" smtClean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I</a:t>
                </a:r>
                <a:r>
                  <a:rPr lang="en-US" sz="4800" b="1" dirty="0" smtClean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= a (a</a:t>
                </a:r>
                <a:r>
                  <a:rPr lang="en-US" sz="4800" b="1" dirty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800" dirty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≥ </a:t>
                </a:r>
                <a:r>
                  <a:rPr lang="en-US" sz="4800" b="1" dirty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0) ↔ x =</a:t>
                </a:r>
                <a14:m>
                  <m:oMath xmlns:m="http://schemas.openxmlformats.org/officeDocument/2006/math">
                    <m:r>
                      <a:rPr lang="en-US" sz="4800" b="1" i="1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±</m:t>
                    </m:r>
                  </m:oMath>
                </a14:m>
                <a:r>
                  <a:rPr lang="en-US" sz="4800" b="1" dirty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a</a:t>
                </a:r>
                <a:endParaRPr lang="ru-RU" sz="4800" b="1" dirty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34263" y="1063055"/>
                <a:ext cx="6672019" cy="830997"/>
              </a:xfrm>
              <a:prstGeom prst="rect">
                <a:avLst/>
              </a:prstGeom>
              <a:blipFill>
                <a:blip r:embed="rId8"/>
                <a:stretch>
                  <a:fillRect l="-4110" t="-17518" r="-3196" b="-3649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368280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0"/>
            <a:ext cx="12192000" cy="923330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</a:t>
            </a:r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Modulli</a:t>
            </a:r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chiziqli</a:t>
            </a:r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tenglamalar</a:t>
            </a:r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367147" y="1260988"/>
                <a:ext cx="4946072" cy="34778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400" dirty="0" smtClean="0">
                    <a:solidFill>
                      <a:srgbClr val="7030A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I0,75x-0,5I=0,25</a:t>
                </a:r>
              </a:p>
              <a:p>
                <a:r>
                  <a:rPr lang="en-US" sz="4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a) 0,75x-0,5=0,25 </a:t>
                </a:r>
              </a:p>
              <a:p>
                <a:r>
                  <a:rPr lang="en-US" sz="44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 0,75x=0,25+0,5 </a:t>
                </a:r>
              </a:p>
              <a:p>
                <a:r>
                  <a:rPr lang="en-US" sz="44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0,75x=0,75 </a:t>
                </a:r>
              </a:p>
              <a:p>
                <a:r>
                  <a:rPr lang="en-US" sz="44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b>
                        <m:r>
                          <a:rPr lang="en-US" sz="440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44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=1</a:t>
                </a:r>
                <a:endParaRPr lang="ru-RU" sz="44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7147" y="1260988"/>
                <a:ext cx="4946072" cy="3477875"/>
              </a:xfrm>
              <a:prstGeom prst="rect">
                <a:avLst/>
              </a:prstGeom>
              <a:blipFill>
                <a:blip r:embed="rId2"/>
                <a:stretch>
                  <a:fillRect l="-4926" t="-3860" r="-6158" b="-736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6359236" y="1862725"/>
                <a:ext cx="5126182" cy="31411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4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b)0,75x-0,5=-0,25 </a:t>
                </a:r>
              </a:p>
              <a:p>
                <a:r>
                  <a:rPr lang="en-US" sz="44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0,75x=-0,25+0,5 </a:t>
                </a:r>
              </a:p>
              <a:p>
                <a:r>
                  <a:rPr lang="en-US" sz="44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0,75x=0,25 </a:t>
                </a:r>
              </a:p>
              <a:p>
                <a:r>
                  <a:rPr lang="en-US" sz="44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b>
                        <m:r>
                          <a:rPr lang="en-US" sz="4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44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en-US" sz="4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den>
                    </m:f>
                  </m:oMath>
                </a14:m>
                <a:endParaRPr lang="ru-RU" sz="4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59236" y="1862725"/>
                <a:ext cx="5126182" cy="3141116"/>
              </a:xfrm>
              <a:prstGeom prst="rect">
                <a:avLst/>
              </a:prstGeom>
              <a:blipFill>
                <a:blip r:embed="rId3"/>
                <a:stretch>
                  <a:fillRect l="-4756" t="-4272" r="-119" b="-135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471056" y="5003841"/>
                <a:ext cx="7550727" cy="115922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400" dirty="0" smtClean="0">
                    <a:solidFill>
                      <a:srgbClr val="7030A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400" b="1" i="1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400" b="1" i="1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𝒙</m:t>
                        </m:r>
                      </m:e>
                      <m:sub>
                        <m:r>
                          <a:rPr lang="en-US" sz="4400" b="1" i="1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sub>
                    </m:sSub>
                  </m:oMath>
                </a14:m>
                <a:r>
                  <a:rPr lang="en-US" sz="4400" b="1" dirty="0">
                    <a:solidFill>
                      <a:srgbClr val="7030A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=</a:t>
                </a:r>
                <a:r>
                  <a:rPr lang="en-US" sz="4400" b="1" dirty="0" smtClean="0">
                    <a:solidFill>
                      <a:srgbClr val="7030A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1;</a:t>
                </a:r>
                <a:r>
                  <a:rPr lang="en-US" sz="4400" b="1" dirty="0">
                    <a:solidFill>
                      <a:srgbClr val="7030A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400" b="1" i="1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400" b="1" i="1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𝒙</m:t>
                        </m:r>
                      </m:e>
                      <m:sub>
                        <m:r>
                          <a:rPr lang="en-US" sz="4400" b="1" i="1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sub>
                    </m:sSub>
                  </m:oMath>
                </a14:m>
                <a:r>
                  <a:rPr lang="en-US" sz="4400" b="1" dirty="0">
                    <a:solidFill>
                      <a:srgbClr val="7030A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b="1" i="1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800" b="1" i="1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num>
                      <m:den>
                        <m:r>
                          <a:rPr lang="en-US" sz="4800" b="1" i="1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𝟑</m:t>
                        </m:r>
                      </m:den>
                    </m:f>
                  </m:oMath>
                </a14:m>
                <a:endParaRPr lang="ru-RU" sz="4800" b="1" dirty="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1056" y="5003841"/>
                <a:ext cx="7550727" cy="1159228"/>
              </a:xfrm>
              <a:prstGeom prst="rect">
                <a:avLst/>
              </a:prstGeom>
              <a:blipFill>
                <a:blip r:embed="rId4"/>
                <a:stretch>
                  <a:fillRect l="-3228" b="-789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202863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 flipH="1">
            <a:off x="-1" y="1842655"/>
            <a:ext cx="12427527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Darslikning</a:t>
            </a:r>
            <a:r>
              <a:rPr lang="en-US" sz="6000" dirty="0" smtClean="0">
                <a:latin typeface="Arial" panose="020B0604020202020204" pitchFamily="34" charset="0"/>
                <a:cs typeface="Arial" panose="020B0604020202020204" pitchFamily="34" charset="0"/>
              </a:rPr>
              <a:t> 5- </a:t>
            </a:r>
            <a:r>
              <a:rPr lang="en-US" sz="6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betida</a:t>
            </a:r>
            <a:r>
              <a:rPr lang="en-US" sz="6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joylashgan</a:t>
            </a:r>
            <a:endParaRPr lang="en-US" sz="6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6000" dirty="0" smtClean="0">
                <a:latin typeface="Arial" panose="020B0604020202020204" pitchFamily="34" charset="0"/>
                <a:cs typeface="Arial" panose="020B0604020202020204" pitchFamily="34" charset="0"/>
              </a:rPr>
              <a:t> 16-,17- </a:t>
            </a:r>
            <a:r>
              <a:rPr lang="en-US" sz="6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6000" dirty="0" smtClean="0">
                <a:latin typeface="Arial" panose="020B0604020202020204" pitchFamily="34" charset="0"/>
                <a:cs typeface="Arial" panose="020B0604020202020204" pitchFamily="34" charset="0"/>
              </a:rPr>
              <a:t> 21-topshiriqlarni </a:t>
            </a:r>
            <a:r>
              <a:rPr lang="en-US" sz="6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6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6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0"/>
            <a:ext cx="12192000" cy="155170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5131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886691" y="1305534"/>
            <a:ext cx="10210800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Karim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ota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90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yoshda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nabiralarining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o‘rtacha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yoshi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20 da.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Nabiralar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yoshlariga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Karim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ota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yoshini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qo‘shib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o‘rta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arifmetik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qiymat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hisoblangan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edi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, u 22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chiqdi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. Karim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otaning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nechta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nabirasi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bor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?   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0" y="0"/>
            <a:ext cx="12192000" cy="103909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Qo‘shimcha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masala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86691" y="5726962"/>
            <a:ext cx="741218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4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4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34 ta </a:t>
            </a:r>
            <a:r>
              <a:rPr lang="en-US" sz="44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nabirasi</a:t>
            </a:r>
            <a:r>
              <a:rPr lang="en-US" sz="4400" b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bor.</a:t>
            </a:r>
            <a:endParaRPr lang="ru-RU" sz="44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2224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28988"/>
            <a:ext cx="12192000" cy="136412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MUSBAT VA MANFIY SONLAR USTIDA AMALLAR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Овал 10"/>
          <p:cNvSpPr/>
          <p:nvPr/>
        </p:nvSpPr>
        <p:spPr>
          <a:xfrm rot="21443830">
            <a:off x="8505428" y="2561981"/>
            <a:ext cx="2992246" cy="1773382"/>
          </a:xfrm>
          <a:prstGeom prst="ellipse">
            <a:avLst/>
          </a:prstGeom>
          <a:solidFill>
            <a:srgbClr val="00B0F0"/>
          </a:solidFill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6600" b="1" dirty="0" smtClean="0">
                <a:solidFill>
                  <a:srgbClr val="C00000"/>
                </a:solidFill>
              </a:rPr>
              <a:t>- </a:t>
            </a:r>
            <a:r>
              <a:rPr lang="en-US" sz="5400" b="1" dirty="0" smtClean="0">
                <a:solidFill>
                  <a:srgbClr val="C00000"/>
                </a:solidFill>
              </a:rPr>
              <a:t> </a:t>
            </a:r>
            <a:r>
              <a:rPr lang="en-US" sz="5400" b="1" dirty="0">
                <a:solidFill>
                  <a:srgbClr val="C00000"/>
                </a:solidFill>
              </a:rPr>
              <a:t>+ </a:t>
            </a:r>
            <a:r>
              <a:rPr lang="en-US" sz="5400" b="1" dirty="0">
                <a:solidFill>
                  <a:srgbClr val="002060"/>
                </a:solidFill>
              </a:rPr>
              <a:t>=</a:t>
            </a:r>
            <a:r>
              <a:rPr lang="en-US" sz="5400" b="1" dirty="0">
                <a:solidFill>
                  <a:srgbClr val="C00000"/>
                </a:solidFill>
              </a:rPr>
              <a:t> </a:t>
            </a:r>
            <a:r>
              <a:rPr lang="en-US" sz="8000" b="1" dirty="0" smtClean="0">
                <a:solidFill>
                  <a:srgbClr val="C00000"/>
                </a:solidFill>
              </a:rPr>
              <a:t>-</a:t>
            </a:r>
            <a:endParaRPr lang="ru-RU" sz="8000" b="1" dirty="0">
              <a:solidFill>
                <a:srgbClr val="C00000"/>
              </a:solidFill>
            </a:endParaRPr>
          </a:p>
        </p:txBody>
      </p:sp>
      <p:sp>
        <p:nvSpPr>
          <p:cNvPr id="13" name="Овал 12"/>
          <p:cNvSpPr/>
          <p:nvPr/>
        </p:nvSpPr>
        <p:spPr>
          <a:xfrm rot="21272339">
            <a:off x="3061612" y="2466238"/>
            <a:ext cx="3002165" cy="1773382"/>
          </a:xfrm>
          <a:prstGeom prst="ellipse">
            <a:avLst/>
          </a:prstGeom>
          <a:solidFill>
            <a:srgbClr val="FCB6F4"/>
          </a:solidFill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5400" b="1" dirty="0">
                <a:solidFill>
                  <a:srgbClr val="002060"/>
                </a:solidFill>
              </a:rPr>
              <a:t>+ </a:t>
            </a:r>
            <a:r>
              <a:rPr lang="en-US" sz="8000" b="1" dirty="0" smtClean="0">
                <a:solidFill>
                  <a:srgbClr val="002060"/>
                </a:solidFill>
              </a:rPr>
              <a:t>-</a:t>
            </a:r>
            <a:r>
              <a:rPr lang="en-US" sz="5400" b="1" dirty="0" smtClean="0">
                <a:solidFill>
                  <a:srgbClr val="C00000"/>
                </a:solidFill>
              </a:rPr>
              <a:t> </a:t>
            </a:r>
            <a:r>
              <a:rPr lang="en-US" sz="7200" b="1" dirty="0">
                <a:solidFill>
                  <a:srgbClr val="C00000"/>
                </a:solidFill>
              </a:rPr>
              <a:t>=</a:t>
            </a:r>
            <a:r>
              <a:rPr lang="en-US" sz="5400" b="1" dirty="0">
                <a:solidFill>
                  <a:srgbClr val="C00000"/>
                </a:solidFill>
              </a:rPr>
              <a:t> </a:t>
            </a:r>
            <a:r>
              <a:rPr lang="en-US" sz="8800" b="1" dirty="0" smtClean="0">
                <a:solidFill>
                  <a:srgbClr val="002060"/>
                </a:solidFill>
              </a:rPr>
              <a:t>-</a:t>
            </a:r>
            <a:endParaRPr lang="ru-RU" sz="8800" b="1" dirty="0">
              <a:solidFill>
                <a:srgbClr val="002060"/>
              </a:solidFill>
            </a:endParaRPr>
          </a:p>
        </p:txBody>
      </p:sp>
      <p:sp>
        <p:nvSpPr>
          <p:cNvPr id="14" name="Овал 13"/>
          <p:cNvSpPr/>
          <p:nvPr/>
        </p:nvSpPr>
        <p:spPr>
          <a:xfrm>
            <a:off x="271138" y="2561981"/>
            <a:ext cx="3075709" cy="1773382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5400" b="1" dirty="0">
                <a:solidFill>
                  <a:srgbClr val="C00000"/>
                </a:solidFill>
              </a:rPr>
              <a:t>+ </a:t>
            </a:r>
            <a:r>
              <a:rPr lang="en-US" sz="5400" b="1" dirty="0" smtClean="0">
                <a:solidFill>
                  <a:srgbClr val="C00000"/>
                </a:solidFill>
              </a:rPr>
              <a:t> </a:t>
            </a:r>
            <a:r>
              <a:rPr lang="en-US" sz="5400" b="1" dirty="0">
                <a:solidFill>
                  <a:srgbClr val="C00000"/>
                </a:solidFill>
              </a:rPr>
              <a:t>+ </a:t>
            </a:r>
            <a:r>
              <a:rPr lang="en-US" sz="5400" b="1" dirty="0">
                <a:solidFill>
                  <a:srgbClr val="002060"/>
                </a:solidFill>
              </a:rPr>
              <a:t>=</a:t>
            </a:r>
            <a:r>
              <a:rPr lang="en-US" sz="5400" b="1" dirty="0">
                <a:solidFill>
                  <a:srgbClr val="C00000"/>
                </a:solidFill>
              </a:rPr>
              <a:t> +</a:t>
            </a:r>
            <a:endParaRPr lang="ru-RU" sz="5400" b="1" dirty="0">
              <a:solidFill>
                <a:srgbClr val="C00000"/>
              </a:solidFill>
            </a:endParaRPr>
          </a:p>
        </p:txBody>
      </p:sp>
      <p:sp>
        <p:nvSpPr>
          <p:cNvPr id="15" name="Овал 14"/>
          <p:cNvSpPr/>
          <p:nvPr/>
        </p:nvSpPr>
        <p:spPr>
          <a:xfrm rot="21395997">
            <a:off x="5722164" y="2561981"/>
            <a:ext cx="2985043" cy="1773382"/>
          </a:xfrm>
          <a:prstGeom prst="ellipse">
            <a:avLst/>
          </a:prstGeom>
          <a:solidFill>
            <a:srgbClr val="FFFF00"/>
          </a:solidFill>
          <a:ln>
            <a:solidFill>
              <a:schemeClr val="accent1">
                <a:lumMod val="60000"/>
                <a:lumOff val="40000"/>
              </a:schemeClr>
            </a:solidFill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6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6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5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>
                <a:solidFill>
                  <a:srgbClr val="002060"/>
                </a:solidFill>
              </a:rPr>
              <a:t>=</a:t>
            </a:r>
            <a:r>
              <a:rPr lang="en-US" sz="5400" b="1" dirty="0">
                <a:solidFill>
                  <a:srgbClr val="C00000"/>
                </a:solidFill>
              </a:rPr>
              <a:t> +</a:t>
            </a:r>
            <a:endParaRPr lang="ru-RU" sz="5400" b="1" dirty="0">
              <a:solidFill>
                <a:srgbClr val="C00000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22506" y="4354337"/>
            <a:ext cx="562205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50 -(-92) =50+92 =142; 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602400" y="5204762"/>
            <a:ext cx="827662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-4,25 +(-10,75)= -</a:t>
            </a:r>
            <a:r>
              <a:rPr lang="en-US" sz="4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sz="40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,25 -10,75= -15;</a:t>
            </a:r>
            <a:endParaRPr lang="ru-RU" sz="40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549350" y="5987204"/>
            <a:ext cx="373852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10∙(-4,2) = - 42;</a:t>
            </a:r>
            <a:endParaRPr lang="ru-RU" sz="4000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6939427" y="6029683"/>
            <a:ext cx="3874779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-144 : 12= -12.</a:t>
            </a:r>
            <a:endParaRPr lang="ru-RU" sz="44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499809" y="1522137"/>
            <a:ext cx="34977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800" b="1" dirty="0" smtClean="0"/>
              <a:t>∙</a:t>
            </a:r>
            <a:endParaRPr lang="ru-RU" sz="4800" b="1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4882563" y="1493481"/>
            <a:ext cx="370614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5400" b="1" dirty="0"/>
              <a:t>∙</a:t>
            </a:r>
          </a:p>
        </p:txBody>
      </p:sp>
      <p:sp>
        <p:nvSpPr>
          <p:cNvPr id="22" name="Прямоугольник 21"/>
          <p:cNvSpPr/>
          <p:nvPr/>
        </p:nvSpPr>
        <p:spPr>
          <a:xfrm>
            <a:off x="7587564" y="1493481"/>
            <a:ext cx="370614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5400" b="1" dirty="0"/>
              <a:t>∙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304883" y="1252978"/>
            <a:ext cx="59503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/>
              <a:t>-a</a:t>
            </a:r>
            <a:endParaRPr lang="ru-RU" sz="4000" b="1" dirty="0"/>
          </a:p>
        </p:txBody>
      </p:sp>
      <p:sp>
        <p:nvSpPr>
          <p:cNvPr id="24" name="TextBox 23"/>
          <p:cNvSpPr txBox="1"/>
          <p:nvPr/>
        </p:nvSpPr>
        <p:spPr>
          <a:xfrm>
            <a:off x="8131671" y="1275349"/>
            <a:ext cx="43794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/>
              <a:t>a</a:t>
            </a:r>
            <a:endParaRPr lang="ru-RU" sz="4000" b="1" dirty="0"/>
          </a:p>
        </p:txBody>
      </p:sp>
      <p:sp>
        <p:nvSpPr>
          <p:cNvPr id="25" name="TextBox 24"/>
          <p:cNvSpPr txBox="1"/>
          <p:nvPr/>
        </p:nvSpPr>
        <p:spPr>
          <a:xfrm>
            <a:off x="4810573" y="1223510"/>
            <a:ext cx="47000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smtClean="0"/>
              <a:t>0</a:t>
            </a:r>
            <a:endParaRPr lang="ru-RU" sz="4400" b="1" dirty="0"/>
          </a:p>
        </p:txBody>
      </p:sp>
      <p:sp>
        <p:nvSpPr>
          <p:cNvPr id="28" name="TextBox 27"/>
          <p:cNvSpPr txBox="1"/>
          <p:nvPr/>
        </p:nvSpPr>
        <p:spPr>
          <a:xfrm>
            <a:off x="764983" y="1908101"/>
            <a:ext cx="252184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en-US" sz="28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anfiy</a:t>
            </a:r>
            <a:r>
              <a:rPr lang="en-US" sz="28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sonlar</a:t>
            </a:r>
            <a:endParaRPr lang="ru-RU" sz="28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6584371" y="1937635"/>
            <a:ext cx="264207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err="1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en-US" sz="2800" b="1" dirty="0" err="1" smtClean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usbat</a:t>
            </a:r>
            <a:r>
              <a:rPr lang="en-US" sz="2800" b="1" dirty="0" smtClean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sonlar</a:t>
            </a:r>
            <a:endParaRPr lang="ru-RU" sz="2800" b="1" dirty="0">
              <a:solidFill>
                <a:schemeClr val="accent6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7" name="Прямая со стрелкой 6"/>
          <p:cNvCxnSpPr/>
          <p:nvPr/>
        </p:nvCxnSpPr>
        <p:spPr>
          <a:xfrm flipV="1">
            <a:off x="5045573" y="1953788"/>
            <a:ext cx="5256345" cy="1145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 стрелкой 40"/>
          <p:cNvCxnSpPr/>
          <p:nvPr/>
        </p:nvCxnSpPr>
        <p:spPr>
          <a:xfrm flipH="1" flipV="1">
            <a:off x="61145" y="1950368"/>
            <a:ext cx="5028854" cy="277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Прямоугольник 47"/>
          <p:cNvSpPr/>
          <p:nvPr/>
        </p:nvSpPr>
        <p:spPr>
          <a:xfrm>
            <a:off x="6029892" y="4412550"/>
            <a:ext cx="610776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-10+(+4,2)= -10+4,2=-5,8;</a:t>
            </a:r>
            <a:endParaRPr lang="ru-RU" sz="4000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6171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3" grpId="0" animBg="1"/>
      <p:bldP spid="14" grpId="0" animBg="1"/>
      <p:bldP spid="1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64969"/>
            <a:ext cx="12192000" cy="1214438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№ 16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(1).   </a:t>
            </a:r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Amallarni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bajaring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373765" y="1149469"/>
            <a:ext cx="10430308" cy="44319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(-120):</a:t>
            </a:r>
            <a:r>
              <a:rPr lang="en-US" sz="6000" dirty="0" smtClean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(-8)∙(-3)+12:(-3)</a:t>
            </a:r>
            <a:r>
              <a:rPr lang="en-US" sz="6000" dirty="0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)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-(-48):(-16)=</a:t>
            </a:r>
          </a:p>
          <a:p>
            <a:pPr>
              <a:lnSpc>
                <a:spcPct val="150000"/>
              </a:lnSpc>
            </a:pP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          = -120 : (</a:t>
            </a:r>
            <a:r>
              <a:rPr lang="en-US" sz="4800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24 - 4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) - 3 =</a:t>
            </a:r>
          </a:p>
          <a:p>
            <a:pPr>
              <a:lnSpc>
                <a:spcPct val="150000"/>
              </a:lnSpc>
            </a:pP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          = -120 : 20 -3 = </a:t>
            </a:r>
          </a:p>
          <a:p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          = - 6 – 3 = </a:t>
            </a:r>
            <a:r>
              <a:rPr lang="en-US" sz="48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-9</a:t>
            </a:r>
            <a:endParaRPr lang="ru-RU" sz="4800" b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1481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0"/>
            <a:ext cx="12192000" cy="923330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№ 16</a:t>
            </a:r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(4).   </a:t>
            </a:r>
            <a:r>
              <a:rPr lang="en-US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Amallarni</a:t>
            </a:r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bajaring</a:t>
            </a:r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849579" y="1463865"/>
                <a:ext cx="10014857" cy="115140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4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5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5</m:t>
                        </m:r>
                      </m:num>
                      <m:den>
                        <m:r>
                          <a:rPr lang="en-US" sz="4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19</m:t>
                        </m:r>
                      </m:den>
                    </m:f>
                  </m:oMath>
                </a14:m>
                <a:r>
                  <a:rPr lang="ru-RU" sz="4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∙</a:t>
                </a:r>
                <a:r>
                  <a:rPr lang="en-US" sz="4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(-0,95)+2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16</m:t>
                        </m:r>
                      </m:num>
                      <m:den>
                        <m:r>
                          <a:rPr lang="en-US" sz="4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17</m:t>
                        </m:r>
                      </m:den>
                    </m:f>
                    <m:r>
                      <a:rPr lang="en-US" sz="480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d>
                      <m:dPr>
                        <m:ctrlPr>
                          <a:rPr lang="en-US" sz="4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4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−0,34</m:t>
                        </m:r>
                      </m:e>
                    </m:d>
                    <m:r>
                      <a:rPr lang="en-US" sz="4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−8</m:t>
                    </m:r>
                    <m:f>
                      <m:fPr>
                        <m:ctrlPr>
                          <a:rPr lang="en-US" sz="4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4</m:t>
                        </m:r>
                      </m:num>
                      <m:den>
                        <m:r>
                          <a:rPr lang="en-US" sz="4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7</m:t>
                        </m:r>
                      </m:den>
                    </m:f>
                    <m:r>
                      <a:rPr lang="en-US" sz="4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∶2</m:t>
                    </m:r>
                    <m:f>
                      <m:fPr>
                        <m:ctrlPr>
                          <a:rPr lang="en-US" sz="4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en-US" sz="4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7</m:t>
                        </m:r>
                      </m:den>
                    </m:f>
                  </m:oMath>
                </a14:m>
                <a:r>
                  <a:rPr lang="en-US" sz="4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= </a:t>
                </a:r>
                <a:endParaRPr lang="ru-RU" sz="4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9579" y="1463865"/>
                <a:ext cx="10014857" cy="1151405"/>
              </a:xfrm>
              <a:prstGeom prst="rect">
                <a:avLst/>
              </a:prstGeom>
              <a:blipFill>
                <a:blip r:embed="rId2"/>
                <a:stretch>
                  <a:fillRect l="-2739" r="-1887" b="-1164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564573" y="3113830"/>
                <a:ext cx="11062853" cy="141692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5400" b="0" dirty="0" smtClean="0">
                    <a:cs typeface="Arial" panose="020B0604020202020204" pitchFamily="34" charset="0"/>
                  </a:rPr>
                  <a:t>  </a:t>
                </a:r>
                <a:r>
                  <a:rPr lang="en-US" sz="6000" b="0" dirty="0" smtClean="0">
                    <a:cs typeface="Arial" panose="020B0604020202020204" pitchFamily="34" charset="0"/>
                  </a:rPr>
                  <a:t>=</a:t>
                </a:r>
                <a14:m>
                  <m:oMath xmlns:m="http://schemas.openxmlformats.org/officeDocument/2006/math">
                    <m:r>
                      <a:rPr lang="en-US" sz="6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f>
                      <m:fPr>
                        <m:ctrlPr>
                          <a:rPr lang="ru-RU" sz="6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60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100</m:t>
                        </m:r>
                      </m:num>
                      <m:den>
                        <m:r>
                          <a:rPr lang="en-US" sz="6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19</m:t>
                        </m:r>
                      </m:den>
                    </m:f>
                    <m:r>
                      <a:rPr lang="ru-RU" sz="600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f>
                      <m:fPr>
                        <m:ctrlPr>
                          <a:rPr lang="ru-RU" sz="6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6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95</m:t>
                        </m:r>
                      </m:num>
                      <m:den>
                        <m:r>
                          <a:rPr lang="en-US" sz="60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100</m:t>
                        </m:r>
                      </m:den>
                    </m:f>
                    <m:r>
                      <a:rPr lang="en-US" sz="6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f>
                      <m:fPr>
                        <m:ctrlPr>
                          <a:rPr lang="ru-RU" sz="6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60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50</m:t>
                        </m:r>
                      </m:num>
                      <m:den>
                        <m:r>
                          <a:rPr lang="en-US" sz="6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17</m:t>
                        </m:r>
                      </m:den>
                    </m:f>
                    <m:r>
                      <a:rPr lang="ru-RU" sz="600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f>
                      <m:fPr>
                        <m:ctrlPr>
                          <a:rPr lang="ru-RU" sz="6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6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34</m:t>
                        </m:r>
                      </m:num>
                      <m:den>
                        <m:r>
                          <a:rPr lang="en-US" sz="60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100</m:t>
                        </m:r>
                      </m:den>
                    </m:f>
                    <m:r>
                      <a:rPr lang="en-US" sz="6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f>
                      <m:fPr>
                        <m:ctrlPr>
                          <a:rPr lang="ru-RU" sz="6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600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60</m:t>
                        </m:r>
                      </m:num>
                      <m:den>
                        <m:r>
                          <a:rPr lang="en-US" sz="6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7</m:t>
                        </m:r>
                      </m:den>
                    </m:f>
                    <m:r>
                      <a:rPr lang="ru-RU" sz="6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f>
                      <m:fPr>
                        <m:ctrlPr>
                          <a:rPr lang="ru-RU" sz="6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6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7</m:t>
                        </m:r>
                      </m:num>
                      <m:den>
                        <m:r>
                          <a:rPr lang="en-US" sz="600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15</m:t>
                        </m:r>
                      </m:den>
                    </m:f>
                  </m:oMath>
                </a14:m>
                <a:r>
                  <a:rPr lang="en-US" sz="6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=</a:t>
                </a:r>
                <a:endParaRPr lang="ru-RU" sz="6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4573" y="3113830"/>
                <a:ext cx="11062853" cy="1416926"/>
              </a:xfrm>
              <a:prstGeom prst="rect">
                <a:avLst/>
              </a:prstGeom>
              <a:blipFill>
                <a:blip r:embed="rId3"/>
                <a:stretch>
                  <a:fillRect l="-551" t="-862" b="-1508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/>
          <p:cNvSpPr txBox="1"/>
          <p:nvPr/>
        </p:nvSpPr>
        <p:spPr>
          <a:xfrm>
            <a:off x="849579" y="5015577"/>
            <a:ext cx="787241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= - 5 - 1 - 4 = </a:t>
            </a:r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-10</a:t>
            </a:r>
            <a:endParaRPr lang="ru-RU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53796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0"/>
            <a:ext cx="12192000" cy="1015663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</a:t>
            </a:r>
            <a:r>
              <a:rPr lang="ru-RU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№17</a:t>
            </a:r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6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Tenglamani</a:t>
            </a:r>
            <a:r>
              <a:rPr lang="en-US" sz="6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yeching</a:t>
            </a:r>
            <a:r>
              <a:rPr lang="en-US" sz="6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71054" y="1500639"/>
            <a:ext cx="537253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1) 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3x+2x=17+(-27)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71054" y="2123183"/>
            <a:ext cx="317269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   5x = -1</a:t>
            </a:r>
            <a:r>
              <a:rPr lang="ru-RU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54181" y="2755056"/>
            <a:ext cx="447501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   x = - </a:t>
            </a:r>
            <a:r>
              <a:rPr lang="ru-RU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0:5</a:t>
            </a:r>
          </a:p>
          <a:p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x = -</a:t>
            </a:r>
            <a:r>
              <a:rPr lang="ru-RU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71054" y="5372966"/>
            <a:ext cx="514566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Javob:1)-</a:t>
            </a:r>
            <a:r>
              <a:rPr lang="ru-RU" sz="4400" b="1" dirty="0" smtClean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4400" b="1" dirty="0" smtClean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400" b="1" dirty="0" smtClean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4) -1</a:t>
            </a:r>
            <a:endParaRPr lang="ru-RU" sz="4400" b="1" dirty="0">
              <a:solidFill>
                <a:srgbClr val="00B0F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6172201" y="1170985"/>
                <a:ext cx="5765762" cy="52401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400" b="1" dirty="0" smtClean="0">
                    <a:solidFill>
                      <a:srgbClr val="00B0F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4) </a:t>
                </a:r>
                <a:r>
                  <a:rPr lang="ru-RU" sz="4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4х-2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4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4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ru-RU" sz="44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  <m:r>
                      <m:rPr>
                        <m:sty m:val="p"/>
                      </m:rPr>
                      <a:rPr lang="en-US" sz="4400" b="0" i="0" smtClean="0">
                        <a:latin typeface="Cambria Math" panose="02040503050406030204" pitchFamily="18" charset="0"/>
                      </a:rPr>
                      <m:t>x</m:t>
                    </m:r>
                  </m:oMath>
                </a14:m>
                <a:r>
                  <a:rPr lang="en-US" sz="4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=3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i="1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0" i="1" dirty="0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4400" b="0" i="1" dirty="0" smtClean="0"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en-US" sz="4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: (-2</a:t>
                </a:r>
                <a:r>
                  <a:rPr lang="en-US" sz="4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)</a:t>
                </a:r>
                <a:r>
                  <a:rPr lang="ru-RU" sz="4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en-US" sz="4800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4800" dirty="0" smtClean="0">
                    <a:cs typeface="Arial" panose="020B0604020202020204" pitchFamily="34" charset="0"/>
                  </a:rPr>
                  <a:t>   (3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8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num>
                      <m:den>
                        <m:r>
                          <a:rPr lang="en-US" sz="4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en-US" sz="4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4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-</a:t>
                </a:r>
                <a:r>
                  <a:rPr lang="en-US" sz="4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4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4800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ru-RU" sz="4800" i="1"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en-US" sz="4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)x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i="1" dirty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800" b="1" i="1" dirty="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𝟏𝟎</m:t>
                        </m:r>
                      </m:num>
                      <m:den>
                        <m:r>
                          <a:rPr lang="en-US" sz="4800" i="1" dirty="0"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en-US" sz="4800" dirty="0">
                    <a:latin typeface="Arial" panose="020B0604020202020204" pitchFamily="34" charset="0"/>
                    <a:cs typeface="Arial" panose="020B0604020202020204" pitchFamily="34" charset="0"/>
                  </a:rPr>
                  <a:t>∙</a:t>
                </a:r>
                <a:r>
                  <a:rPr lang="en-US" sz="4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(-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en-US" sz="48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sz="5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)</a:t>
                </a:r>
              </a:p>
              <a:p>
                <a:r>
                  <a:rPr lang="en-US" sz="5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1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5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5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num>
                      <m:den>
                        <m:r>
                          <a:rPr lang="ru-RU" sz="5400" i="1"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  <m:r>
                      <m:rPr>
                        <m:sty m:val="p"/>
                      </m:rPr>
                      <a:rPr lang="en-US" sz="5400">
                        <a:latin typeface="Cambria Math" panose="02040503050406030204" pitchFamily="18" charset="0"/>
                      </a:rPr>
                      <m:t>x</m:t>
                    </m:r>
                  </m:oMath>
                </a14:m>
                <a:r>
                  <a:rPr lang="en-US" sz="5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= -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400" i="1" dirty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5400" b="0" i="1" dirty="0" smtClean="0">
                            <a:latin typeface="Cambria Math" panose="02040503050406030204" pitchFamily="18" charset="0"/>
                          </a:rPr>
                          <m:t>5</m:t>
                        </m:r>
                      </m:num>
                      <m:den>
                        <m:r>
                          <a:rPr lang="en-US" sz="5400" i="1" dirty="0"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en-US" sz="5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6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r>
                      <a:rPr lang="en-US" sz="5400" b="0" i="0" smtClean="0">
                        <a:latin typeface="Cambria Math" panose="02040503050406030204" pitchFamily="18" charset="0"/>
                      </a:rPr>
                      <m:t>     </m:t>
                    </m:r>
                    <m:r>
                      <m:rPr>
                        <m:sty m:val="p"/>
                      </m:rPr>
                      <a:rPr lang="en-US" sz="5400">
                        <a:latin typeface="Cambria Math" panose="02040503050406030204" pitchFamily="18" charset="0"/>
                      </a:rPr>
                      <m:t>x</m:t>
                    </m:r>
                    <m:r>
                      <a:rPr lang="en-US" sz="5400" b="0" i="0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5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= -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400" i="1" dirty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5400" i="1" dirty="0">
                            <a:latin typeface="Cambria Math" panose="02040503050406030204" pitchFamily="18" charset="0"/>
                          </a:rPr>
                          <m:t>5</m:t>
                        </m:r>
                      </m:num>
                      <m:den>
                        <m:r>
                          <a:rPr lang="en-US" sz="5400" i="1" dirty="0"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en-US" sz="5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400" i="1" dirty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5400" i="1" dirty="0">
                            <a:latin typeface="Cambria Math" panose="02040503050406030204" pitchFamily="18" charset="0"/>
                          </a:rPr>
                          <m:t>5</m:t>
                        </m:r>
                      </m:num>
                      <m:den>
                        <m:r>
                          <a:rPr lang="en-US" sz="5400" i="1" dirty="0"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</m:oMath>
                </a14:m>
                <a:endParaRPr lang="ru-RU" sz="5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4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  x = -1</a:t>
                </a:r>
                <a:endParaRPr lang="ru-RU" sz="4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72201" y="1170985"/>
                <a:ext cx="5765762" cy="5240152"/>
              </a:xfrm>
              <a:prstGeom prst="rect">
                <a:avLst/>
              </a:prstGeom>
              <a:blipFill>
                <a:blip r:embed="rId2"/>
                <a:stretch>
                  <a:fillRect l="-4339" t="-1395" r="-635" b="-511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571483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19102"/>
            <a:ext cx="12192000" cy="1015663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</a:t>
            </a:r>
            <a:r>
              <a:rPr lang="en-US" sz="6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Tenglamani</a:t>
            </a:r>
            <a:r>
              <a:rPr lang="en-US" sz="6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6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706581" y="1001747"/>
            <a:ext cx="947650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(((8x-98):2+56)∙36-268):500=4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706581" y="1771188"/>
                <a:ext cx="9725891" cy="483209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(((8x-98):2+56)∙36-268</a:t>
                </a:r>
                <a:r>
                  <a:rPr lang="en-US" sz="4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)=4∙500 </a:t>
                </a:r>
              </a:p>
              <a:p>
                <a:r>
                  <a:rPr lang="en-US" sz="4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((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8x-98):2+56)∙</a:t>
                </a:r>
                <a:r>
                  <a:rPr lang="en-US" sz="4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36=2000+268 </a:t>
                </a:r>
              </a:p>
              <a:p>
                <a:r>
                  <a:rPr lang="en-US" sz="4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((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8x-98):2+56</a:t>
                </a:r>
                <a:r>
                  <a:rPr lang="en-US" sz="4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)=2268:36 </a:t>
                </a:r>
              </a:p>
              <a:p>
                <a:r>
                  <a:rPr lang="en-US" sz="4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(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8x-98):</a:t>
                </a:r>
                <a:r>
                  <a:rPr lang="en-US" sz="4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2=63-56 </a:t>
                </a:r>
              </a:p>
              <a:p>
                <a:r>
                  <a:rPr lang="en-US" sz="4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(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8x-98</a:t>
                </a:r>
                <a:r>
                  <a:rPr lang="en-US" sz="4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)=7∙2 </a:t>
                </a:r>
              </a:p>
              <a:p>
                <a:r>
                  <a:rPr lang="en-US" sz="4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8x=14+98 </a:t>
                </a:r>
              </a:p>
              <a:p>
                <a:r>
                  <a:rPr lang="en-US" sz="4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x=112:8  </a:t>
                </a:r>
                <a14:m>
                  <m:oMath xmlns:m="http://schemas.openxmlformats.org/officeDocument/2006/math">
                    <m:r>
                      <a:rPr lang="en-US" sz="4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⟹</m:t>
                    </m:r>
                  </m:oMath>
                </a14:m>
                <a:r>
                  <a:rPr lang="en-US" sz="4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x=14</a:t>
                </a:r>
                <a:endParaRPr lang="ru-RU" sz="4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6581" y="1771188"/>
                <a:ext cx="9725891" cy="4832092"/>
              </a:xfrm>
              <a:prstGeom prst="rect">
                <a:avLst/>
              </a:prstGeom>
              <a:blipFill>
                <a:blip r:embed="rId2"/>
                <a:stretch>
                  <a:fillRect l="-2571" t="-2778" b="-505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Box 7"/>
          <p:cNvSpPr txBox="1"/>
          <p:nvPr/>
        </p:nvSpPr>
        <p:spPr>
          <a:xfrm>
            <a:off x="6802148" y="5649624"/>
            <a:ext cx="591589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Javob:</a:t>
            </a:r>
            <a:r>
              <a:rPr lang="en-US" sz="4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14</a:t>
            </a:r>
            <a:r>
              <a:rPr lang="en-US" sz="44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44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88095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0"/>
            <a:ext cx="12192000" cy="923330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</a:t>
            </a:r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MODUL</a:t>
            </a:r>
            <a:r>
              <a:rPr lang="ru-RU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TUSHUNCHASI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80109" y="1199239"/>
            <a:ext cx="11831782" cy="2369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err="1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4400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en-US" sz="4400" dirty="0" err="1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haqiqiy</a:t>
            </a:r>
            <a:r>
              <a:rPr lang="en-US" sz="4400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sonning</a:t>
            </a:r>
            <a:r>
              <a:rPr lang="en-US" sz="4400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moduli deb, </a:t>
            </a:r>
            <a:r>
              <a:rPr lang="en-US" sz="4400" dirty="0" err="1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sonlar</a:t>
            </a:r>
            <a:r>
              <a:rPr lang="en-US" sz="4400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o‘qining</a:t>
            </a:r>
            <a:r>
              <a:rPr lang="en-US" sz="4400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markazi</a:t>
            </a:r>
            <a:r>
              <a:rPr lang="en-US" sz="4400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4400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koordinatalar</a:t>
            </a:r>
            <a:r>
              <a:rPr lang="en-US" sz="4400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boshidan</a:t>
            </a:r>
            <a:r>
              <a:rPr lang="en-US" sz="4400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4400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songacha</a:t>
            </a:r>
            <a:r>
              <a:rPr lang="en-US" sz="4400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4400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masofaga</a:t>
            </a:r>
            <a:r>
              <a:rPr lang="en-US" sz="4400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aytiladi</a:t>
            </a:r>
            <a:endParaRPr lang="ru-RU" sz="4400" b="1" dirty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360199" y="5126163"/>
            <a:ext cx="7620019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1499809" y="4694864"/>
            <a:ext cx="34977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800" b="1" dirty="0" smtClean="0"/>
              <a:t>∙</a:t>
            </a:r>
            <a:endParaRPr lang="ru-RU" sz="4800" b="1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4303546" y="4622934"/>
            <a:ext cx="370614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5400" b="1" dirty="0"/>
              <a:t>∙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7128694" y="4626705"/>
            <a:ext cx="370614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5400" b="1" dirty="0"/>
              <a:t>∙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371557" y="4315157"/>
            <a:ext cx="59503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/>
              <a:t>-a</a:t>
            </a:r>
            <a:endParaRPr lang="ru-RU" sz="4000" b="1" dirty="0"/>
          </a:p>
        </p:txBody>
      </p:sp>
      <p:sp>
        <p:nvSpPr>
          <p:cNvPr id="17" name="TextBox 16"/>
          <p:cNvSpPr txBox="1"/>
          <p:nvPr/>
        </p:nvSpPr>
        <p:spPr>
          <a:xfrm>
            <a:off x="6986199" y="4274385"/>
            <a:ext cx="43794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/>
              <a:t>a</a:t>
            </a:r>
            <a:endParaRPr lang="ru-RU" sz="4000" b="1" dirty="0"/>
          </a:p>
        </p:txBody>
      </p:sp>
      <p:sp>
        <p:nvSpPr>
          <p:cNvPr id="18" name="TextBox 17"/>
          <p:cNvSpPr txBox="1"/>
          <p:nvPr/>
        </p:nvSpPr>
        <p:spPr>
          <a:xfrm>
            <a:off x="4243434" y="4158969"/>
            <a:ext cx="47000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smtClean="0"/>
              <a:t>0</a:t>
            </a:r>
            <a:endParaRPr lang="ru-RU" sz="4400" b="1" dirty="0"/>
          </a:p>
        </p:txBody>
      </p:sp>
      <p:sp>
        <p:nvSpPr>
          <p:cNvPr id="19" name="Левая фигурная скобка 18"/>
          <p:cNvSpPr/>
          <p:nvPr/>
        </p:nvSpPr>
        <p:spPr>
          <a:xfrm rot="16200000">
            <a:off x="2914784" y="4058153"/>
            <a:ext cx="461665" cy="2785864"/>
          </a:xfrm>
          <a:prstGeom prst="leftBrace">
            <a:avLst>
              <a:gd name="adj1" fmla="val 31857"/>
              <a:gd name="adj2" fmla="val 50022"/>
            </a:avLst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Левая фигурная скобка 19"/>
          <p:cNvSpPr/>
          <p:nvPr/>
        </p:nvSpPr>
        <p:spPr>
          <a:xfrm rot="16200000">
            <a:off x="5700647" y="4063700"/>
            <a:ext cx="461665" cy="2785864"/>
          </a:xfrm>
          <a:prstGeom prst="leftBrace">
            <a:avLst>
              <a:gd name="adj1" fmla="val 31857"/>
              <a:gd name="adj2" fmla="val 50022"/>
            </a:avLst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TextBox 20"/>
          <p:cNvSpPr txBox="1"/>
          <p:nvPr/>
        </p:nvSpPr>
        <p:spPr>
          <a:xfrm>
            <a:off x="2472994" y="5778171"/>
            <a:ext cx="122501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birlik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5318971" y="5787101"/>
            <a:ext cx="122501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birlik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8499140" y="4458363"/>
            <a:ext cx="119776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4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4000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=</a:t>
            </a:r>
            <a:endParaRPr lang="ru-RU" sz="40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9953842" y="4165951"/>
            <a:ext cx="2082621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a, a ≥ 0</a:t>
            </a:r>
          </a:p>
          <a:p>
            <a:r>
              <a:rPr lang="en-US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-a, a &lt; 0</a:t>
            </a:r>
            <a:endParaRPr lang="ru-RU" sz="40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Левая фигурная скобка 37"/>
          <p:cNvSpPr/>
          <p:nvPr/>
        </p:nvSpPr>
        <p:spPr>
          <a:xfrm>
            <a:off x="9748337" y="4274385"/>
            <a:ext cx="286769" cy="1106572"/>
          </a:xfrm>
          <a:prstGeom prst="leftBrace">
            <a:avLst>
              <a:gd name="adj1" fmla="val 31857"/>
              <a:gd name="adj2" fmla="val 50022"/>
            </a:avLst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51069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 animBg="1"/>
      <p:bldP spid="21" grpId="0"/>
      <p:bldP spid="22" grpId="0"/>
      <p:bldP spid="35" grpId="0"/>
      <p:bldP spid="36" grpId="0"/>
      <p:bldP spid="3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13744" y="-653235"/>
            <a:ext cx="12192000" cy="923330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</a:t>
            </a:r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MODUL</a:t>
            </a:r>
            <a:r>
              <a:rPr lang="ru-RU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TUSHUNCHASI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 flipV="1">
            <a:off x="1856509" y="2589962"/>
            <a:ext cx="8409709" cy="79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2996119" y="2159453"/>
            <a:ext cx="34977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800" b="1" dirty="0" smtClean="0"/>
              <a:t>∙</a:t>
            </a:r>
            <a:endParaRPr lang="ru-RU" sz="4800" b="1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5799856" y="2087523"/>
            <a:ext cx="370614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5400" b="1" dirty="0"/>
              <a:t>∙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8625004" y="2091294"/>
            <a:ext cx="370614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5400" b="1" dirty="0"/>
              <a:t>∙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867867" y="1779746"/>
            <a:ext cx="60144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/>
              <a:t>-4</a:t>
            </a:r>
            <a:endParaRPr lang="ru-RU" sz="4000" b="1" dirty="0"/>
          </a:p>
        </p:txBody>
      </p:sp>
      <p:sp>
        <p:nvSpPr>
          <p:cNvPr id="17" name="TextBox 16"/>
          <p:cNvSpPr txBox="1"/>
          <p:nvPr/>
        </p:nvSpPr>
        <p:spPr>
          <a:xfrm>
            <a:off x="8482509" y="1738974"/>
            <a:ext cx="44435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/>
              <a:t>4</a:t>
            </a:r>
            <a:endParaRPr lang="ru-RU" sz="4000" b="1" dirty="0"/>
          </a:p>
        </p:txBody>
      </p:sp>
      <p:sp>
        <p:nvSpPr>
          <p:cNvPr id="18" name="TextBox 17"/>
          <p:cNvSpPr txBox="1"/>
          <p:nvPr/>
        </p:nvSpPr>
        <p:spPr>
          <a:xfrm>
            <a:off x="5739744" y="1623558"/>
            <a:ext cx="47000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smtClean="0"/>
              <a:t>0</a:t>
            </a:r>
            <a:endParaRPr lang="ru-RU" sz="4400" b="1" dirty="0"/>
          </a:p>
        </p:txBody>
      </p:sp>
      <p:sp>
        <p:nvSpPr>
          <p:cNvPr id="19" name="Левая фигурная скобка 18"/>
          <p:cNvSpPr/>
          <p:nvPr/>
        </p:nvSpPr>
        <p:spPr>
          <a:xfrm rot="16200000">
            <a:off x="4350980" y="1523824"/>
            <a:ext cx="461665" cy="2785864"/>
          </a:xfrm>
          <a:prstGeom prst="leftBrace">
            <a:avLst>
              <a:gd name="adj1" fmla="val 31857"/>
              <a:gd name="adj2" fmla="val 50022"/>
            </a:avLst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Левая фигурная скобка 19"/>
          <p:cNvSpPr/>
          <p:nvPr/>
        </p:nvSpPr>
        <p:spPr>
          <a:xfrm rot="16200000">
            <a:off x="7196957" y="1528289"/>
            <a:ext cx="461665" cy="2785864"/>
          </a:xfrm>
          <a:prstGeom prst="leftBrace">
            <a:avLst>
              <a:gd name="adj1" fmla="val 31857"/>
              <a:gd name="adj2" fmla="val 50022"/>
            </a:avLst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TextBox 20"/>
          <p:cNvSpPr txBox="1"/>
          <p:nvPr/>
        </p:nvSpPr>
        <p:spPr>
          <a:xfrm>
            <a:off x="3969304" y="3242760"/>
            <a:ext cx="122501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4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birlik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6815281" y="3251690"/>
            <a:ext cx="122501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4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birlik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966396" y="970345"/>
            <a:ext cx="202972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4400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-4</a:t>
            </a:r>
            <a:r>
              <a:rPr lang="en-US" sz="5400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4400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= 4</a:t>
            </a:r>
            <a:endParaRPr lang="ru-RU" sz="4000" dirty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556442" y="956393"/>
            <a:ext cx="187743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4400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sz="5400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 </a:t>
            </a:r>
            <a:r>
              <a:rPr lang="en-US" sz="4400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4</a:t>
            </a:r>
            <a:endParaRPr lang="ru-RU" sz="4400" dirty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 flipH="1">
            <a:off x="0" y="4059631"/>
            <a:ext cx="121920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4000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Qarama</a:t>
            </a:r>
            <a:r>
              <a:rPr lang="en-US" sz="40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qarshi</a:t>
            </a:r>
            <a:r>
              <a:rPr lang="en-US" sz="40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sonlarning</a:t>
            </a:r>
            <a:r>
              <a:rPr lang="en-US" sz="40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modullari</a:t>
            </a:r>
            <a:r>
              <a:rPr lang="en-US" sz="40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o‘zaro</a:t>
            </a:r>
            <a:r>
              <a:rPr lang="en-US" sz="40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40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en-US" sz="4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!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Modulning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qiymati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hech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qachon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manfiy</a:t>
            </a:r>
            <a:r>
              <a:rPr lang="en-US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son 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bo‘lmaydi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23434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0"/>
            <a:ext cx="12192000" cy="923330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</a:t>
            </a:r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MODULNING XOSSALARI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581891" y="4241658"/>
                <a:ext cx="5280613" cy="92333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5400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I</a:t>
                </a:r>
                <a:r>
                  <a:rPr lang="en-US" sz="54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</a:t>
                </a:r>
                <a:r>
                  <a:rPr lang="en-US" sz="5400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I</a:t>
                </a:r>
                <a:r>
                  <a:rPr lang="en-US" sz="54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= </a:t>
                </a:r>
                <a:r>
                  <a:rPr lang="en-US" sz="5400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I</a:t>
                </a:r>
                <a:r>
                  <a:rPr lang="en-US" sz="54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</a:t>
                </a:r>
                <a:r>
                  <a:rPr lang="en-US" sz="5400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I</a:t>
                </a:r>
                <a:r>
                  <a:rPr lang="en-US" sz="54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54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⟺</m:t>
                    </m:r>
                  </m:oMath>
                </a14:m>
                <a:r>
                  <a:rPr lang="en-US" sz="54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a=</a:t>
                </a:r>
                <a14:m>
                  <m:oMath xmlns:m="http://schemas.openxmlformats.org/officeDocument/2006/math">
                    <m:r>
                      <a:rPr lang="en-US" sz="4000" b="1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±</m:t>
                    </m:r>
                  </m:oMath>
                </a14:m>
                <a:r>
                  <a:rPr lang="en-US" sz="54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</a:t>
                </a:r>
                <a:endParaRPr lang="ru-RU" sz="54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1891" y="4241658"/>
                <a:ext cx="5280613" cy="923330"/>
              </a:xfrm>
              <a:prstGeom prst="rect">
                <a:avLst/>
              </a:prstGeom>
              <a:blipFill>
                <a:blip r:embed="rId3"/>
                <a:stretch>
                  <a:fillRect l="-6113" t="-18543" r="-5306" b="-3973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8440565" y="1071667"/>
                <a:ext cx="2872902" cy="139884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ru-RU" sz="4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5400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I</m:t>
                        </m:r>
                        <m:r>
                          <m:rPr>
                            <m:nor/>
                          </m:rPr>
                          <a:rPr lang="en-US" sz="4400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a</m:t>
                        </m:r>
                        <m:r>
                          <m:rPr>
                            <m:nor/>
                          </m:rPr>
                          <a:rPr lang="en-US" sz="5400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I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5400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I</m:t>
                        </m:r>
                        <m:r>
                          <m:rPr>
                            <m:nor/>
                          </m:rPr>
                          <a:rPr lang="en-US" sz="5400" b="0" i="0" dirty="0" smtClean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b</m:t>
                        </m:r>
                        <m:r>
                          <m:rPr>
                            <m:nor/>
                          </m:rPr>
                          <a:rPr lang="en-US" sz="5400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I</m:t>
                        </m:r>
                      </m:den>
                    </m:f>
                  </m:oMath>
                </a14:m>
                <a:r>
                  <a:rPr lang="en-US" sz="60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54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=</a:t>
                </a:r>
                <a:r>
                  <a:rPr lang="en-US" sz="60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│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6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6000" b="1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𝐚</m:t>
                        </m:r>
                      </m:num>
                      <m:den>
                        <m:r>
                          <a:rPr lang="en-US" sz="6000" b="1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𝐛</m:t>
                        </m:r>
                      </m:den>
                    </m:f>
                  </m:oMath>
                </a14:m>
                <a:r>
                  <a:rPr lang="ru-RU" sz="60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│</a:t>
                </a:r>
                <a:endParaRPr lang="ru-RU" sz="60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40565" y="1071667"/>
                <a:ext cx="2872902" cy="1398844"/>
              </a:xfrm>
              <a:prstGeom prst="rect">
                <a:avLst/>
              </a:prstGeom>
              <a:blipFill>
                <a:blip r:embed="rId4"/>
                <a:stretch>
                  <a:fillRect t="-2183" r="-11890" b="-131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TextBox 17"/>
          <p:cNvSpPr txBox="1"/>
          <p:nvPr/>
        </p:nvSpPr>
        <p:spPr>
          <a:xfrm>
            <a:off x="6511534" y="4126938"/>
            <a:ext cx="4580100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a∙b</a:t>
            </a:r>
            <a:r>
              <a:rPr lang="en-US" sz="5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dirty="0" smtClean="0">
                <a:latin typeface="Arial" panose="020B0604020202020204" pitchFamily="34" charset="0"/>
                <a:cs typeface="Arial" panose="020B0604020202020204" pitchFamily="34" charset="0"/>
              </a:rPr>
              <a:t>=</a:t>
            </a:r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6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6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∙</a:t>
            </a:r>
            <a:r>
              <a:rPr lang="en-US" sz="6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5400" b="1" dirty="0" err="1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sz="6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endParaRPr lang="ru-RU" sz="4800" dirty="0"/>
          </a:p>
        </p:txBody>
      </p:sp>
      <p:sp>
        <p:nvSpPr>
          <p:cNvPr id="2" name="TextBox 1"/>
          <p:cNvSpPr txBox="1"/>
          <p:nvPr/>
        </p:nvSpPr>
        <p:spPr>
          <a:xfrm>
            <a:off x="685168" y="1118388"/>
            <a:ext cx="210346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5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≥ 0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819421" y="979347"/>
            <a:ext cx="3108543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5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6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=</a:t>
            </a:r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5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6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6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73756" y="2233747"/>
            <a:ext cx="3139001" cy="200054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44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-8,5</a:t>
            </a:r>
            <a:r>
              <a:rPr lang="en-US" sz="54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44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</a:t>
            </a:r>
            <a:r>
              <a:rPr lang="en-US" sz="44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8,5</a:t>
            </a:r>
          </a:p>
          <a:p>
            <a:r>
              <a:rPr lang="en-US" sz="54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44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-8,5</a:t>
            </a:r>
            <a:r>
              <a:rPr lang="en-US" sz="54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44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≠</a:t>
            </a:r>
            <a:r>
              <a:rPr lang="en-US" sz="44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-8,5</a:t>
            </a:r>
            <a:endParaRPr lang="ru-RU" sz="40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717935" y="2243902"/>
            <a:ext cx="2797561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40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-24</a:t>
            </a:r>
            <a:r>
              <a:rPr lang="en-US" sz="48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 </a:t>
            </a:r>
            <a:r>
              <a:rPr lang="en-US" sz="4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en-US" sz="48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40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24</a:t>
            </a:r>
            <a:r>
              <a:rPr lang="en-US" sz="4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endParaRPr lang="en-US" sz="4800" dirty="0" smtClean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48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24 = 24 </a:t>
            </a:r>
            <a:endParaRPr lang="ru-RU" sz="44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/>
              <p:cNvSpPr/>
              <p:nvPr/>
            </p:nvSpPr>
            <p:spPr>
              <a:xfrm>
                <a:off x="8039585" y="2654828"/>
                <a:ext cx="3996607" cy="98142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ru-RU" sz="28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3600" dirty="0">
                            <a:solidFill>
                              <a:srgbClr val="0070C0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I</m:t>
                        </m:r>
                        <m:r>
                          <m:rPr>
                            <m:nor/>
                          </m:rPr>
                          <a:rPr lang="en-US" sz="3600" b="0" i="0" dirty="0" smtClean="0">
                            <a:solidFill>
                              <a:srgbClr val="0070C0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10</m:t>
                        </m:r>
                        <m:r>
                          <m:rPr>
                            <m:nor/>
                          </m:rPr>
                          <a:rPr lang="en-US" sz="3600" dirty="0">
                            <a:solidFill>
                              <a:srgbClr val="0070C0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I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3600" dirty="0">
                            <a:solidFill>
                              <a:srgbClr val="0070C0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I</m:t>
                        </m:r>
                        <m:r>
                          <m:rPr>
                            <m:nor/>
                          </m:rPr>
                          <a:rPr lang="en-US" sz="3600" b="0" i="0" dirty="0" smtClean="0">
                            <a:solidFill>
                              <a:srgbClr val="0070C0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−25</m:t>
                        </m:r>
                        <m:r>
                          <m:rPr>
                            <m:nor/>
                          </m:rPr>
                          <a:rPr lang="en-US" sz="3600" dirty="0">
                            <a:solidFill>
                              <a:srgbClr val="0070C0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I</m:t>
                        </m:r>
                      </m:den>
                    </m:f>
                  </m:oMath>
                </a14:m>
                <a:r>
                  <a:rPr lang="en-US" sz="40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=│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𝟏𝟎</m:t>
                        </m:r>
                      </m:num>
                      <m:den>
                        <m:r>
                          <a:rPr lang="en-US" sz="40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40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𝟐𝟓</m:t>
                        </m:r>
                      </m:den>
                    </m:f>
                  </m:oMath>
                </a14:m>
                <a:r>
                  <a:rPr lang="ru-RU" sz="4000" b="1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│</a:t>
                </a:r>
                <a:r>
                  <a:rPr lang="en-US" sz="4000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= </a:t>
                </a:r>
                <a:r>
                  <a:rPr lang="en-US" sz="3600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0,4</a:t>
                </a:r>
                <a:endParaRPr lang="ru-RU" sz="3600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39585" y="2654828"/>
                <a:ext cx="3996607" cy="981423"/>
              </a:xfrm>
              <a:prstGeom prst="rect">
                <a:avLst/>
              </a:prstGeom>
              <a:blipFill>
                <a:blip r:embed="rId5"/>
                <a:stretch>
                  <a:fillRect r="-3817" b="-1125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Прямоугольник 7"/>
          <p:cNvSpPr/>
          <p:nvPr/>
        </p:nvSpPr>
        <p:spPr>
          <a:xfrm>
            <a:off x="6511534" y="5310122"/>
            <a:ext cx="4703532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I-</a:t>
            </a:r>
            <a:r>
              <a:rPr lang="en-US" sz="40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25∙4</a:t>
            </a:r>
            <a:r>
              <a:rPr lang="en-US" sz="48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40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</a:t>
            </a:r>
            <a:r>
              <a:rPr lang="en-US" sz="36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I-</a:t>
            </a:r>
            <a:r>
              <a:rPr lang="en-US" sz="40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25</a:t>
            </a:r>
            <a:r>
              <a:rPr lang="en-US" sz="48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40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∙</a:t>
            </a:r>
            <a:r>
              <a:rPr lang="en-US" sz="48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40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sz="48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4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sz="4000" dirty="0">
              <a:solidFill>
                <a:srgbClr val="0070C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856492" y="4994328"/>
            <a:ext cx="3592650" cy="175432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40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2020</a:t>
            </a:r>
            <a:r>
              <a:rPr lang="en-US" sz="54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 </a:t>
            </a:r>
            <a:r>
              <a:rPr lang="en-US" sz="36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en-US" sz="40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2020</a:t>
            </a:r>
          </a:p>
          <a:p>
            <a:r>
              <a:rPr lang="en-US" sz="54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40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-2020</a:t>
            </a:r>
            <a:r>
              <a:rPr lang="en-US" sz="54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 </a:t>
            </a:r>
            <a:r>
              <a:rPr lang="en-US" sz="36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2020</a:t>
            </a:r>
            <a:endParaRPr lang="ru-RU" sz="40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14269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c9d96545bac1e1865ac134d2bacd13b8289716b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702</TotalTime>
  <Words>718</Words>
  <Application>Microsoft Office PowerPoint</Application>
  <PresentationFormat>Широкоэкранный</PresentationFormat>
  <Paragraphs>172</Paragraphs>
  <Slides>16</Slides>
  <Notes>6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2" baseType="lpstr">
      <vt:lpstr>Arial</vt:lpstr>
      <vt:lpstr>Calibri</vt:lpstr>
      <vt:lpstr>Calibri Light</vt:lpstr>
      <vt:lpstr>Cambria Math</vt:lpstr>
      <vt:lpstr>Wingdings</vt:lpstr>
      <vt:lpstr>Тема Office</vt:lpstr>
      <vt:lpstr>ALGEBRA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Пользователь</cp:lastModifiedBy>
  <cp:revision>70</cp:revision>
  <dcterms:created xsi:type="dcterms:W3CDTF">2020-07-28T03:37:00Z</dcterms:created>
  <dcterms:modified xsi:type="dcterms:W3CDTF">2020-08-23T14:14:26Z</dcterms:modified>
</cp:coreProperties>
</file>