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8" r:id="rId2"/>
    <p:sldId id="258" r:id="rId3"/>
    <p:sldId id="270" r:id="rId4"/>
    <p:sldId id="259" r:id="rId5"/>
    <p:sldId id="260" r:id="rId6"/>
    <p:sldId id="262" r:id="rId7"/>
    <p:sldId id="271" r:id="rId8"/>
    <p:sldId id="273" r:id="rId9"/>
    <p:sldId id="276" r:id="rId10"/>
    <p:sldId id="275" r:id="rId11"/>
    <p:sldId id="267" r:id="rId12"/>
    <p:sldId id="272" r:id="rId13"/>
    <p:sldId id="277" r:id="rId14"/>
    <p:sldId id="266" r:id="rId15"/>
    <p:sldId id="263" r:id="rId16"/>
    <p:sldId id="269" r:id="rId17"/>
  </p:sldIdLst>
  <p:sldSz cx="12192000" cy="6858000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48C07E"/>
    <a:srgbClr val="A86FD3"/>
    <a:srgbClr val="BC8FDD"/>
    <a:srgbClr val="FCB6F4"/>
    <a:srgbClr val="F8C092"/>
    <a:srgbClr val="F73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020AA-4693-4C14-AC2F-9437BB28A5BD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39DE9-7CFC-43AE-8C7B-8638D44E5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2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359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885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925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286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139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611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335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12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21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19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32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57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89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72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27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32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34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F2AA9-9FB6-4DC7-B4F9-8DF13F276309}" type="datetimeFigureOut">
              <a:rPr lang="ru-RU" smtClean="0"/>
              <a:t>23.08.2020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211FE-3730-4F82-8BA5-0BFE0280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85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png"/><Relationship Id="rId3" Type="http://schemas.openxmlformats.org/officeDocument/2006/relationships/image" Target="../media/image81.png"/><Relationship Id="rId7" Type="http://schemas.openxmlformats.org/officeDocument/2006/relationships/image" Target="../media/image9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6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005"/>
            <a:ext cx="12173957" cy="155388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757428" y="208183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9702" y="2758092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661007" y="482579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01592" y="137636"/>
            <a:ext cx="11555063" cy="1333586"/>
            <a:chOff x="439458" y="228104"/>
            <a:chExt cx="5325862" cy="63098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678309" y="255203"/>
              <a:ext cx="1072134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1063323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597727" y="2238867"/>
            <a:ext cx="3158928" cy="32722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982361" y="-381498"/>
            <a:ext cx="676736" cy="149735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ru-RU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4187" y="30135"/>
            <a:ext cx="876282" cy="1010633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36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27105" y="2046283"/>
            <a:ext cx="81711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Takrorlashga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39696" y="5180650"/>
            <a:ext cx="71404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32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61782" y="1018454"/>
            <a:ext cx="1134552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-8,5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+ 1,5) : ( -82 -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-3∙6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</a:p>
          <a:p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( 8,5 +1,5 ) : (-82 - 18) = 10 : (-100) = -0,1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93963" y="2766004"/>
                <a:ext cx="11713343" cy="38659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Sonlarni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o‘sish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tartibida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joylashtiring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4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5;  2;  I-1I;  0;  I-6I;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.</a:t>
                </a:r>
                <a:endParaRPr lang="en-US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I-1I=1;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I-6I=6; </a:t>
                </a:r>
              </a:p>
              <a:p>
                <a:r>
                  <a:rPr lang="en-US" sz="36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-5</a:t>
                </a:r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˂ 0 ˂ I-1I ˂ 2 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˂ </a:t>
                </a:r>
                <a:r>
                  <a:rPr lang="en-US" sz="4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-6</a:t>
                </a:r>
                <a:r>
                  <a:rPr lang="en-US" sz="4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3" y="2766004"/>
                <a:ext cx="11713343" cy="3865930"/>
              </a:xfrm>
              <a:prstGeom prst="rect">
                <a:avLst/>
              </a:prstGeom>
              <a:blipFill>
                <a:blip r:embed="rId3"/>
                <a:stretch>
                  <a:fillRect l="-1874" t="-2839" b="-29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28037" y="249013"/>
            <a:ext cx="31005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93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" y="0"/>
            <a:ext cx="12192000" cy="175432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onlarni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tartibida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127" y="1288473"/>
            <a:ext cx="1126374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-11;  0,65;  I0,63I;  -I+5,25I;  -I-2,75I;  I0I.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0,63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 = 0,63;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-I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+5,25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 = -5,25;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-I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-2,75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 = -2,75;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 = 0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0,65 &gt;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0,63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-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-2,75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-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+5,25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-11  </a:t>
            </a:r>
          </a:p>
          <a:p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0,65 &gt;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0,63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-2,75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-5,25 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-11</a:t>
            </a:r>
            <a:endParaRPr lang="ru-RU" sz="4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7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539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Modulli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03573" y="1734088"/>
                <a:ext cx="5555672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IxI = 7 </a:t>
                </a:r>
              </a:p>
              <a:p>
                <a:r>
                  <a:rPr lang="en-US" sz="36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x=7      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48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x= -7</a:t>
                </a:r>
              </a:p>
              <a:p>
                <a:r>
                  <a:rPr lang="en-US" sz="4800" dirty="0" smtClean="0">
                    <a:solidFill>
                      <a:srgbClr val="C00000"/>
                    </a:solidFill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8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=7</a:t>
                </a:r>
                <a:r>
                  <a:rPr lang="en-US" sz="4800" dirty="0" smtClean="0">
                    <a:solidFill>
                      <a:srgbClr val="C00000"/>
                    </a:solidFill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8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sz="48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=−</m:t>
                    </m:r>
                    <m:r>
                      <m:rPr>
                        <m:nor/>
                      </m:rPr>
                      <a:rPr lang="en-US" sz="48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7</m:t>
                    </m:r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573" y="1734088"/>
                <a:ext cx="5555672" cy="2308324"/>
              </a:xfrm>
              <a:prstGeom prst="rect">
                <a:avLst/>
              </a:prstGeom>
              <a:blipFill>
                <a:blip r:embed="rId3"/>
                <a:stretch>
                  <a:fillRect l="-4940" t="-6332" b="-118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40326" y="4042413"/>
                <a:ext cx="2481770" cy="3170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err="1" smtClean="0"/>
                  <a:t>Tekshirish</a:t>
                </a:r>
                <a:r>
                  <a:rPr lang="en-US" sz="4000" b="1" dirty="0" smtClean="0"/>
                  <a:t>:</a:t>
                </a:r>
              </a:p>
              <a:p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0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da,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I7I =7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7=7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326" y="4042413"/>
                <a:ext cx="2481770" cy="3170099"/>
              </a:xfrm>
              <a:prstGeom prst="rect">
                <a:avLst/>
              </a:prstGeom>
              <a:blipFill>
                <a:blip r:embed="rId4"/>
                <a:stretch>
                  <a:fillRect l="-8845" t="-3462" r="-54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288472" y="4657966"/>
                <a:ext cx="4807528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</m:t>
                    </m:r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-7 da,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I-7I= 7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I-7I= 7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472" y="4657966"/>
                <a:ext cx="4807528" cy="1938992"/>
              </a:xfrm>
              <a:prstGeom prst="rect">
                <a:avLst/>
              </a:prstGeom>
              <a:blipFill>
                <a:blip r:embed="rId5"/>
                <a:stretch>
                  <a:fillRect t="-5660" b="-12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074736" y="903844"/>
                <a:ext cx="667201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48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4800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4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a (a</a:t>
                </a:r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≥ </a:t>
                </a:r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0) ↔ x =</a:t>
                </a:r>
                <a14:m>
                  <m:oMath xmlns:m="http://schemas.openxmlformats.org/officeDocument/2006/math">
                    <m:r>
                      <a:rPr lang="en-US" sz="4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:endParaRPr lang="ru-RU" sz="4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4736" y="903844"/>
                <a:ext cx="6672019" cy="830997"/>
              </a:xfrm>
              <a:prstGeom prst="rect">
                <a:avLst/>
              </a:prstGeom>
              <a:blipFill>
                <a:blip r:embed="rId6"/>
                <a:stretch>
                  <a:fillRect l="-4110" t="-17518" r="-3196" b="-36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78064" y="1780255"/>
            <a:ext cx="6415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954982" y="2036618"/>
                <a:ext cx="4815164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IxI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- 5,8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x =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∅</m:t>
                    </m:r>
                  </m:oMath>
                </a14:m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Yechimga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emas</a:t>
                </a:r>
                <a:endParaRPr lang="ru-RU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982" y="2036618"/>
                <a:ext cx="4815164" cy="1938992"/>
              </a:xfrm>
              <a:prstGeom prst="rect">
                <a:avLst/>
              </a:prstGeom>
              <a:blipFill>
                <a:blip r:embed="rId7"/>
                <a:stretch>
                  <a:fillRect l="-4557" t="-5660" r="-3544" b="-12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168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539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Modulli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65020" y="1333979"/>
                <a:ext cx="3061854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Ix+3I=3 </a:t>
                </a:r>
              </a:p>
              <a:p>
                <a:r>
                  <a:rPr lang="en-US" sz="4800" b="1" dirty="0" smtClean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x+3=3        </a:t>
                </a:r>
              </a:p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x=3-3 </a:t>
                </a:r>
              </a:p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=0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20" y="1333979"/>
                <a:ext cx="3061854" cy="3046988"/>
              </a:xfrm>
              <a:prstGeom prst="rect">
                <a:avLst/>
              </a:prstGeom>
              <a:blipFill>
                <a:blip r:embed="rId3"/>
                <a:stretch>
                  <a:fillRect l="-8964" t="-4800" r="-38247" b="-9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38255" y="2013128"/>
                <a:ext cx="3061854" cy="2985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x+3=-3  </a:t>
                </a:r>
              </a:p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x=-3-3 </a:t>
                </a:r>
              </a:p>
              <a:p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8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sz="4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=−6</m:t>
                    </m:r>
                  </m:oMath>
                </a14:m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255" y="2013128"/>
                <a:ext cx="3061854" cy="2985433"/>
              </a:xfrm>
              <a:prstGeom prst="rect">
                <a:avLst/>
              </a:prstGeom>
              <a:blipFill>
                <a:blip r:embed="rId4"/>
                <a:stretch>
                  <a:fillRect l="-8946" t="-4898" r="-125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060873" y="5215322"/>
                <a:ext cx="333894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0;</a:t>
                </a:r>
                <a:r>
                  <a:rPr lang="en-US" sz="36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m:rPr>
                        <m:nor/>
                      </m:rPr>
                      <a:rPr lang="en-US" sz="3600" b="1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=−6</m:t>
                    </m:r>
                  </m:oMath>
                </a14:m>
                <a:endParaRPr 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873" y="5215322"/>
                <a:ext cx="3338946" cy="1200329"/>
              </a:xfrm>
              <a:prstGeom prst="rect">
                <a:avLst/>
              </a:prstGeom>
              <a:blipFill>
                <a:blip r:embed="rId5"/>
                <a:stretch>
                  <a:fillRect l="-5474" t="-8163" b="-17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60218" y="4538184"/>
                <a:ext cx="4474045" cy="2554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err="1" smtClean="0"/>
                  <a:t>Tekshirish</a:t>
                </a:r>
                <a:r>
                  <a:rPr lang="en-US" sz="4000" b="1" dirty="0" smtClean="0"/>
                  <a:t>: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0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 da,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I0+3I=3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I3I=3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18" y="4538184"/>
                <a:ext cx="4474045" cy="2554545"/>
              </a:xfrm>
              <a:prstGeom prst="rect">
                <a:avLst/>
              </a:prstGeom>
              <a:blipFill>
                <a:blip r:embed="rId6"/>
                <a:stretch>
                  <a:fillRect l="-4768" t="-4762" r="-38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433453" y="4538184"/>
                <a:ext cx="4807528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</m:t>
                    </m:r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=-6 da,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I-6+3I=3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I-3I=3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453" y="4538184"/>
                <a:ext cx="4807528" cy="1938992"/>
              </a:xfrm>
              <a:prstGeom prst="rect">
                <a:avLst/>
              </a:prstGeom>
              <a:blipFill>
                <a:blip r:embed="rId7"/>
                <a:stretch>
                  <a:fillRect t="-5643" b="-12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834263" y="1063055"/>
                <a:ext cx="667201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48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4800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4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a (a</a:t>
                </a:r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≥ </a:t>
                </a:r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0) ↔ x =</a:t>
                </a:r>
                <a14:m>
                  <m:oMath xmlns:m="http://schemas.openxmlformats.org/officeDocument/2006/math">
                    <m:r>
                      <a:rPr lang="en-US" sz="4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en-US" sz="48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</a:t>
                </a:r>
                <a:endParaRPr lang="ru-RU" sz="4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4263" y="1063055"/>
                <a:ext cx="6672019" cy="830997"/>
              </a:xfrm>
              <a:prstGeom prst="rect">
                <a:avLst/>
              </a:prstGeom>
              <a:blipFill>
                <a:blip r:embed="rId8"/>
                <a:stretch>
                  <a:fillRect l="-4110" t="-17518" r="-3196" b="-364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682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Modulli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7147" y="1260988"/>
                <a:ext cx="4946072" cy="34778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I0,75x-0,5I=0,25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0,75x-0,5=0,25 </a:t>
                </a:r>
              </a:p>
              <a:p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0,75x=0,25+0,5 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0,75x=0,75 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=1</a:t>
                </a:r>
                <a:endParaRPr lang="ru-RU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47" y="1260988"/>
                <a:ext cx="4946072" cy="3477875"/>
              </a:xfrm>
              <a:prstGeom prst="rect">
                <a:avLst/>
              </a:prstGeom>
              <a:blipFill>
                <a:blip r:embed="rId2"/>
                <a:stretch>
                  <a:fillRect l="-4926" t="-3860" r="-6158" b="-7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359236" y="1862725"/>
                <a:ext cx="5126182" cy="31411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b)0,75x-0,5=-0,25 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0,75x=-0,25+0,5 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0,75x=0,25 </a:t>
                </a:r>
              </a:p>
              <a:p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236" y="1862725"/>
                <a:ext cx="5126182" cy="3141116"/>
              </a:xfrm>
              <a:prstGeom prst="rect">
                <a:avLst/>
              </a:prstGeom>
              <a:blipFill>
                <a:blip r:embed="rId3"/>
                <a:stretch>
                  <a:fillRect l="-4756" t="-4272" r="-119" b="-1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1056" y="5003841"/>
                <a:ext cx="7550727" cy="1159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1;</a:t>
                </a:r>
                <a:r>
                  <a:rPr lang="en-US" sz="44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8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056" y="5003841"/>
                <a:ext cx="7550727" cy="1159228"/>
              </a:xfrm>
              <a:prstGeom prst="rect">
                <a:avLst/>
              </a:prstGeom>
              <a:blipFill>
                <a:blip r:embed="rId4"/>
                <a:stretch>
                  <a:fillRect l="-3228" b="-7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028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-1" y="1842655"/>
            <a:ext cx="124275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5-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endParaRPr lang="en-US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16-,17-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21-topshiriqlarni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551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13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6691" y="1305534"/>
            <a:ext cx="10210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Karim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90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nabiralarining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20 da.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Nabiralar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yoshlariga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Karim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arifmetik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u 22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Karim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nabirasi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0390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6691" y="5726962"/>
            <a:ext cx="7412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 ta </a:t>
            </a:r>
            <a:r>
              <a:rPr lang="en-US" sz="4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nabirasi</a:t>
            </a:r>
            <a:r>
              <a:rPr lang="en-US" sz="44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22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8988"/>
            <a:ext cx="12192000" cy="136412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MUSBAT VA MANFIY SONLAR USTIDA AMALLAR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 rot="21443830">
            <a:off x="8505428" y="2561981"/>
            <a:ext cx="2992246" cy="1773382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- 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  <a:r>
              <a:rPr lang="en-US" sz="5400" b="1" dirty="0">
                <a:solidFill>
                  <a:srgbClr val="C00000"/>
                </a:solidFill>
              </a:rPr>
              <a:t>+ </a:t>
            </a:r>
            <a:r>
              <a:rPr lang="en-US" sz="5400" b="1" dirty="0">
                <a:solidFill>
                  <a:srgbClr val="002060"/>
                </a:solidFill>
              </a:rPr>
              <a:t>=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8000" b="1" dirty="0" smtClean="0">
                <a:solidFill>
                  <a:srgbClr val="C00000"/>
                </a:solidFill>
              </a:rPr>
              <a:t>-</a:t>
            </a:r>
            <a:endParaRPr lang="ru-RU" sz="8000" b="1" dirty="0">
              <a:solidFill>
                <a:srgbClr val="C0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 rot="21272339">
            <a:off x="3061612" y="2466238"/>
            <a:ext cx="3002165" cy="1773382"/>
          </a:xfrm>
          <a:prstGeom prst="ellipse">
            <a:avLst/>
          </a:prstGeom>
          <a:solidFill>
            <a:srgbClr val="FCB6F4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>
                <a:solidFill>
                  <a:srgbClr val="002060"/>
                </a:solidFill>
              </a:rPr>
              <a:t>+ </a:t>
            </a:r>
            <a:r>
              <a:rPr lang="en-US" sz="8000" b="1" dirty="0" smtClean="0">
                <a:solidFill>
                  <a:srgbClr val="002060"/>
                </a:solidFill>
              </a:rPr>
              <a:t>-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  <a:r>
              <a:rPr lang="en-US" sz="7200" b="1" dirty="0">
                <a:solidFill>
                  <a:srgbClr val="C00000"/>
                </a:solidFill>
              </a:rPr>
              <a:t>=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8800" b="1" dirty="0" smtClean="0">
                <a:solidFill>
                  <a:srgbClr val="002060"/>
                </a:solidFill>
              </a:rPr>
              <a:t>-</a:t>
            </a:r>
            <a:endParaRPr lang="ru-RU" sz="8800" b="1" dirty="0">
              <a:solidFill>
                <a:srgbClr val="00206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71138" y="2561981"/>
            <a:ext cx="3075709" cy="177338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>
                <a:solidFill>
                  <a:srgbClr val="C00000"/>
                </a:solidFill>
              </a:rPr>
              <a:t>+ 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  <a:r>
              <a:rPr lang="en-US" sz="5400" b="1" dirty="0">
                <a:solidFill>
                  <a:srgbClr val="C00000"/>
                </a:solidFill>
              </a:rPr>
              <a:t>+ </a:t>
            </a:r>
            <a:r>
              <a:rPr lang="en-US" sz="5400" b="1" dirty="0">
                <a:solidFill>
                  <a:srgbClr val="002060"/>
                </a:solidFill>
              </a:rPr>
              <a:t>=</a:t>
            </a:r>
            <a:r>
              <a:rPr lang="en-US" sz="5400" b="1" dirty="0">
                <a:solidFill>
                  <a:srgbClr val="C00000"/>
                </a:solidFill>
              </a:rPr>
              <a:t> +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 rot="21395997">
            <a:off x="5722164" y="2561981"/>
            <a:ext cx="2985043" cy="1773382"/>
          </a:xfrm>
          <a:prstGeom prst="ellipse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rgbClr val="002060"/>
                </a:solidFill>
              </a:rPr>
              <a:t>=</a:t>
            </a:r>
            <a:r>
              <a:rPr lang="en-US" sz="5400" b="1" dirty="0">
                <a:solidFill>
                  <a:srgbClr val="C00000"/>
                </a:solidFill>
              </a:rPr>
              <a:t> +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2506" y="4354337"/>
            <a:ext cx="5622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50 -(-92) =50+92 =142;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02400" y="5204762"/>
            <a:ext cx="8276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-4,25 +(-10,75)= -</a:t>
            </a:r>
            <a:r>
              <a:rPr lang="en-US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,25 -10,75= -15;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9350" y="5987204"/>
            <a:ext cx="3738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10∙(-4,2) = - 42;</a:t>
            </a:r>
            <a:endParaRPr lang="ru-RU" sz="4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39427" y="6029683"/>
            <a:ext cx="38747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-144 : 12= -12.</a:t>
            </a:r>
            <a:endParaRPr lang="ru-RU" sz="4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99809" y="1522137"/>
            <a:ext cx="3497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∙</a:t>
            </a:r>
            <a:endParaRPr lang="ru-RU" sz="48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882563" y="1493481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587564" y="1493481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04883" y="1252978"/>
            <a:ext cx="5950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-a</a:t>
            </a:r>
            <a:endParaRPr lang="ru-RU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131671" y="1275349"/>
            <a:ext cx="4379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810573" y="1223510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0</a:t>
            </a:r>
            <a:endParaRPr lang="ru-RU" sz="4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64983" y="1908101"/>
            <a:ext cx="2521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anfiy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584371" y="1937635"/>
            <a:ext cx="2642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usbat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5045573" y="1953788"/>
            <a:ext cx="5256345" cy="11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 flipV="1">
            <a:off x="61145" y="1950368"/>
            <a:ext cx="5028854" cy="277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6029892" y="4412550"/>
            <a:ext cx="61077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-10+(+4,2)= -10+4,2=-5,8;</a:t>
            </a:r>
            <a:endParaRPr lang="ru-RU" sz="4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1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64969"/>
            <a:ext cx="12192000" cy="12144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16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(1).  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3765" y="1149469"/>
            <a:ext cx="1043030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(-120):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(-8)∙(-3)+12:(-3)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-(-48):(-16)=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  = -120 : (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24 - 4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- 3 =</a:t>
            </a:r>
          </a:p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  = -120 : 20 -3 = 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  = - 6 – 3 =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-9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4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16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(4).  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9579" y="1463865"/>
                <a:ext cx="10014857" cy="11514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19</m:t>
                        </m:r>
                      </m:den>
                    </m:f>
                  </m:oMath>
                </a14:m>
                <a:r>
                  <a:rPr lang="ru-RU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(-0,95)+2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  <m:r>
                      <a:rPr lang="en-US" sz="4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−0,34</m:t>
                        </m:r>
                      </m:e>
                    </m:d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−8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∶2</m:t>
                    </m:r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79" y="1463865"/>
                <a:ext cx="10014857" cy="1151405"/>
              </a:xfrm>
              <a:prstGeom prst="rect">
                <a:avLst/>
              </a:prstGeom>
              <a:blipFill>
                <a:blip r:embed="rId2"/>
                <a:stretch>
                  <a:fillRect l="-2739" r="-1887" b="-116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64573" y="3113830"/>
                <a:ext cx="11062853" cy="1416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b="0" dirty="0" smtClean="0">
                    <a:cs typeface="Arial" panose="020B0604020202020204" pitchFamily="34" charset="0"/>
                  </a:rPr>
                  <a:t>  </a:t>
                </a:r>
                <a:r>
                  <a:rPr lang="en-US" sz="6000" b="0" dirty="0" smtClean="0"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19</m:t>
                        </m:r>
                      </m:den>
                    </m:f>
                    <m:r>
                      <a:rPr lang="ru-RU" sz="6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95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50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17</m:t>
                        </m:r>
                      </m:den>
                    </m:f>
                    <m:r>
                      <a:rPr lang="ru-RU" sz="6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6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34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60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  <m:r>
                      <a:rPr lang="ru-RU" sz="6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60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573" y="3113830"/>
                <a:ext cx="11062853" cy="1416926"/>
              </a:xfrm>
              <a:prstGeom prst="rect">
                <a:avLst/>
              </a:prstGeom>
              <a:blipFill>
                <a:blip r:embed="rId3"/>
                <a:stretch>
                  <a:fillRect l="-551" t="-862" b="-150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849579" y="5015577"/>
            <a:ext cx="7872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= - 5 - 1 - 4 =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-10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37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№17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054" y="1500639"/>
            <a:ext cx="5372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3x+2x=17+(-27)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1054" y="2123183"/>
            <a:ext cx="31726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5x = -1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4181" y="2755056"/>
            <a:ext cx="44750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- </a:t>
            </a:r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0:5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-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054" y="5372966"/>
            <a:ext cx="51456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Javob:1)-</a:t>
            </a:r>
            <a:r>
              <a:rPr lang="ru-RU" sz="4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4) -1</a:t>
            </a:r>
            <a:endParaRPr lang="ru-RU" sz="4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172201" y="1170985"/>
                <a:ext cx="5765762" cy="52401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00B0F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4х-2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4400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 (-2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dirty="0" smtClean="0">
                    <a:cs typeface="Arial" panose="020B0604020202020204" pitchFamily="34" charset="0"/>
                  </a:rPr>
                  <a:t>   (3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48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48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ru-RU" sz="5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540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6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5400" b="0" i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m:rPr>
                        <m:sty m:val="p"/>
                      </m:rPr>
                      <a:rPr lang="en-US" sz="540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5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x = -1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1" y="1170985"/>
                <a:ext cx="5765762" cy="5240152"/>
              </a:xfrm>
              <a:prstGeom prst="rect">
                <a:avLst/>
              </a:prstGeom>
              <a:blipFill>
                <a:blip r:embed="rId2"/>
                <a:stretch>
                  <a:fillRect l="-4339" t="-1395" r="-635" b="-51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714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102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6581" y="1001747"/>
            <a:ext cx="94765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(((8x-98):2+56)∙36-268):500=4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06581" y="1771188"/>
                <a:ext cx="9725891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(((8x-98):2+56)∙36-268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)=4∙500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((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8x-98):2+56)∙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36=2000+268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((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8x-98):2+56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)=2268:36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8x-98):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2=63-56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8x-98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)=7∙2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8x=14+98 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x=112:8  </a:t>
                </a:r>
                <a14:m>
                  <m:oMath xmlns:m="http://schemas.openxmlformats.org/officeDocument/2006/math">
                    <m:r>
                      <a:rPr lang="en-US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x=14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581" y="1771188"/>
                <a:ext cx="9725891" cy="4832092"/>
              </a:xfrm>
              <a:prstGeom prst="rect">
                <a:avLst/>
              </a:prstGeom>
              <a:blipFill>
                <a:blip r:embed="rId2"/>
                <a:stretch>
                  <a:fillRect l="-2571" t="-2778" b="-50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802148" y="5649624"/>
            <a:ext cx="5915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0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109" y="1199239"/>
            <a:ext cx="1183178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moduli deb,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o‘qining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koordinatalar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boshidan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songacha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endParaRPr lang="ru-RU" sz="44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60199" y="5126163"/>
            <a:ext cx="762001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99809" y="4694864"/>
            <a:ext cx="3497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∙</a:t>
            </a:r>
            <a:endParaRPr lang="ru-RU" sz="4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303546" y="4622934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128694" y="4626705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557" y="4315157"/>
            <a:ext cx="5950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-a</a:t>
            </a:r>
            <a:endParaRPr lang="ru-RU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86199" y="4274385"/>
            <a:ext cx="4379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243434" y="4158969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0</a:t>
            </a:r>
            <a:endParaRPr lang="ru-RU" sz="4400" b="1" dirty="0"/>
          </a:p>
        </p:txBody>
      </p:sp>
      <p:sp>
        <p:nvSpPr>
          <p:cNvPr id="19" name="Левая фигурная скобка 18"/>
          <p:cNvSpPr/>
          <p:nvPr/>
        </p:nvSpPr>
        <p:spPr>
          <a:xfrm rot="16200000">
            <a:off x="2914784" y="4058153"/>
            <a:ext cx="461665" cy="2785864"/>
          </a:xfrm>
          <a:prstGeom prst="leftBrace">
            <a:avLst>
              <a:gd name="adj1" fmla="val 31857"/>
              <a:gd name="adj2" fmla="val 50022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фигурная скобка 19"/>
          <p:cNvSpPr/>
          <p:nvPr/>
        </p:nvSpPr>
        <p:spPr>
          <a:xfrm rot="16200000">
            <a:off x="5700647" y="4063700"/>
            <a:ext cx="461665" cy="2785864"/>
          </a:xfrm>
          <a:prstGeom prst="leftBrace">
            <a:avLst>
              <a:gd name="adj1" fmla="val 31857"/>
              <a:gd name="adj2" fmla="val 50022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472994" y="5778171"/>
            <a:ext cx="1225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18971" y="5787101"/>
            <a:ext cx="1225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499140" y="4458363"/>
            <a:ext cx="1197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953842" y="4165951"/>
            <a:ext cx="20826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a ≥ 0</a:t>
            </a:r>
          </a:p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-a, a &lt; 0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Левая фигурная скобка 37"/>
          <p:cNvSpPr/>
          <p:nvPr/>
        </p:nvSpPr>
        <p:spPr>
          <a:xfrm>
            <a:off x="9748337" y="4274385"/>
            <a:ext cx="286769" cy="1106572"/>
          </a:xfrm>
          <a:prstGeom prst="leftBrace">
            <a:avLst>
              <a:gd name="adj1" fmla="val 31857"/>
              <a:gd name="adj2" fmla="val 50022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10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/>
      <p:bldP spid="22" grpId="0"/>
      <p:bldP spid="35" grpId="0"/>
      <p:bldP spid="36" grpId="0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744" y="-653235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r>
              <a:rPr lang="ru-RU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TUSHUNCHASI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1856509" y="2589962"/>
            <a:ext cx="8409709" cy="7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96119" y="2159453"/>
            <a:ext cx="3497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∙</a:t>
            </a:r>
            <a:endParaRPr lang="ru-RU" sz="4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99856" y="2087523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625004" y="2091294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67867" y="1779746"/>
            <a:ext cx="6014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-4</a:t>
            </a:r>
            <a:endParaRPr lang="ru-RU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482509" y="173897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4</a:t>
            </a:r>
            <a:endParaRPr lang="ru-RU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739744" y="1623558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0</a:t>
            </a:r>
            <a:endParaRPr lang="ru-RU" sz="4400" b="1" dirty="0"/>
          </a:p>
        </p:txBody>
      </p:sp>
      <p:sp>
        <p:nvSpPr>
          <p:cNvPr id="19" name="Левая фигурная скобка 18"/>
          <p:cNvSpPr/>
          <p:nvPr/>
        </p:nvSpPr>
        <p:spPr>
          <a:xfrm rot="16200000">
            <a:off x="4350980" y="1523824"/>
            <a:ext cx="461665" cy="2785864"/>
          </a:xfrm>
          <a:prstGeom prst="leftBrace">
            <a:avLst>
              <a:gd name="adj1" fmla="val 31857"/>
              <a:gd name="adj2" fmla="val 50022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фигурная скобка 19"/>
          <p:cNvSpPr/>
          <p:nvPr/>
        </p:nvSpPr>
        <p:spPr>
          <a:xfrm rot="16200000">
            <a:off x="7196957" y="1528289"/>
            <a:ext cx="461665" cy="2785864"/>
          </a:xfrm>
          <a:prstGeom prst="leftBrace">
            <a:avLst>
              <a:gd name="adj1" fmla="val 31857"/>
              <a:gd name="adj2" fmla="val 50022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969304" y="3242760"/>
            <a:ext cx="1225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815281" y="3251690"/>
            <a:ext cx="1225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6396" y="970345"/>
            <a:ext cx="2029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-4</a:t>
            </a:r>
            <a:r>
              <a:rPr lang="en-US" sz="5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6442" y="956393"/>
            <a:ext cx="187743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5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endParaRPr lang="ru-RU" sz="44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0" y="4059631"/>
            <a:ext cx="12192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Qarama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sonlarning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modullari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Modulning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34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MODULNING XOSSALARI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81891" y="4241658"/>
                <a:ext cx="528061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54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5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5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5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5400" b="1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54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5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⟺</m:t>
                    </m:r>
                  </m:oMath>
                </a14:m>
                <a:r>
                  <a:rPr lang="en-US" sz="5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a=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</m:oMath>
                </a14:m>
                <a:r>
                  <a:rPr lang="en-US" sz="5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5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891" y="4241658"/>
                <a:ext cx="5280613" cy="923330"/>
              </a:xfrm>
              <a:prstGeom prst="rect">
                <a:avLst/>
              </a:prstGeom>
              <a:blipFill>
                <a:blip r:embed="rId3"/>
                <a:stretch>
                  <a:fillRect l="-6113" t="-18543" r="-5306" b="-39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440565" y="1071667"/>
                <a:ext cx="2872902" cy="13988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5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4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5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5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5400" b="0" i="0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5400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</m:den>
                    </m:f>
                  </m:oMath>
                </a14:m>
                <a:r>
                  <a:rPr lang="en-US" sz="6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6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│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num>
                      <m:den>
                        <m:r>
                          <a:rPr lang="en-US" sz="6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𝐛</m:t>
                        </m:r>
                      </m:den>
                    </m:f>
                  </m:oMath>
                </a14:m>
                <a:r>
                  <a:rPr lang="ru-RU" sz="6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│</a:t>
                </a:r>
                <a:endParaRPr lang="ru-RU" sz="6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565" y="1071667"/>
                <a:ext cx="2872902" cy="1398844"/>
              </a:xfrm>
              <a:prstGeom prst="rect">
                <a:avLst/>
              </a:prstGeom>
              <a:blipFill>
                <a:blip r:embed="rId4"/>
                <a:stretch>
                  <a:fillRect t="-2183" r="-11890" b="-131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511534" y="4126938"/>
            <a:ext cx="458010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a∙b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800" dirty="0"/>
          </a:p>
        </p:txBody>
      </p:sp>
      <p:sp>
        <p:nvSpPr>
          <p:cNvPr id="2" name="TextBox 1"/>
          <p:cNvSpPr txBox="1"/>
          <p:nvPr/>
        </p:nvSpPr>
        <p:spPr>
          <a:xfrm>
            <a:off x="685168" y="1118388"/>
            <a:ext cx="21034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≥ 0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19421" y="979347"/>
            <a:ext cx="310854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756" y="2233747"/>
            <a:ext cx="3139001" cy="2000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-8,5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8,5</a:t>
            </a:r>
          </a:p>
          <a:p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-8,5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≠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-8,5</a:t>
            </a:r>
            <a:endParaRPr lang="ru-RU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7935" y="2243902"/>
            <a:ext cx="279756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-24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48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= 24 </a:t>
            </a:r>
            <a:endParaRPr lang="ru-RU" sz="4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039585" y="2654828"/>
                <a:ext cx="3996607" cy="981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3600" b="0" i="0" dirty="0" smtClean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3600" b="0" i="0" dirty="0" smtClean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−25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0070C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=│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│</a:t>
                </a:r>
                <a:r>
                  <a:rPr lang="en-US" sz="4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0,4</a:t>
                </a:r>
                <a:endParaRPr lang="ru-RU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9585" y="2654828"/>
                <a:ext cx="3996607" cy="981423"/>
              </a:xfrm>
              <a:prstGeom prst="rect">
                <a:avLst/>
              </a:prstGeom>
              <a:blipFill>
                <a:blip r:embed="rId5"/>
                <a:stretch>
                  <a:fillRect r="-3817" b="-1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6511534" y="5310122"/>
            <a:ext cx="47035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25∙4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6492" y="4994328"/>
            <a:ext cx="359265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  <a:p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-2020</a:t>
            </a:r>
            <a:r>
              <a:rPr lang="en-US" sz="5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2020</a:t>
            </a:r>
            <a:endParaRPr lang="ru-RU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42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9d96545bac1e1865ac134d2bacd13b8289716b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718</Words>
  <Application>Microsoft Office PowerPoint</Application>
  <PresentationFormat>Широкоэкранный</PresentationFormat>
  <Paragraphs>172</Paragraphs>
  <Slides>16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70</cp:revision>
  <dcterms:created xsi:type="dcterms:W3CDTF">2020-07-28T03:37:00Z</dcterms:created>
  <dcterms:modified xsi:type="dcterms:W3CDTF">2020-08-23T14:14:26Z</dcterms:modified>
</cp:coreProperties>
</file>