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4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51" r:id="rId2"/>
    <p:sldMasterId id="2147483763" r:id="rId3"/>
    <p:sldMasterId id="2147483799" r:id="rId4"/>
    <p:sldMasterId id="2147483857" r:id="rId5"/>
  </p:sldMasterIdLst>
  <p:notesMasterIdLst>
    <p:notesMasterId r:id="rId22"/>
  </p:notesMasterIdLst>
  <p:handoutMasterIdLst>
    <p:handoutMasterId r:id="rId23"/>
  </p:handoutMasterIdLst>
  <p:sldIdLst>
    <p:sldId id="390" r:id="rId6"/>
    <p:sldId id="407" r:id="rId7"/>
    <p:sldId id="408" r:id="rId8"/>
    <p:sldId id="409" r:id="rId9"/>
    <p:sldId id="405" r:id="rId10"/>
    <p:sldId id="403" r:id="rId11"/>
    <p:sldId id="406" r:id="rId12"/>
    <p:sldId id="393" r:id="rId13"/>
    <p:sldId id="402" r:id="rId14"/>
    <p:sldId id="396" r:id="rId15"/>
    <p:sldId id="392" r:id="rId16"/>
    <p:sldId id="400" r:id="rId17"/>
    <p:sldId id="401" r:id="rId18"/>
    <p:sldId id="382" r:id="rId19"/>
    <p:sldId id="397" r:id="rId20"/>
    <p:sldId id="331" r:id="rId21"/>
  </p:sldIdLst>
  <p:sldSz cx="9144000" cy="5143500" type="screen16x9"/>
  <p:notesSz cx="9866313" cy="6735763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CC"/>
    <a:srgbClr val="FF33CC"/>
    <a:srgbClr val="CC3399"/>
    <a:srgbClr val="FFFF99"/>
    <a:srgbClr val="FFCC99"/>
    <a:srgbClr val="FFCCFF"/>
    <a:srgbClr val="66FFFF"/>
    <a:srgbClr val="99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549" autoAdjust="0"/>
  </p:normalViewPr>
  <p:slideViewPr>
    <p:cSldViewPr snapToGrid="0">
      <p:cViewPr varScale="1">
        <p:scale>
          <a:sx n="81" d="100"/>
          <a:sy n="81" d="100"/>
        </p:scale>
        <p:origin x="10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28E12C-EF01-4772-BE0F-2667BF1DE206}" type="doc">
      <dgm:prSet loTypeId="urn:microsoft.com/office/officeart/2005/8/layout/matrix2" loCatId="matrix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0766546-91F9-4C5D-B4F1-C6AA68D7BE4F}">
      <dgm:prSet phldrT="[Текст]" custT="1"/>
      <dgm:spPr/>
      <dgm:t>
        <a:bodyPr/>
        <a:lstStyle/>
        <a:p>
          <a:r>
            <a:rPr lang="uz-Latn-UZ" sz="2400" dirty="0" smtClean="0">
              <a:latin typeface="Arial" panose="020B0604020202020204" pitchFamily="34" charset="0"/>
              <a:cs typeface="Arial" panose="020B0604020202020204" pitchFamily="34" charset="0"/>
            </a:rPr>
            <a:t>Oqillar suhbatidan xulosa chiqarish komillik sari yetaklaydi. Siz nima deysiz?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E0250A-F58F-49A9-A50F-8DD3E2B5E537}" type="parTrans" cxnId="{A90525A1-485F-44AE-82A2-76423C6B9279}">
      <dgm:prSet/>
      <dgm:spPr/>
      <dgm:t>
        <a:bodyPr/>
        <a:lstStyle/>
        <a:p>
          <a:endParaRPr lang="ru-RU"/>
        </a:p>
      </dgm:t>
    </dgm:pt>
    <dgm:pt modelId="{25750ACD-21D4-4D1C-835D-4EDB54E00A7F}" type="sibTrans" cxnId="{A90525A1-485F-44AE-82A2-76423C6B9279}">
      <dgm:prSet/>
      <dgm:spPr/>
      <dgm:t>
        <a:bodyPr/>
        <a:lstStyle/>
        <a:p>
          <a:endParaRPr lang="ru-RU"/>
        </a:p>
      </dgm:t>
    </dgm:pt>
    <dgm:pt modelId="{2B2F410D-6B29-4C6E-8A12-DF710443B7E9}">
      <dgm:prSet phldrT="[Текст]" phldr="1"/>
      <dgm:spPr/>
      <dgm:t>
        <a:bodyPr/>
        <a:lstStyle/>
        <a:p>
          <a:endParaRPr lang="ru-RU"/>
        </a:p>
      </dgm:t>
    </dgm:pt>
    <dgm:pt modelId="{943F3D11-2EB1-4620-A021-6BB5E4D2172B}" type="parTrans" cxnId="{76CFA15F-53B9-458C-B919-E393CFC163E8}">
      <dgm:prSet/>
      <dgm:spPr/>
      <dgm:t>
        <a:bodyPr/>
        <a:lstStyle/>
        <a:p>
          <a:endParaRPr lang="ru-RU"/>
        </a:p>
      </dgm:t>
    </dgm:pt>
    <dgm:pt modelId="{0DA3C5BC-2197-47FB-8A97-3215B46DA0DF}" type="sibTrans" cxnId="{76CFA15F-53B9-458C-B919-E393CFC163E8}">
      <dgm:prSet/>
      <dgm:spPr/>
      <dgm:t>
        <a:bodyPr/>
        <a:lstStyle/>
        <a:p>
          <a:endParaRPr lang="ru-RU"/>
        </a:p>
      </dgm:t>
    </dgm:pt>
    <dgm:pt modelId="{4CCE54C1-ACE5-4A64-9E2C-73EA8D2A38F2}">
      <dgm:prSet phldrT="[Текст]" phldr="1"/>
      <dgm:spPr/>
      <dgm:t>
        <a:bodyPr/>
        <a:lstStyle/>
        <a:p>
          <a:endParaRPr lang="ru-RU" dirty="0"/>
        </a:p>
      </dgm:t>
    </dgm:pt>
    <dgm:pt modelId="{59E9B7F2-E7C4-4803-8831-7B1115B95BC3}" type="parTrans" cxnId="{0ECB1D06-217D-4346-94D5-467DF9F7AC08}">
      <dgm:prSet/>
      <dgm:spPr/>
      <dgm:t>
        <a:bodyPr/>
        <a:lstStyle/>
        <a:p>
          <a:endParaRPr lang="ru-RU"/>
        </a:p>
      </dgm:t>
    </dgm:pt>
    <dgm:pt modelId="{A5F6F24B-69E5-4E45-8473-8A467D6170EA}" type="sibTrans" cxnId="{0ECB1D06-217D-4346-94D5-467DF9F7AC08}">
      <dgm:prSet/>
      <dgm:spPr/>
      <dgm:t>
        <a:bodyPr/>
        <a:lstStyle/>
        <a:p>
          <a:endParaRPr lang="ru-RU"/>
        </a:p>
      </dgm:t>
    </dgm:pt>
    <dgm:pt modelId="{959EDB7B-CD75-47F4-8427-B896E14F756C}">
      <dgm:prSet phldrT="[Текст]" phldr="1"/>
      <dgm:spPr/>
      <dgm:t>
        <a:bodyPr/>
        <a:lstStyle/>
        <a:p>
          <a:endParaRPr lang="ru-RU" dirty="0"/>
        </a:p>
      </dgm:t>
    </dgm:pt>
    <dgm:pt modelId="{BBD870A6-CE4D-44BB-9F61-D9386C966AEA}" type="parTrans" cxnId="{D7DB22C3-B62B-4C4C-B850-FAB56B93A455}">
      <dgm:prSet/>
      <dgm:spPr/>
      <dgm:t>
        <a:bodyPr/>
        <a:lstStyle/>
        <a:p>
          <a:endParaRPr lang="ru-RU"/>
        </a:p>
      </dgm:t>
    </dgm:pt>
    <dgm:pt modelId="{41BB2361-D40A-4FDD-B046-17346F8775B2}" type="sibTrans" cxnId="{D7DB22C3-B62B-4C4C-B850-FAB56B93A455}">
      <dgm:prSet/>
      <dgm:spPr/>
      <dgm:t>
        <a:bodyPr/>
        <a:lstStyle/>
        <a:p>
          <a:endParaRPr lang="ru-RU"/>
        </a:p>
      </dgm:t>
    </dgm:pt>
    <dgm:pt modelId="{E3DBE243-21E1-4A46-A0D2-3B8BBC8BCC78}">
      <dgm:prSet custT="1"/>
      <dgm:spPr/>
      <dgm:t>
        <a:bodyPr/>
        <a:lstStyle/>
        <a:p>
          <a:r>
            <a:rPr lang="uz-Latn-UZ" sz="2400" dirty="0" smtClean="0">
              <a:latin typeface="Arial" panose="020B0604020202020204" pitchFamily="34" charset="0"/>
              <a:cs typeface="Arial" panose="020B0604020202020204" pitchFamily="34" charset="0"/>
            </a:rPr>
            <a:t>Alisher Navoiy kabi allomalarimizni nima uchun komil inson deb ataymiz?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FAE1B6-76F5-4803-B00C-76D1BD827DEC}" type="parTrans" cxnId="{016B5451-2F53-4FDE-9216-4985C5AB19D2}">
      <dgm:prSet/>
      <dgm:spPr/>
      <dgm:t>
        <a:bodyPr/>
        <a:lstStyle/>
        <a:p>
          <a:endParaRPr lang="ru-RU"/>
        </a:p>
      </dgm:t>
    </dgm:pt>
    <dgm:pt modelId="{55085E7D-23BC-4BAB-8EF6-4E1B7396C660}" type="sibTrans" cxnId="{016B5451-2F53-4FDE-9216-4985C5AB19D2}">
      <dgm:prSet/>
      <dgm:spPr/>
      <dgm:t>
        <a:bodyPr/>
        <a:lstStyle/>
        <a:p>
          <a:endParaRPr lang="ru-RU"/>
        </a:p>
      </dgm:t>
    </dgm:pt>
    <dgm:pt modelId="{CE72D6C8-2C9F-4C6D-AD68-891B6BDD1BCB}">
      <dgm:prSet/>
      <dgm:spPr/>
      <dgm:t>
        <a:bodyPr/>
        <a:lstStyle/>
        <a:p>
          <a:endParaRPr lang="ru-RU" dirty="0"/>
        </a:p>
      </dgm:t>
    </dgm:pt>
    <dgm:pt modelId="{0BD482FF-3753-49B8-89CB-4CE46A68C852}" type="parTrans" cxnId="{FEFCBB3D-CD25-45D7-96F6-A38DFB9B1A49}">
      <dgm:prSet/>
      <dgm:spPr/>
      <dgm:t>
        <a:bodyPr/>
        <a:lstStyle/>
        <a:p>
          <a:endParaRPr lang="ru-RU"/>
        </a:p>
      </dgm:t>
    </dgm:pt>
    <dgm:pt modelId="{20E3D8E6-1037-423A-86E7-E9A1A7371522}" type="sibTrans" cxnId="{FEFCBB3D-CD25-45D7-96F6-A38DFB9B1A49}">
      <dgm:prSet/>
      <dgm:spPr/>
      <dgm:t>
        <a:bodyPr/>
        <a:lstStyle/>
        <a:p>
          <a:endParaRPr lang="ru-RU"/>
        </a:p>
      </dgm:t>
    </dgm:pt>
    <dgm:pt modelId="{8578E9B6-BE16-406B-B2D6-B4FEC2D3118C}">
      <dgm:prSet/>
      <dgm:spPr/>
      <dgm:t>
        <a:bodyPr/>
        <a:lstStyle/>
        <a:p>
          <a:endParaRPr lang="ru-RU" dirty="0"/>
        </a:p>
      </dgm:t>
    </dgm:pt>
    <dgm:pt modelId="{EEC5BB44-04BA-4E04-A79A-4B5A08BDEC16}" type="parTrans" cxnId="{FAD25EF1-AAB3-484B-A767-BE397612D565}">
      <dgm:prSet/>
      <dgm:spPr/>
      <dgm:t>
        <a:bodyPr/>
        <a:lstStyle/>
        <a:p>
          <a:endParaRPr lang="ru-RU"/>
        </a:p>
      </dgm:t>
    </dgm:pt>
    <dgm:pt modelId="{5EF8AF6E-D6EF-4252-959A-282210B8B216}" type="sibTrans" cxnId="{FAD25EF1-AAB3-484B-A767-BE397612D565}">
      <dgm:prSet/>
      <dgm:spPr/>
      <dgm:t>
        <a:bodyPr/>
        <a:lstStyle/>
        <a:p>
          <a:endParaRPr lang="ru-RU"/>
        </a:p>
      </dgm:t>
    </dgm:pt>
    <dgm:pt modelId="{CDD27A27-3667-4891-BA8A-40A0283655EE}">
      <dgm:prSet custT="1"/>
      <dgm:spPr/>
      <dgm:t>
        <a:bodyPr/>
        <a:lstStyle/>
        <a:p>
          <a:r>
            <a:rPr lang="uz-Latn-UZ" sz="2400" dirty="0" smtClean="0">
              <a:latin typeface="Arial" panose="020B0604020202020204" pitchFamily="34" charset="0"/>
              <a:cs typeface="Arial" panose="020B0604020202020204" pitchFamily="34" charset="0"/>
            </a:rPr>
            <a:t>Komil inson yaxshi oilada tarbiya topadi. Shu fikrga qo‘shilasizmi?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4F207-82B9-4043-A56C-6B5CBA94236E}" type="parTrans" cxnId="{716EA586-9477-468C-B79F-A2AE0A5E2A0E}">
      <dgm:prSet/>
      <dgm:spPr/>
      <dgm:t>
        <a:bodyPr/>
        <a:lstStyle/>
        <a:p>
          <a:endParaRPr lang="ru-RU"/>
        </a:p>
      </dgm:t>
    </dgm:pt>
    <dgm:pt modelId="{9EB1C97C-49E3-4662-8FF2-3E651AAAED53}" type="sibTrans" cxnId="{716EA586-9477-468C-B79F-A2AE0A5E2A0E}">
      <dgm:prSet/>
      <dgm:spPr/>
      <dgm:t>
        <a:bodyPr/>
        <a:lstStyle/>
        <a:p>
          <a:endParaRPr lang="ru-RU"/>
        </a:p>
      </dgm:t>
    </dgm:pt>
    <dgm:pt modelId="{0F392BF0-FED0-43E9-BB28-6CED6EE689C8}">
      <dgm:prSet/>
      <dgm:spPr/>
      <dgm:t>
        <a:bodyPr/>
        <a:lstStyle/>
        <a:p>
          <a:endParaRPr lang="ru-RU" dirty="0"/>
        </a:p>
      </dgm:t>
    </dgm:pt>
    <dgm:pt modelId="{9FC9B6A1-608A-4A38-BCA7-D626179C2704}" type="parTrans" cxnId="{4986FB8E-9101-49C4-A40C-7D41DEC6B946}">
      <dgm:prSet/>
      <dgm:spPr/>
      <dgm:t>
        <a:bodyPr/>
        <a:lstStyle/>
        <a:p>
          <a:endParaRPr lang="ru-RU"/>
        </a:p>
      </dgm:t>
    </dgm:pt>
    <dgm:pt modelId="{30094363-763D-4807-A4C2-06AE3064C511}" type="sibTrans" cxnId="{4986FB8E-9101-49C4-A40C-7D41DEC6B946}">
      <dgm:prSet/>
      <dgm:spPr/>
      <dgm:t>
        <a:bodyPr/>
        <a:lstStyle/>
        <a:p>
          <a:endParaRPr lang="ru-RU"/>
        </a:p>
      </dgm:t>
    </dgm:pt>
    <dgm:pt modelId="{415647A0-0CC3-407A-A4F0-7AF339E0F47B}">
      <dgm:prSet/>
      <dgm:spPr/>
      <dgm:t>
        <a:bodyPr/>
        <a:lstStyle/>
        <a:p>
          <a:endParaRPr lang="ru-RU"/>
        </a:p>
      </dgm:t>
    </dgm:pt>
    <dgm:pt modelId="{1C425081-F037-47D0-92BD-7E0C83695294}" type="parTrans" cxnId="{BDE1A247-3160-4C41-B2F7-CFA9592E0563}">
      <dgm:prSet/>
      <dgm:spPr/>
      <dgm:t>
        <a:bodyPr/>
        <a:lstStyle/>
        <a:p>
          <a:endParaRPr lang="ru-RU"/>
        </a:p>
      </dgm:t>
    </dgm:pt>
    <dgm:pt modelId="{1CF870EE-212E-4B31-B31C-F4B3938A98BB}" type="sibTrans" cxnId="{BDE1A247-3160-4C41-B2F7-CFA9592E0563}">
      <dgm:prSet/>
      <dgm:spPr/>
      <dgm:t>
        <a:bodyPr/>
        <a:lstStyle/>
        <a:p>
          <a:endParaRPr lang="ru-RU"/>
        </a:p>
      </dgm:t>
    </dgm:pt>
    <dgm:pt modelId="{7B0596A7-279A-46D2-802C-370733DEE794}">
      <dgm:prSet custT="1"/>
      <dgm:spPr/>
      <dgm:t>
        <a:bodyPr/>
        <a:lstStyle/>
        <a:p>
          <a:r>
            <a:rPr lang="uz-Latn-UZ" sz="2400" dirty="0" smtClean="0">
              <a:latin typeface="Arial" panose="020B0604020202020204" pitchFamily="34" charset="0"/>
              <a:cs typeface="Arial" panose="020B0604020202020204" pitchFamily="34" charset="0"/>
            </a:rPr>
            <a:t>Inson k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uz-Latn-UZ" sz="2400" dirty="0" smtClean="0">
              <a:latin typeface="Arial" panose="020B0604020202020204" pitchFamily="34" charset="0"/>
              <a:cs typeface="Arial" panose="020B0604020202020204" pitchFamily="34" charset="0"/>
            </a:rPr>
            <a:t>molotida badiiy asarlarni  o‘qish qanday o‘rin tutadi?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7CD19B-10B0-4002-A3F6-E396F6A4D358}" type="parTrans" cxnId="{D2797FA0-4859-4537-8AFD-D286E8404814}">
      <dgm:prSet/>
      <dgm:spPr/>
      <dgm:t>
        <a:bodyPr/>
        <a:lstStyle/>
        <a:p>
          <a:endParaRPr lang="ru-RU"/>
        </a:p>
      </dgm:t>
    </dgm:pt>
    <dgm:pt modelId="{CDCA4AA6-8B5C-4714-A9D9-181E0F244099}" type="sibTrans" cxnId="{D2797FA0-4859-4537-8AFD-D286E8404814}">
      <dgm:prSet/>
      <dgm:spPr/>
      <dgm:t>
        <a:bodyPr/>
        <a:lstStyle/>
        <a:p>
          <a:endParaRPr lang="ru-RU"/>
        </a:p>
      </dgm:t>
    </dgm:pt>
    <dgm:pt modelId="{13D76621-67A4-4126-97A7-8AE5C08B6474}">
      <dgm:prSet/>
      <dgm:spPr/>
      <dgm:t>
        <a:bodyPr/>
        <a:lstStyle/>
        <a:p>
          <a:endParaRPr lang="ru-RU"/>
        </a:p>
      </dgm:t>
    </dgm:pt>
    <dgm:pt modelId="{15E94151-3ED0-4445-978F-7C0F27439FD7}" type="parTrans" cxnId="{4D32DA5E-26AE-4D97-8650-773A1DF0A76D}">
      <dgm:prSet/>
      <dgm:spPr/>
      <dgm:t>
        <a:bodyPr/>
        <a:lstStyle/>
        <a:p>
          <a:endParaRPr lang="ru-RU"/>
        </a:p>
      </dgm:t>
    </dgm:pt>
    <dgm:pt modelId="{A1D2076C-75DE-4D74-8C9A-6AD222BC109B}" type="sibTrans" cxnId="{4D32DA5E-26AE-4D97-8650-773A1DF0A76D}">
      <dgm:prSet/>
      <dgm:spPr/>
      <dgm:t>
        <a:bodyPr/>
        <a:lstStyle/>
        <a:p>
          <a:endParaRPr lang="ru-RU"/>
        </a:p>
      </dgm:t>
    </dgm:pt>
    <dgm:pt modelId="{266190BF-9520-49DB-AE69-39210975B2C8}">
      <dgm:prSet/>
      <dgm:spPr/>
      <dgm:t>
        <a:bodyPr/>
        <a:lstStyle/>
        <a:p>
          <a:endParaRPr lang="ru-RU"/>
        </a:p>
      </dgm:t>
    </dgm:pt>
    <dgm:pt modelId="{7A2A1932-14A0-4D6B-B9A6-1791BBBBE74A}" type="parTrans" cxnId="{88B5D139-1EF9-41EB-B68D-2ECBD089F6DE}">
      <dgm:prSet/>
      <dgm:spPr/>
      <dgm:t>
        <a:bodyPr/>
        <a:lstStyle/>
        <a:p>
          <a:endParaRPr lang="ru-RU"/>
        </a:p>
      </dgm:t>
    </dgm:pt>
    <dgm:pt modelId="{971297E8-DC8C-47D6-A663-B2E7FFE24CC2}" type="sibTrans" cxnId="{88B5D139-1EF9-41EB-B68D-2ECBD089F6DE}">
      <dgm:prSet/>
      <dgm:spPr/>
      <dgm:t>
        <a:bodyPr/>
        <a:lstStyle/>
        <a:p>
          <a:endParaRPr lang="ru-RU"/>
        </a:p>
      </dgm:t>
    </dgm:pt>
    <dgm:pt modelId="{F5C02715-7613-48BB-AF5A-DE93EE07B444}" type="pres">
      <dgm:prSet presAssocID="{5528E12C-EF01-4772-BE0F-2667BF1DE20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EA96E0-9EC2-405E-A788-B45ECE59378E}" type="pres">
      <dgm:prSet presAssocID="{5528E12C-EF01-4772-BE0F-2667BF1DE206}" presName="axisShape" presStyleLbl="bgShp" presStyleIdx="0" presStyleCnt="1" custLinFactNeighborX="321" custLinFactNeighborY="4719"/>
      <dgm:spPr/>
    </dgm:pt>
    <dgm:pt modelId="{72DE1FB0-0933-49A7-B135-427B67955EA3}" type="pres">
      <dgm:prSet presAssocID="{5528E12C-EF01-4772-BE0F-2667BF1DE206}" presName="rect1" presStyleLbl="node1" presStyleIdx="0" presStyleCnt="4" custScaleX="234913" custLinFactNeighborX="-73125" custLinFactNeighborY="-44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EC1B1-E84A-457E-97F9-1920255E25DE}" type="pres">
      <dgm:prSet presAssocID="{5528E12C-EF01-4772-BE0F-2667BF1DE206}" presName="rect2" presStyleLbl="node1" presStyleIdx="1" presStyleCnt="4" custScaleX="255500" custLinFactNeighborX="84978" custLinFactNeighborY="-44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C3AF0-FF8D-4187-8034-1CCE0D3C14C8}" type="pres">
      <dgm:prSet presAssocID="{5528E12C-EF01-4772-BE0F-2667BF1DE206}" presName="rect3" presStyleLbl="node1" presStyleIdx="2" presStyleCnt="4" custScaleX="237028" custLinFactNeighborX="-77143" custLinFactNeighborY="16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55506-6EE2-4AAC-B8B7-61BC0622395A}" type="pres">
      <dgm:prSet presAssocID="{5528E12C-EF01-4772-BE0F-2667BF1DE206}" presName="rect4" presStyleLbl="node1" presStyleIdx="3" presStyleCnt="4" custScaleX="255255" custLinFactNeighborX="83572" custLinFactNeighborY="-24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797FA0-4859-4537-8AFD-D286E8404814}" srcId="{5528E12C-EF01-4772-BE0F-2667BF1DE206}" destId="{7B0596A7-279A-46D2-802C-370733DEE794}" srcOrd="3" destOrd="0" parTransId="{F57CD19B-10B0-4002-A3F6-E396F6A4D358}" sibTransId="{CDCA4AA6-8B5C-4714-A9D9-181E0F244099}"/>
    <dgm:cxn modelId="{183CB58F-0BE1-4AAC-8A7A-0F8475AAB72C}" type="presOf" srcId="{E3DBE243-21E1-4A46-A0D2-3B8BBC8BCC78}" destId="{21EEC1B1-E84A-457E-97F9-1920255E25DE}" srcOrd="0" destOrd="0" presId="urn:microsoft.com/office/officeart/2005/8/layout/matrix2"/>
    <dgm:cxn modelId="{76CFA15F-53B9-458C-B919-E393CFC163E8}" srcId="{5528E12C-EF01-4772-BE0F-2667BF1DE206}" destId="{2B2F410D-6B29-4C6E-8A12-DF710443B7E9}" srcOrd="10" destOrd="0" parTransId="{943F3D11-2EB1-4620-A021-6BB5E4D2172B}" sibTransId="{0DA3C5BC-2197-47FB-8A97-3215B46DA0DF}"/>
    <dgm:cxn modelId="{A90525A1-485F-44AE-82A2-76423C6B9279}" srcId="{5528E12C-EF01-4772-BE0F-2667BF1DE206}" destId="{C0766546-91F9-4C5D-B4F1-C6AA68D7BE4F}" srcOrd="0" destOrd="0" parTransId="{53E0250A-F58F-49A9-A50F-8DD3E2B5E537}" sibTransId="{25750ACD-21D4-4D1C-835D-4EDB54E00A7F}"/>
    <dgm:cxn modelId="{3F15531E-F84F-418F-A1C0-356D9BBA73A2}" type="presOf" srcId="{C0766546-91F9-4C5D-B4F1-C6AA68D7BE4F}" destId="{72DE1FB0-0933-49A7-B135-427B67955EA3}" srcOrd="0" destOrd="0" presId="urn:microsoft.com/office/officeart/2005/8/layout/matrix2"/>
    <dgm:cxn modelId="{0ECB1D06-217D-4346-94D5-467DF9F7AC08}" srcId="{5528E12C-EF01-4772-BE0F-2667BF1DE206}" destId="{4CCE54C1-ACE5-4A64-9E2C-73EA8D2A38F2}" srcOrd="11" destOrd="0" parTransId="{59E9B7F2-E7C4-4803-8831-7B1115B95BC3}" sibTransId="{A5F6F24B-69E5-4E45-8473-8A467D6170EA}"/>
    <dgm:cxn modelId="{88B5D139-1EF9-41EB-B68D-2ECBD089F6DE}" srcId="{5528E12C-EF01-4772-BE0F-2667BF1DE206}" destId="{266190BF-9520-49DB-AE69-39210975B2C8}" srcOrd="5" destOrd="0" parTransId="{7A2A1932-14A0-4D6B-B9A6-1791BBBBE74A}" sibTransId="{971297E8-DC8C-47D6-A663-B2E7FFE24CC2}"/>
    <dgm:cxn modelId="{FAD25EF1-AAB3-484B-A767-BE397612D565}" srcId="{5528E12C-EF01-4772-BE0F-2667BF1DE206}" destId="{8578E9B6-BE16-406B-B2D6-B4FEC2D3118C}" srcOrd="9" destOrd="0" parTransId="{EEC5BB44-04BA-4E04-A79A-4B5A08BDEC16}" sibTransId="{5EF8AF6E-D6EF-4252-959A-282210B8B216}"/>
    <dgm:cxn modelId="{212FD62B-DEC9-4DB3-8E10-92D91070BFC7}" type="presOf" srcId="{CDD27A27-3667-4891-BA8A-40A0283655EE}" destId="{B50C3AF0-FF8D-4187-8034-1CCE0D3C14C8}" srcOrd="0" destOrd="0" presId="urn:microsoft.com/office/officeart/2005/8/layout/matrix2"/>
    <dgm:cxn modelId="{D7DB22C3-B62B-4C4C-B850-FAB56B93A455}" srcId="{5528E12C-EF01-4772-BE0F-2667BF1DE206}" destId="{959EDB7B-CD75-47F4-8427-B896E14F756C}" srcOrd="12" destOrd="0" parTransId="{BBD870A6-CE4D-44BB-9F61-D9386C966AEA}" sibTransId="{41BB2361-D40A-4FDD-B046-17346F8775B2}"/>
    <dgm:cxn modelId="{4D32DA5E-26AE-4D97-8650-773A1DF0A76D}" srcId="{5528E12C-EF01-4772-BE0F-2667BF1DE206}" destId="{13D76621-67A4-4126-97A7-8AE5C08B6474}" srcOrd="4" destOrd="0" parTransId="{15E94151-3ED0-4445-978F-7C0F27439FD7}" sibTransId="{A1D2076C-75DE-4D74-8C9A-6AD222BC109B}"/>
    <dgm:cxn modelId="{4986FB8E-9101-49C4-A40C-7D41DEC6B946}" srcId="{5528E12C-EF01-4772-BE0F-2667BF1DE206}" destId="{0F392BF0-FED0-43E9-BB28-6CED6EE689C8}" srcOrd="6" destOrd="0" parTransId="{9FC9B6A1-608A-4A38-BCA7-D626179C2704}" sibTransId="{30094363-763D-4807-A4C2-06AE3064C511}"/>
    <dgm:cxn modelId="{716EA586-9477-468C-B79F-A2AE0A5E2A0E}" srcId="{5528E12C-EF01-4772-BE0F-2667BF1DE206}" destId="{CDD27A27-3667-4891-BA8A-40A0283655EE}" srcOrd="2" destOrd="0" parTransId="{ACD4F207-82B9-4043-A56C-6B5CBA94236E}" sibTransId="{9EB1C97C-49E3-4662-8FF2-3E651AAAED53}"/>
    <dgm:cxn modelId="{AE0CE3ED-A5C1-49DE-99D5-450FC9BAD671}" type="presOf" srcId="{7B0596A7-279A-46D2-802C-370733DEE794}" destId="{BA255506-6EE2-4AAC-B8B7-61BC0622395A}" srcOrd="0" destOrd="0" presId="urn:microsoft.com/office/officeart/2005/8/layout/matrix2"/>
    <dgm:cxn modelId="{016B5451-2F53-4FDE-9216-4985C5AB19D2}" srcId="{5528E12C-EF01-4772-BE0F-2667BF1DE206}" destId="{E3DBE243-21E1-4A46-A0D2-3B8BBC8BCC78}" srcOrd="1" destOrd="0" parTransId="{EFFAE1B6-76F5-4803-B00C-76D1BD827DEC}" sibTransId="{55085E7D-23BC-4BAB-8EF6-4E1B7396C660}"/>
    <dgm:cxn modelId="{7A24EF0F-8A8C-4C4C-A0A0-4D341F823F0C}" type="presOf" srcId="{5528E12C-EF01-4772-BE0F-2667BF1DE206}" destId="{F5C02715-7613-48BB-AF5A-DE93EE07B444}" srcOrd="0" destOrd="0" presId="urn:microsoft.com/office/officeart/2005/8/layout/matrix2"/>
    <dgm:cxn modelId="{BDE1A247-3160-4C41-B2F7-CFA9592E0563}" srcId="{5528E12C-EF01-4772-BE0F-2667BF1DE206}" destId="{415647A0-0CC3-407A-A4F0-7AF339E0F47B}" srcOrd="7" destOrd="0" parTransId="{1C425081-F037-47D0-92BD-7E0C83695294}" sibTransId="{1CF870EE-212E-4B31-B31C-F4B3938A98BB}"/>
    <dgm:cxn modelId="{FEFCBB3D-CD25-45D7-96F6-A38DFB9B1A49}" srcId="{5528E12C-EF01-4772-BE0F-2667BF1DE206}" destId="{CE72D6C8-2C9F-4C6D-AD68-891B6BDD1BCB}" srcOrd="8" destOrd="0" parTransId="{0BD482FF-3753-49B8-89CB-4CE46A68C852}" sibTransId="{20E3D8E6-1037-423A-86E7-E9A1A7371522}"/>
    <dgm:cxn modelId="{8C248E42-3023-4A4E-949E-1F62A48F9579}" type="presParOf" srcId="{F5C02715-7613-48BB-AF5A-DE93EE07B444}" destId="{E5EA96E0-9EC2-405E-A788-B45ECE59378E}" srcOrd="0" destOrd="0" presId="urn:microsoft.com/office/officeart/2005/8/layout/matrix2"/>
    <dgm:cxn modelId="{664FAF42-3F56-4928-A7FB-FBDC00AE2885}" type="presParOf" srcId="{F5C02715-7613-48BB-AF5A-DE93EE07B444}" destId="{72DE1FB0-0933-49A7-B135-427B67955EA3}" srcOrd="1" destOrd="0" presId="urn:microsoft.com/office/officeart/2005/8/layout/matrix2"/>
    <dgm:cxn modelId="{D65FABAD-08D8-4082-BA9F-FBA2F029E7A0}" type="presParOf" srcId="{F5C02715-7613-48BB-AF5A-DE93EE07B444}" destId="{21EEC1B1-E84A-457E-97F9-1920255E25DE}" srcOrd="2" destOrd="0" presId="urn:microsoft.com/office/officeart/2005/8/layout/matrix2"/>
    <dgm:cxn modelId="{302AEF15-0024-41D8-AD1D-4A3C1C4A6222}" type="presParOf" srcId="{F5C02715-7613-48BB-AF5A-DE93EE07B444}" destId="{B50C3AF0-FF8D-4187-8034-1CCE0D3C14C8}" srcOrd="3" destOrd="0" presId="urn:microsoft.com/office/officeart/2005/8/layout/matrix2"/>
    <dgm:cxn modelId="{4C2F02B4-172B-44E0-9B15-1D14FD84D9BE}" type="presParOf" srcId="{F5C02715-7613-48BB-AF5A-DE93EE07B444}" destId="{BA255506-6EE2-4AAC-B8B7-61BC0622395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A96E0-9EC2-405E-A788-B45ECE59378E}">
      <dsp:nvSpPr>
        <dsp:cNvPr id="0" name=""/>
        <dsp:cNvSpPr/>
      </dsp:nvSpPr>
      <dsp:spPr>
        <a:xfrm>
          <a:off x="2197123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DE1FB0-0933-49A7-B135-427B67955EA3}">
      <dsp:nvSpPr>
        <dsp:cNvPr id="0" name=""/>
        <dsp:cNvSpPr/>
      </dsp:nvSpPr>
      <dsp:spPr>
        <a:xfrm>
          <a:off x="162944" y="191772"/>
          <a:ext cx="3818745" cy="1625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Oqillar suhbatidan xulosa chiqarish komillik sari yetaklaydi. Siz nima deysiz?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299" y="271127"/>
        <a:ext cx="3660035" cy="1466890"/>
      </dsp:txXfrm>
    </dsp:sp>
    <dsp:sp modelId="{21EEC1B1-E84A-457E-97F9-1920255E25DE}">
      <dsp:nvSpPr>
        <dsp:cNvPr id="0" name=""/>
        <dsp:cNvSpPr/>
      </dsp:nvSpPr>
      <dsp:spPr>
        <a:xfrm>
          <a:off x="4428887" y="191772"/>
          <a:ext cx="4153408" cy="1625600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Alisher Navoiy kabi allomalarimizni nima uchun komil inson deb ataymiz?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8242" y="271127"/>
        <a:ext cx="3994698" cy="1466890"/>
      </dsp:txXfrm>
    </dsp:sp>
    <dsp:sp modelId="{B50C3AF0-FF8D-4187-8034-1CCE0D3C14C8}">
      <dsp:nvSpPr>
        <dsp:cNvPr id="0" name=""/>
        <dsp:cNvSpPr/>
      </dsp:nvSpPr>
      <dsp:spPr>
        <a:xfrm>
          <a:off x="80437" y="2200363"/>
          <a:ext cx="3853127" cy="1625600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Komil inson yaxshi oilada tarbiya topadi. Shu fikrga qo‘shilasizmi?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9792" y="2279718"/>
        <a:ext cx="3694417" cy="1466890"/>
      </dsp:txXfrm>
    </dsp:sp>
    <dsp:sp modelId="{BA255506-6EE2-4AAC-B8B7-61BC0622395A}">
      <dsp:nvSpPr>
        <dsp:cNvPr id="0" name=""/>
        <dsp:cNvSpPr/>
      </dsp:nvSpPr>
      <dsp:spPr>
        <a:xfrm>
          <a:off x="4432870" y="2135046"/>
          <a:ext cx="4149425" cy="162560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Inson k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uz-Latn-UZ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molotida badiiy asarlarni  o‘qish qanday o‘rin tutadi?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2225" y="2214401"/>
        <a:ext cx="3990715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7733" y="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8627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98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39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22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12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63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811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797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200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00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7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5"/>
            <a:ext cx="7826817" cy="209124"/>
          </a:xfrm>
        </p:spPr>
        <p:txBody>
          <a:bodyPr lIns="0" tIns="0" rIns="0" bIns="0"/>
          <a:lstStyle>
            <a:lvl1pPr>
              <a:defRPr sz="135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7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6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58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85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71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33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36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01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37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72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4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5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4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786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903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86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573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738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847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132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209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2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3"/>
            <a:ext cx="7772401" cy="1102519"/>
          </a:xfrm>
        </p:spPr>
        <p:txBody>
          <a:bodyPr>
            <a:normAutofit/>
          </a:bodyPr>
          <a:lstStyle>
            <a:lvl1pPr>
              <a:defRPr sz="192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55139" indent="-132672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44933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80318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80318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62631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62631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slideLayout" Target="../slideLayouts/slideLayout105.xml"/><Relationship Id="rId39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00.xml"/><Relationship Id="rId34" Type="http://schemas.openxmlformats.org/officeDocument/2006/relationships/slideLayout" Target="../slideLayouts/slideLayout113.xml"/><Relationship Id="rId42" Type="http://schemas.openxmlformats.org/officeDocument/2006/relationships/slideLayout" Target="../slideLayouts/slideLayout121.xml"/><Relationship Id="rId47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29.xml"/><Relationship Id="rId55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29" Type="http://schemas.openxmlformats.org/officeDocument/2006/relationships/slideLayout" Target="../slideLayouts/slideLayout108.xml"/><Relationship Id="rId41" Type="http://schemas.openxmlformats.org/officeDocument/2006/relationships/slideLayout" Target="../slideLayouts/slideLayout120.xml"/><Relationship Id="rId54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32" Type="http://schemas.openxmlformats.org/officeDocument/2006/relationships/slideLayout" Target="../slideLayouts/slideLayout111.xml"/><Relationship Id="rId37" Type="http://schemas.openxmlformats.org/officeDocument/2006/relationships/slideLayout" Target="../slideLayouts/slideLayout116.xml"/><Relationship Id="rId40" Type="http://schemas.openxmlformats.org/officeDocument/2006/relationships/slideLayout" Target="../slideLayouts/slideLayout119.xml"/><Relationship Id="rId45" Type="http://schemas.openxmlformats.org/officeDocument/2006/relationships/slideLayout" Target="../slideLayouts/slideLayout124.xml"/><Relationship Id="rId53" Type="http://schemas.openxmlformats.org/officeDocument/2006/relationships/slideLayout" Target="../slideLayouts/slideLayout132.xml"/><Relationship Id="rId58" Type="http://schemas.openxmlformats.org/officeDocument/2006/relationships/theme" Target="../theme/theme4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slideLayout" Target="../slideLayouts/slideLayout107.xml"/><Relationship Id="rId36" Type="http://schemas.openxmlformats.org/officeDocument/2006/relationships/slideLayout" Target="../slideLayouts/slideLayout115.xml"/><Relationship Id="rId49" Type="http://schemas.openxmlformats.org/officeDocument/2006/relationships/slideLayout" Target="../slideLayouts/slideLayout128.xml"/><Relationship Id="rId57" Type="http://schemas.openxmlformats.org/officeDocument/2006/relationships/slideLayout" Target="../slideLayouts/slideLayout136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31" Type="http://schemas.openxmlformats.org/officeDocument/2006/relationships/slideLayout" Target="../slideLayouts/slideLayout110.xml"/><Relationship Id="rId44" Type="http://schemas.openxmlformats.org/officeDocument/2006/relationships/slideLayout" Target="../slideLayouts/slideLayout123.xml"/><Relationship Id="rId52" Type="http://schemas.openxmlformats.org/officeDocument/2006/relationships/slideLayout" Target="../slideLayouts/slideLayout131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slideLayout" Target="../slideLayouts/slideLayout106.xml"/><Relationship Id="rId30" Type="http://schemas.openxmlformats.org/officeDocument/2006/relationships/slideLayout" Target="../slideLayouts/slideLayout109.xml"/><Relationship Id="rId35" Type="http://schemas.openxmlformats.org/officeDocument/2006/relationships/slideLayout" Target="../slideLayouts/slideLayout114.xml"/><Relationship Id="rId43" Type="http://schemas.openxmlformats.org/officeDocument/2006/relationships/slideLayout" Target="../slideLayouts/slideLayout122.xml"/><Relationship Id="rId48" Type="http://schemas.openxmlformats.org/officeDocument/2006/relationships/slideLayout" Target="../slideLayouts/slideLayout127.xml"/><Relationship Id="rId56" Type="http://schemas.openxmlformats.org/officeDocument/2006/relationships/slideLayout" Target="../slideLayouts/slideLayout135.xml"/><Relationship Id="rId8" Type="http://schemas.openxmlformats.org/officeDocument/2006/relationships/slideLayout" Target="../slideLayouts/slideLayout87.xml"/><Relationship Id="rId51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33" Type="http://schemas.openxmlformats.org/officeDocument/2006/relationships/slideLayout" Target="../slideLayouts/slideLayout112.xml"/><Relationship Id="rId38" Type="http://schemas.openxmlformats.org/officeDocument/2006/relationships/slideLayout" Target="../slideLayouts/slideLayout117.xml"/><Relationship Id="rId46" Type="http://schemas.openxmlformats.org/officeDocument/2006/relationships/slideLayout" Target="../slideLayouts/slideLayout125.xml"/><Relationship Id="rId59" Type="http://schemas.openxmlformats.org/officeDocument/2006/relationships/hyperlink" Target="https://www.facebook.com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2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0478"/>
            <a:ext cx="1620957" cy="164896"/>
          </a:xfrm>
          <a:prstGeom prst="rect">
            <a:avLst/>
          </a:prstGeom>
        </p:spPr>
        <p:txBody>
          <a:bodyPr vert="horz" wrap="square" lIns="65322" tIns="32660" rIns="65322" bIns="326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3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65322" tIns="32660" rIns="65322" bIns="326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43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43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3154" rtl="0" eaLnBrk="1" latinLnBrk="0" hangingPunct="1">
        <a:lnSpc>
          <a:spcPct val="86000"/>
        </a:lnSpc>
        <a:spcBef>
          <a:spcPct val="0"/>
        </a:spcBef>
        <a:buNone/>
        <a:defRPr sz="15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66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72" kern="800" spc="-7">
          <a:solidFill>
            <a:schemeClr val="tx1"/>
          </a:solidFill>
          <a:latin typeface="+mn-lt"/>
          <a:ea typeface="+mn-ea"/>
          <a:cs typeface="+mn-cs"/>
        </a:defRPr>
      </a:lvl1pPr>
      <a:lvl2pPr marL="246067" indent="-123600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2pPr>
      <a:lvl3pPr marL="368533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57" kern="800">
          <a:solidFill>
            <a:schemeClr val="tx1"/>
          </a:solidFill>
          <a:latin typeface="+mn-lt"/>
          <a:ea typeface="+mn-ea"/>
          <a:cs typeface="+mn-cs"/>
        </a:defRPr>
      </a:lvl3pPr>
      <a:lvl4pPr marL="491000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4pPr>
      <a:lvl5pPr marL="613467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57" kern="800">
          <a:solidFill>
            <a:schemeClr val="tx1"/>
          </a:solidFill>
          <a:latin typeface="+mn-lt"/>
          <a:ea typeface="+mn-ea"/>
          <a:cs typeface="+mn-cs"/>
        </a:defRPr>
      </a:lvl5pPr>
      <a:lvl6pPr marL="179617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0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328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90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7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08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8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1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39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16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5" y="849897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453"/>
            <a:endParaRPr sz="2038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453"/>
            <a:endParaRPr sz="2038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7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endParaRPr lang="ru-RU" sz="12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fld id="{1D8BD707-D9CF-40AE-B4C6-C98DA3205C09}" type="datetimeFigureOut">
              <a:rPr lang="en-US" sz="1288" smtClean="0">
                <a:solidFill>
                  <a:prstClr val="black">
                    <a:tint val="75000"/>
                  </a:prstClr>
                </a:solidFill>
              </a:rPr>
              <a:pPr defTabSz="1035453"/>
              <a:t>8/26/2020</a:t>
            </a:fld>
            <a:endParaRPr lang="en-US" sz="12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fld id="{B6F15528-21DE-4FAA-801E-634DDDAF4B2B}" type="slidenum">
              <a:rPr lang="ru-RU" sz="1288" smtClean="0">
                <a:solidFill>
                  <a:prstClr val="black">
                    <a:tint val="75000"/>
                  </a:prstClr>
                </a:solidFill>
              </a:rPr>
              <a:pPr defTabSz="1035453"/>
              <a:t>‹#›</a:t>
            </a:fld>
            <a:endParaRPr lang="ru-RU" sz="128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726">
        <a:defRPr>
          <a:latin typeface="+mn-lt"/>
          <a:ea typeface="+mn-ea"/>
          <a:cs typeface="+mn-cs"/>
        </a:defRPr>
      </a:lvl2pPr>
      <a:lvl3pPr marL="1035453">
        <a:defRPr>
          <a:latin typeface="+mn-lt"/>
          <a:ea typeface="+mn-ea"/>
          <a:cs typeface="+mn-cs"/>
        </a:defRPr>
      </a:lvl3pPr>
      <a:lvl4pPr marL="1553180">
        <a:defRPr>
          <a:latin typeface="+mn-lt"/>
          <a:ea typeface="+mn-ea"/>
          <a:cs typeface="+mn-cs"/>
        </a:defRPr>
      </a:lvl4pPr>
      <a:lvl5pPr marL="2070906">
        <a:defRPr>
          <a:latin typeface="+mn-lt"/>
          <a:ea typeface="+mn-ea"/>
          <a:cs typeface="+mn-cs"/>
        </a:defRPr>
      </a:lvl5pPr>
      <a:lvl6pPr marL="2588633">
        <a:defRPr>
          <a:latin typeface="+mn-lt"/>
          <a:ea typeface="+mn-ea"/>
          <a:cs typeface="+mn-cs"/>
        </a:defRPr>
      </a:lvl6pPr>
      <a:lvl7pPr marL="3106358">
        <a:defRPr>
          <a:latin typeface="+mn-lt"/>
          <a:ea typeface="+mn-ea"/>
          <a:cs typeface="+mn-cs"/>
        </a:defRPr>
      </a:lvl7pPr>
      <a:lvl8pPr marL="3624085">
        <a:defRPr>
          <a:latin typeface="+mn-lt"/>
          <a:ea typeface="+mn-ea"/>
          <a:cs typeface="+mn-cs"/>
        </a:defRPr>
      </a:lvl8pPr>
      <a:lvl9pPr marL="41418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726">
        <a:defRPr>
          <a:latin typeface="+mn-lt"/>
          <a:ea typeface="+mn-ea"/>
          <a:cs typeface="+mn-cs"/>
        </a:defRPr>
      </a:lvl2pPr>
      <a:lvl3pPr marL="1035453">
        <a:defRPr>
          <a:latin typeface="+mn-lt"/>
          <a:ea typeface="+mn-ea"/>
          <a:cs typeface="+mn-cs"/>
        </a:defRPr>
      </a:lvl3pPr>
      <a:lvl4pPr marL="1553180">
        <a:defRPr>
          <a:latin typeface="+mn-lt"/>
          <a:ea typeface="+mn-ea"/>
          <a:cs typeface="+mn-cs"/>
        </a:defRPr>
      </a:lvl4pPr>
      <a:lvl5pPr marL="2070906">
        <a:defRPr>
          <a:latin typeface="+mn-lt"/>
          <a:ea typeface="+mn-ea"/>
          <a:cs typeface="+mn-cs"/>
        </a:defRPr>
      </a:lvl5pPr>
      <a:lvl6pPr marL="2588633">
        <a:defRPr>
          <a:latin typeface="+mn-lt"/>
          <a:ea typeface="+mn-ea"/>
          <a:cs typeface="+mn-cs"/>
        </a:defRPr>
      </a:lvl6pPr>
      <a:lvl7pPr marL="3106358">
        <a:defRPr>
          <a:latin typeface="+mn-lt"/>
          <a:ea typeface="+mn-ea"/>
          <a:cs typeface="+mn-cs"/>
        </a:defRPr>
      </a:lvl7pPr>
      <a:lvl8pPr marL="3624085">
        <a:defRPr>
          <a:latin typeface="+mn-lt"/>
          <a:ea typeface="+mn-ea"/>
          <a:cs typeface="+mn-cs"/>
        </a:defRPr>
      </a:lvl8pPr>
      <a:lvl9pPr marL="41418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5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9143999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5" y="190296"/>
            <a:ext cx="4124783" cy="808327"/>
          </a:xfrm>
          <a:prstGeom prst="rect">
            <a:avLst/>
          </a:prstGeom>
        </p:spPr>
        <p:txBody>
          <a:bodyPr vert="horz" wrap="square" lIns="0" tIns="16539" rIns="0" bIns="0" rtlCol="0" anchor="ctr">
            <a:spAutoFit/>
          </a:bodyPr>
          <a:lstStyle/>
          <a:p>
            <a:pPr marL="14382" algn="l">
              <a:lnSpc>
                <a:spcPct val="100000"/>
              </a:lnSpc>
              <a:spcBef>
                <a:spcPts val="129"/>
              </a:spcBef>
            </a:pPr>
            <a:r>
              <a:rPr lang="en-US" sz="5144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8889" y="1523692"/>
            <a:ext cx="7838539" cy="3495326"/>
          </a:xfrm>
          <a:prstGeom prst="rect">
            <a:avLst/>
          </a:prstGeom>
        </p:spPr>
        <p:txBody>
          <a:bodyPr vert="horz" wrap="square" lIns="0" tIns="15821" rIns="0" bIns="0" rtlCol="0">
            <a:spAutoFit/>
          </a:bodyPr>
          <a:lstStyle/>
          <a:p>
            <a:pPr marL="20853" defTabSz="653107">
              <a:spcBef>
                <a:spcPts val="125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Arial"/>
                <a:cs typeface="Arial"/>
              </a:rPr>
              <a:t>MAVZU</a:t>
            </a:r>
            <a:r>
              <a:rPr sz="4000" b="1" dirty="0" smtClean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r>
              <a:rPr lang="ru-RU" sz="4000" b="1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uz-Latn-UZ" sz="4000" b="1" dirty="0" smtClean="0">
                <a:solidFill>
                  <a:srgbClr val="0070C0"/>
                </a:solidFill>
                <a:latin typeface="Arial"/>
                <a:cs typeface="Arial"/>
              </a:rPr>
              <a:t>SIFAT </a:t>
            </a:r>
            <a:r>
              <a:rPr lang="uz-Latn-UZ" sz="4000" b="1" dirty="0">
                <a:solidFill>
                  <a:srgbClr val="0070C0"/>
                </a:solidFill>
                <a:latin typeface="Arial"/>
                <a:cs typeface="Arial"/>
              </a:rPr>
              <a:t>SO‘Z TURKUMINI </a:t>
            </a:r>
            <a:r>
              <a:rPr lang="uz-Latn-UZ" sz="4000" b="1" dirty="0" smtClean="0">
                <a:solidFill>
                  <a:srgbClr val="0070C0"/>
                </a:solidFill>
                <a:latin typeface="Arial"/>
                <a:cs typeface="Arial"/>
              </a:rPr>
              <a:t>TAKRORLASH</a:t>
            </a:r>
            <a:r>
              <a:rPr lang="uz-Cyrl-UZ" sz="4000" b="1" dirty="0">
                <a:solidFill>
                  <a:srgbClr val="0070C0"/>
                </a:solidFill>
                <a:latin typeface="Arial"/>
                <a:cs typeface="Arial"/>
              </a:rPr>
              <a:t>.</a:t>
            </a:r>
            <a:endParaRPr lang="uz-Latn-UZ" sz="40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uz-Latn-UZ" sz="1200" i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uz-Latn-UZ" sz="3143" i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uz-Cyrl-UZ" sz="2800" i="1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r>
              <a:rPr sz="2800" i="1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O‘qituvchi</a:t>
            </a:r>
            <a:r>
              <a:rPr lang="uz-Latn-UZ" sz="2800" i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:</a:t>
            </a:r>
            <a:r>
              <a:rPr lang="uz-Latn-UZ" sz="2800" i="1" spc="6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Sodiqova Shoira Ibrohimovna</a:t>
            </a:r>
            <a:endParaRPr sz="2800" i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74678" y="1523692"/>
            <a:ext cx="568349" cy="15199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74678" y="3330736"/>
            <a:ext cx="568349" cy="15456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393153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393152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587899" y="422872"/>
            <a:ext cx="1072775" cy="449041"/>
          </a:xfrm>
          <a:prstGeom prst="rect">
            <a:avLst/>
          </a:prstGeom>
        </p:spPr>
        <p:txBody>
          <a:bodyPr vert="horz" wrap="square" lIns="0" tIns="17978" rIns="0" bIns="0" rtlCol="0">
            <a:spAutoFit/>
          </a:bodyPr>
          <a:lstStyle/>
          <a:p>
            <a:pPr defTabSz="653107">
              <a:spcBef>
                <a:spcPts val="142"/>
              </a:spcBef>
            </a:pP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5-sinf</a:t>
            </a:r>
            <a:endParaRPr sz="2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80736" y="2731030"/>
            <a:ext cx="1636692" cy="181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9190"/>
            <a:ext cx="9143999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15-mashq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69912307"/>
              </p:ext>
            </p:extLst>
          </p:nvPr>
        </p:nvGraphicFramePr>
        <p:xfrm>
          <a:off x="280852" y="953590"/>
          <a:ext cx="85822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720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296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Hikmatli so‘zlarni </a:t>
            </a:r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36822" y="1150382"/>
            <a:ext cx="1175657" cy="140679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35576" y="1150382"/>
            <a:ext cx="6296297" cy="1384995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yomonlikka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qaratilsa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razil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makkor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aldamchi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(Abu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Nasr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Farobiy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822" y="2884597"/>
            <a:ext cx="1254429" cy="150105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22514" y="2884597"/>
            <a:ext cx="6309359" cy="1384995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tarozisida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ko‘rilmagan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asossizdir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Abu Ali ibn Sino)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5577" y="1581269"/>
            <a:ext cx="3843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uz-Latn-UZ" sz="28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azil, makkor, aldamchi</a:t>
            </a:r>
            <a:endParaRPr lang="ru-RU" sz="2800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8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296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Hikmatli so‘zlarni o‘qing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313" y="1220460"/>
            <a:ext cx="1158250" cy="13859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9452" y="1221429"/>
            <a:ext cx="6126479" cy="1384995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kimga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aql-idrok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ezgu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ishlar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qilishga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uradi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  <a:p>
            <a:pPr algn="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Yusuf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Hojib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248" y="2897720"/>
            <a:ext cx="1191315" cy="13382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4716" y="2850976"/>
            <a:ext cx="6091215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Insonning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sharafli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darajasi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aqlidir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Abdurauf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Fitrat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6834" y="1654056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ezgu</a:t>
            </a:r>
            <a:endParaRPr lang="ru-RU" sz="2800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7589" y="2858531"/>
            <a:ext cx="3701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uz-Latn-UZ" sz="28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sharafli      buyuk</a:t>
            </a:r>
            <a:endParaRPr lang="ru-RU" sz="2800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9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3400" y="182880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16-mashq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948" y="829211"/>
            <a:ext cx="83396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Sifatlarni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ma’nosiga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jadvalga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joylang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izoh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517925"/>
              </p:ext>
            </p:extLst>
          </p:nvPr>
        </p:nvGraphicFramePr>
        <p:xfrm>
          <a:off x="724393" y="1783318"/>
          <a:ext cx="8020207" cy="31089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049488"/>
                <a:gridCol w="3970719"/>
              </a:tblGrid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Ijobiy sifatlar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Salbiy sifatlar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rostgo‘y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yolg‘onchi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halol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ayyor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or-nomusli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o‘jar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ishbilarmon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nodon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o‘qimishli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dangasa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30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296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dirty="0" smtClean="0"/>
              <a:t/>
            </a:r>
            <a:br>
              <a:rPr lang="uz-Latn-UZ" sz="4400" dirty="0" smtClean="0"/>
            </a:b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17-mashq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445" y="977200"/>
            <a:ext cx="8543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Navoiyning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o‘gitlariga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quloq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tuting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Ulardagi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turkumiga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720" y="2085547"/>
            <a:ext cx="1604834" cy="20402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0445" y="2085547"/>
            <a:ext cx="6635932" cy="2677656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Odobli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odamlarning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yax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shisidir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xalqlar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yoqimlidir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Odob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yoshlilarni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kattalar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duosiga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sazovor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Yoshlar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 duo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barakasi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umrbod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bahramand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  <a:p>
            <a:pPr algn="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Ibratli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hikoyatlar”dan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5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296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168539"/>
              </p:ext>
            </p:extLst>
          </p:nvPr>
        </p:nvGraphicFramePr>
        <p:xfrm>
          <a:off x="672737" y="1208314"/>
          <a:ext cx="7798526" cy="34747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899263"/>
                <a:gridCol w="38992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Sifat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inson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odobli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odam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yaxshi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xalqlar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yoqimli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duo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kichik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baraka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katta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2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9596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891" y="1415849"/>
            <a:ext cx="62392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18-mashq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kelish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Latn-UZ" sz="3200" b="1" dirty="0">
                <a:latin typeface="Arial" panose="020B0604020202020204" pitchFamily="34" charset="0"/>
                <a:cs typeface="Arial" panose="020B0604020202020204" pitchFamily="34" charset="0"/>
              </a:rPr>
              <a:t>Navoiy o‘gitlariga amal qilaman”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mavzusida matn tuzing va unda sifatlardan foydalaning.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2" y="1757858"/>
            <a:ext cx="1852411" cy="236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9189"/>
            <a:ext cx="9143999" cy="87521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 TOPISHMOQ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577" y="1254034"/>
            <a:ext cx="539923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Shaxs, narsa hamda buyum,</a:t>
            </a:r>
          </a:p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Joy nomlarin bildirar.</a:t>
            </a:r>
          </a:p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Kim?,</a:t>
            </a:r>
            <a:r>
              <a:rPr lang="uz-Cyrl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nima?, qayer? kabi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o‘roqqa javob bo‘lar.</a:t>
            </a:r>
          </a:p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Ishida bor unumi ,</a:t>
            </a:r>
          </a:p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 qanday so‘z turkumi?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743" y="1379217"/>
            <a:ext cx="2921805" cy="29218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235" y="1196083"/>
            <a:ext cx="3366820" cy="328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0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9189"/>
            <a:ext cx="9143999" cy="87521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 TOPISHMOQ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577" y="1254034"/>
            <a:ext cx="530946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Bir turdagi narsalar</a:t>
            </a:r>
          </a:p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Hamda buyum nomini</a:t>
            </a:r>
          </a:p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Bildirib kelar doim.</a:t>
            </a:r>
          </a:p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Har kun so‘zlashar oyim</a:t>
            </a:r>
          </a:p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Qishloq, choynak va novvot</a:t>
            </a:r>
          </a:p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Bilasizmi qanday ot?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72" y="1123405"/>
            <a:ext cx="2103120" cy="2783541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5558245" y="1123405"/>
            <a:ext cx="3265716" cy="293914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Turdosh ot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0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9189"/>
            <a:ext cx="9143999" cy="87521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 TOPISHMOQ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451" y="1045028"/>
            <a:ext cx="468647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Ayrim shaxs, narsalarga,</a:t>
            </a:r>
          </a:p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Davlatlar, shaharlarga,</a:t>
            </a:r>
          </a:p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Ko‘chalar-u bog‘larga,</a:t>
            </a:r>
          </a:p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Daryolar-u ko‘llarga,</a:t>
            </a:r>
          </a:p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Hatto tog‘lar, cho‘llarga</a:t>
            </a:r>
          </a:p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Atab qo‘yilgan nomlar</a:t>
            </a:r>
          </a:p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Ayting-chi, ne deyilar?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097" y="946754"/>
            <a:ext cx="2704011" cy="318869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271213" y="1045029"/>
            <a:ext cx="3553097" cy="28776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Atoqli ot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9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z-Latn-U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Sifatlarning ma’no turlari asosida olmaga ta’rif bering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964" y="873776"/>
            <a:ext cx="2193241" cy="222287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47207" y="1128225"/>
            <a:ext cx="1601430" cy="108012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uz-Latn-UZ" sz="2800" b="1" dirty="0">
                <a:solidFill>
                  <a:prstClr val="black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k</a:t>
            </a:r>
            <a:r>
              <a:rPr lang="uz-Latn-UZ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atta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7912" y="3152538"/>
            <a:ext cx="2442949" cy="10801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uz-Latn-UZ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dumaloq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919497" y="3312360"/>
            <a:ext cx="2003863" cy="1080120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uz-Latn-UZ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uz-Latn-UZ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izil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326464" y="3811788"/>
            <a:ext cx="2364378" cy="1161383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uz-Latn-UZ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uz-Latn-UZ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oydali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925115" y="1268232"/>
            <a:ext cx="1892314" cy="10801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uz-Latn-UZ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z-Latn-UZ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hirin 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верх 10"/>
          <p:cNvSpPr/>
          <p:nvPr/>
        </p:nvSpPr>
        <p:spPr>
          <a:xfrm rot="17583100">
            <a:off x="2723536" y="1219622"/>
            <a:ext cx="368688" cy="1436635"/>
          </a:xfrm>
          <a:prstGeom prst="upArrow">
            <a:avLst>
              <a:gd name="adj1" fmla="val 34088"/>
              <a:gd name="adj2" fmla="val 4770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верх 11"/>
          <p:cNvSpPr/>
          <p:nvPr/>
        </p:nvSpPr>
        <p:spPr>
          <a:xfrm rot="7323267">
            <a:off x="5881026" y="2303898"/>
            <a:ext cx="318197" cy="1638252"/>
          </a:xfrm>
          <a:prstGeom prst="up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верх 12"/>
          <p:cNvSpPr/>
          <p:nvPr/>
        </p:nvSpPr>
        <p:spPr>
          <a:xfrm rot="10800000">
            <a:off x="4347502" y="2950885"/>
            <a:ext cx="343933" cy="714915"/>
          </a:xfrm>
          <a:prstGeom prst="upArrow">
            <a:avLst>
              <a:gd name="adj1" fmla="val 38285"/>
              <a:gd name="adj2" fmla="val 45523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 вверх 13"/>
          <p:cNvSpPr/>
          <p:nvPr/>
        </p:nvSpPr>
        <p:spPr>
          <a:xfrm rot="14660205">
            <a:off x="3153851" y="2353707"/>
            <a:ext cx="258952" cy="1353773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 rot="4377443">
            <a:off x="5979995" y="1392560"/>
            <a:ext cx="229542" cy="1175082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9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36230"/>
            <a:ext cx="8190071" cy="677108"/>
          </a:xfrm>
        </p:spPr>
        <p:txBody>
          <a:bodyPr/>
          <a:lstStyle/>
          <a:p>
            <a:pPr algn="ctr"/>
            <a:r>
              <a:rPr lang="uz-Latn-UZ" sz="4400" dirty="0" smtClean="0"/>
              <a:t>Sifat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36114" y="1100953"/>
            <a:ext cx="7085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Shaxs va narsalarning belgisini bildiradi.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114" y="1686347"/>
            <a:ext cx="7907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anday?, qanaqa? so‘roqlariga javob bo‘ladi.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333" y="3184680"/>
            <a:ext cx="1999717" cy="17852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556" y="3144131"/>
            <a:ext cx="70647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Sifatlar gapda ko‘pincha ikkinchi darajali 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bo‘lak vazifasini bajaradi.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556" y="4098238"/>
            <a:ext cx="3321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5. Sifatlar yasaladi.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6114" y="2230573"/>
            <a:ext cx="8612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Sifatlar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shaxs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narsalarning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rangini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mazasini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xil-xususiyatini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32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7314" y="1059029"/>
            <a:ext cx="2305702" cy="685800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uz-Latn-UZ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Shirinso‘z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7314" y="2105373"/>
            <a:ext cx="2348842" cy="685800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uz-Latn-UZ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uz-Latn-UZ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80599" y="2134589"/>
            <a:ext cx="2761890" cy="685800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uz-Latn-UZ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Maza-ta’m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33613" y="4198061"/>
            <a:ext cx="2655862" cy="685800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uz-Latn-UZ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uz-Latn-UZ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ajm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66320" y="3192505"/>
            <a:ext cx="2733332" cy="662656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uz-Latn-UZ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>
            <a:stCxn id="5" idx="3"/>
            <a:endCxn id="11" idx="1"/>
          </p:cNvCxnSpPr>
          <p:nvPr/>
        </p:nvCxnSpPr>
        <p:spPr>
          <a:xfrm>
            <a:off x="2913016" y="1401929"/>
            <a:ext cx="2753304" cy="21219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3"/>
            <a:endCxn id="10" idx="1"/>
          </p:cNvCxnSpPr>
          <p:nvPr/>
        </p:nvCxnSpPr>
        <p:spPr>
          <a:xfrm>
            <a:off x="2956156" y="2448273"/>
            <a:ext cx="2777457" cy="209268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75633" y="4198061"/>
            <a:ext cx="2337383" cy="685800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uz-Latn-UZ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Uchburchak 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7314" y="3195482"/>
            <a:ext cx="2348842" cy="685800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uz-Latn-UZ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Taxir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680599" y="1059029"/>
            <a:ext cx="2733332" cy="685800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uz-Latn-UZ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 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Прямая со стрелкой 38"/>
          <p:cNvCxnSpPr>
            <a:stCxn id="23" idx="3"/>
            <a:endCxn id="9" idx="1"/>
          </p:cNvCxnSpPr>
          <p:nvPr/>
        </p:nvCxnSpPr>
        <p:spPr>
          <a:xfrm flipV="1">
            <a:off x="2956156" y="2477489"/>
            <a:ext cx="2724443" cy="106089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2" idx="3"/>
            <a:endCxn id="36" idx="1"/>
          </p:cNvCxnSpPr>
          <p:nvPr/>
        </p:nvCxnSpPr>
        <p:spPr>
          <a:xfrm flipV="1">
            <a:off x="2913016" y="1401929"/>
            <a:ext cx="2767583" cy="313903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Заголовок 41"/>
          <p:cNvSpPr>
            <a:spLocks noGrp="1"/>
          </p:cNvSpPr>
          <p:nvPr>
            <p:ph type="ctrTitle"/>
          </p:nvPr>
        </p:nvSpPr>
        <p:spPr>
          <a:xfrm>
            <a:off x="655810" y="250945"/>
            <a:ext cx="7772400" cy="553998"/>
          </a:xfrm>
        </p:spPr>
        <p:txBody>
          <a:bodyPr/>
          <a:lstStyle/>
          <a:p>
            <a:pPr algn="ctr"/>
            <a:r>
              <a:rPr lang="uz-Latn-UZ" sz="3600" dirty="0" smtClean="0"/>
              <a:t>MOSLASHTIRISH</a:t>
            </a:r>
            <a:r>
              <a:rPr lang="ru-RU" sz="3600" dirty="0" smtClean="0"/>
              <a:t> </a:t>
            </a:r>
            <a:r>
              <a:rPr lang="uz-Latn-UZ" sz="3600" dirty="0" smtClean="0"/>
              <a:t> MASHQI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7384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9189"/>
            <a:ext cx="9143999" cy="87521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122" y="2452703"/>
            <a:ext cx="1523069" cy="2537156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78823" y="1448343"/>
            <a:ext cx="5225142" cy="2640331"/>
          </a:xfrm>
          <a:prstGeom prst="wedgeRoundRectCallout">
            <a:avLst>
              <a:gd name="adj1" fmla="val 82024"/>
              <a:gd name="adj2" fmla="val 2237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Komil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kimlarni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tushunasiz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sifatlarni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sanab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75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3377007" y="3280329"/>
            <a:ext cx="2813647" cy="1578252"/>
          </a:xfrm>
          <a:custGeom>
            <a:avLst/>
            <a:gdLst>
              <a:gd name="connsiteX0" fmla="*/ 0 w 2813647"/>
              <a:gd name="connsiteY0" fmla="*/ 789126 h 1578252"/>
              <a:gd name="connsiteX1" fmla="*/ 1406824 w 2813647"/>
              <a:gd name="connsiteY1" fmla="*/ 0 h 1578252"/>
              <a:gd name="connsiteX2" fmla="*/ 2813648 w 2813647"/>
              <a:gd name="connsiteY2" fmla="*/ 789126 h 1578252"/>
              <a:gd name="connsiteX3" fmla="*/ 1406824 w 2813647"/>
              <a:gd name="connsiteY3" fmla="*/ 1578252 h 1578252"/>
              <a:gd name="connsiteX4" fmla="*/ 0 w 2813647"/>
              <a:gd name="connsiteY4" fmla="*/ 789126 h 157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3647" h="1578252">
                <a:moveTo>
                  <a:pt x="0" y="789126"/>
                </a:moveTo>
                <a:cubicBezTo>
                  <a:pt x="0" y="353304"/>
                  <a:pt x="629857" y="0"/>
                  <a:pt x="1406824" y="0"/>
                </a:cubicBezTo>
                <a:cubicBezTo>
                  <a:pt x="2183791" y="0"/>
                  <a:pt x="2813648" y="353304"/>
                  <a:pt x="2813648" y="789126"/>
                </a:cubicBezTo>
                <a:cubicBezTo>
                  <a:pt x="2813648" y="1224948"/>
                  <a:pt x="2183791" y="1578252"/>
                  <a:pt x="1406824" y="1578252"/>
                </a:cubicBezTo>
                <a:cubicBezTo>
                  <a:pt x="629857" y="1578252"/>
                  <a:pt x="0" y="1224948"/>
                  <a:pt x="0" y="789126"/>
                </a:cubicBezTo>
                <a:close/>
              </a:path>
            </a:pathLst>
          </a:custGeom>
          <a:solidFill>
            <a:srgbClr val="94B6D2">
              <a:lumMod val="60000"/>
              <a:lumOff val="4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4909" tIns="253990" rIns="434909" bIns="25399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z-Latn-UZ" sz="3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Komil inson</a:t>
            </a:r>
            <a:endParaRPr lang="ru-RU" sz="3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 rot="10899843">
            <a:off x="2036619" y="3754967"/>
            <a:ext cx="1268727" cy="506214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олилиния 5"/>
          <p:cNvSpPr/>
          <p:nvPr/>
        </p:nvSpPr>
        <p:spPr>
          <a:xfrm>
            <a:off x="573139" y="3633358"/>
            <a:ext cx="2085987" cy="755331"/>
          </a:xfrm>
          <a:custGeom>
            <a:avLst/>
            <a:gdLst>
              <a:gd name="connsiteX0" fmla="*/ 0 w 1396587"/>
              <a:gd name="connsiteY0" fmla="*/ 84844 h 848441"/>
              <a:gd name="connsiteX1" fmla="*/ 84844 w 1396587"/>
              <a:gd name="connsiteY1" fmla="*/ 0 h 848441"/>
              <a:gd name="connsiteX2" fmla="*/ 1311743 w 1396587"/>
              <a:gd name="connsiteY2" fmla="*/ 0 h 848441"/>
              <a:gd name="connsiteX3" fmla="*/ 1396587 w 1396587"/>
              <a:gd name="connsiteY3" fmla="*/ 84844 h 848441"/>
              <a:gd name="connsiteX4" fmla="*/ 1396587 w 1396587"/>
              <a:gd name="connsiteY4" fmla="*/ 763597 h 848441"/>
              <a:gd name="connsiteX5" fmla="*/ 1311743 w 1396587"/>
              <a:gd name="connsiteY5" fmla="*/ 848441 h 848441"/>
              <a:gd name="connsiteX6" fmla="*/ 84844 w 1396587"/>
              <a:gd name="connsiteY6" fmla="*/ 848441 h 848441"/>
              <a:gd name="connsiteX7" fmla="*/ 0 w 1396587"/>
              <a:gd name="connsiteY7" fmla="*/ 763597 h 848441"/>
              <a:gd name="connsiteX8" fmla="*/ 0 w 1396587"/>
              <a:gd name="connsiteY8" fmla="*/ 84844 h 84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6587" h="848441">
                <a:moveTo>
                  <a:pt x="0" y="84844"/>
                </a:moveTo>
                <a:cubicBezTo>
                  <a:pt x="0" y="37986"/>
                  <a:pt x="37986" y="0"/>
                  <a:pt x="84844" y="0"/>
                </a:cubicBezTo>
                <a:lnTo>
                  <a:pt x="1311743" y="0"/>
                </a:lnTo>
                <a:cubicBezTo>
                  <a:pt x="1358601" y="0"/>
                  <a:pt x="1396587" y="37986"/>
                  <a:pt x="1396587" y="84844"/>
                </a:cubicBezTo>
                <a:lnTo>
                  <a:pt x="1396587" y="763597"/>
                </a:lnTo>
                <a:cubicBezTo>
                  <a:pt x="1396587" y="810455"/>
                  <a:pt x="1358601" y="848441"/>
                  <a:pt x="1311743" y="848441"/>
                </a:cubicBezTo>
                <a:lnTo>
                  <a:pt x="84844" y="848441"/>
                </a:lnTo>
                <a:cubicBezTo>
                  <a:pt x="37986" y="848441"/>
                  <a:pt x="0" y="810455"/>
                  <a:pt x="0" y="763597"/>
                </a:cubicBezTo>
                <a:lnTo>
                  <a:pt x="0" y="84844"/>
                </a:lnTo>
                <a:close/>
              </a:path>
            </a:pathLst>
          </a:custGeom>
          <a:solidFill>
            <a:srgbClr val="FFFF00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3430" tIns="93430" rIns="93430" bIns="93430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z-Latn-UZ" sz="3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z-Latn-UZ" sz="3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dobli</a:t>
            </a:r>
            <a:endParaRPr lang="ru-RU" sz="3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 rot="12653997">
            <a:off x="2107926" y="2738732"/>
            <a:ext cx="1750670" cy="506214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DD71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олилиния 7"/>
          <p:cNvSpPr/>
          <p:nvPr/>
        </p:nvSpPr>
        <p:spPr>
          <a:xfrm>
            <a:off x="219744" y="2063932"/>
            <a:ext cx="2757710" cy="866616"/>
          </a:xfrm>
          <a:custGeom>
            <a:avLst/>
            <a:gdLst>
              <a:gd name="connsiteX0" fmla="*/ 0 w 1490571"/>
              <a:gd name="connsiteY0" fmla="*/ 77646 h 776457"/>
              <a:gd name="connsiteX1" fmla="*/ 77646 w 1490571"/>
              <a:gd name="connsiteY1" fmla="*/ 0 h 776457"/>
              <a:gd name="connsiteX2" fmla="*/ 1412925 w 1490571"/>
              <a:gd name="connsiteY2" fmla="*/ 0 h 776457"/>
              <a:gd name="connsiteX3" fmla="*/ 1490571 w 1490571"/>
              <a:gd name="connsiteY3" fmla="*/ 77646 h 776457"/>
              <a:gd name="connsiteX4" fmla="*/ 1490571 w 1490571"/>
              <a:gd name="connsiteY4" fmla="*/ 698811 h 776457"/>
              <a:gd name="connsiteX5" fmla="*/ 1412925 w 1490571"/>
              <a:gd name="connsiteY5" fmla="*/ 776457 h 776457"/>
              <a:gd name="connsiteX6" fmla="*/ 77646 w 1490571"/>
              <a:gd name="connsiteY6" fmla="*/ 776457 h 776457"/>
              <a:gd name="connsiteX7" fmla="*/ 0 w 1490571"/>
              <a:gd name="connsiteY7" fmla="*/ 698811 h 776457"/>
              <a:gd name="connsiteX8" fmla="*/ 0 w 1490571"/>
              <a:gd name="connsiteY8" fmla="*/ 77646 h 77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0571" h="776457">
                <a:moveTo>
                  <a:pt x="0" y="77646"/>
                </a:moveTo>
                <a:cubicBezTo>
                  <a:pt x="0" y="34763"/>
                  <a:pt x="34763" y="0"/>
                  <a:pt x="77646" y="0"/>
                </a:cubicBezTo>
                <a:lnTo>
                  <a:pt x="1412925" y="0"/>
                </a:lnTo>
                <a:cubicBezTo>
                  <a:pt x="1455808" y="0"/>
                  <a:pt x="1490571" y="34763"/>
                  <a:pt x="1490571" y="77646"/>
                </a:cubicBezTo>
                <a:lnTo>
                  <a:pt x="1490571" y="698811"/>
                </a:lnTo>
                <a:cubicBezTo>
                  <a:pt x="1490571" y="741694"/>
                  <a:pt x="1455808" y="776457"/>
                  <a:pt x="1412925" y="776457"/>
                </a:cubicBezTo>
                <a:lnTo>
                  <a:pt x="77646" y="776457"/>
                </a:lnTo>
                <a:cubicBezTo>
                  <a:pt x="34763" y="776457"/>
                  <a:pt x="0" y="741694"/>
                  <a:pt x="0" y="698811"/>
                </a:cubicBezTo>
                <a:lnTo>
                  <a:pt x="0" y="77646"/>
                </a:lnTo>
                <a:close/>
              </a:path>
            </a:pathLst>
          </a:custGeom>
          <a:solidFill>
            <a:srgbClr val="FFDD71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702" tIns="83702" rIns="83702" bIns="83702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z-Latn-UZ" sz="32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insonparvar</a:t>
            </a:r>
            <a:endParaRPr lang="ru-RU" sz="3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 rot="14790691">
            <a:off x="3109328" y="2099209"/>
            <a:ext cx="1856558" cy="506214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4EFA26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олилиния 9"/>
          <p:cNvSpPr/>
          <p:nvPr/>
        </p:nvSpPr>
        <p:spPr>
          <a:xfrm>
            <a:off x="2328740" y="1048227"/>
            <a:ext cx="2149275" cy="751880"/>
          </a:xfrm>
          <a:custGeom>
            <a:avLst/>
            <a:gdLst>
              <a:gd name="connsiteX0" fmla="*/ 0 w 1620773"/>
              <a:gd name="connsiteY0" fmla="*/ 90546 h 905455"/>
              <a:gd name="connsiteX1" fmla="*/ 90546 w 1620773"/>
              <a:gd name="connsiteY1" fmla="*/ 0 h 905455"/>
              <a:gd name="connsiteX2" fmla="*/ 1530228 w 1620773"/>
              <a:gd name="connsiteY2" fmla="*/ 0 h 905455"/>
              <a:gd name="connsiteX3" fmla="*/ 1620774 w 1620773"/>
              <a:gd name="connsiteY3" fmla="*/ 90546 h 905455"/>
              <a:gd name="connsiteX4" fmla="*/ 1620773 w 1620773"/>
              <a:gd name="connsiteY4" fmla="*/ 814910 h 905455"/>
              <a:gd name="connsiteX5" fmla="*/ 1530227 w 1620773"/>
              <a:gd name="connsiteY5" fmla="*/ 905456 h 905455"/>
              <a:gd name="connsiteX6" fmla="*/ 90546 w 1620773"/>
              <a:gd name="connsiteY6" fmla="*/ 905455 h 905455"/>
              <a:gd name="connsiteX7" fmla="*/ 0 w 1620773"/>
              <a:gd name="connsiteY7" fmla="*/ 814909 h 905455"/>
              <a:gd name="connsiteX8" fmla="*/ 0 w 1620773"/>
              <a:gd name="connsiteY8" fmla="*/ 90546 h 90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773" h="905455">
                <a:moveTo>
                  <a:pt x="0" y="90546"/>
                </a:moveTo>
                <a:cubicBezTo>
                  <a:pt x="0" y="40539"/>
                  <a:pt x="40539" y="0"/>
                  <a:pt x="90546" y="0"/>
                </a:cubicBezTo>
                <a:lnTo>
                  <a:pt x="1530228" y="0"/>
                </a:lnTo>
                <a:cubicBezTo>
                  <a:pt x="1580235" y="0"/>
                  <a:pt x="1620774" y="40539"/>
                  <a:pt x="1620774" y="90546"/>
                </a:cubicBezTo>
                <a:cubicBezTo>
                  <a:pt x="1620774" y="332001"/>
                  <a:pt x="1620773" y="573455"/>
                  <a:pt x="1620773" y="814910"/>
                </a:cubicBezTo>
                <a:cubicBezTo>
                  <a:pt x="1620773" y="864917"/>
                  <a:pt x="1580234" y="905456"/>
                  <a:pt x="1530227" y="905456"/>
                </a:cubicBezTo>
                <a:lnTo>
                  <a:pt x="90546" y="905455"/>
                </a:lnTo>
                <a:cubicBezTo>
                  <a:pt x="40539" y="905455"/>
                  <a:pt x="0" y="864916"/>
                  <a:pt x="0" y="814909"/>
                </a:cubicBezTo>
                <a:lnTo>
                  <a:pt x="0" y="90546"/>
                </a:lnTo>
                <a:close/>
              </a:path>
            </a:pathLst>
          </a:custGeom>
          <a:solidFill>
            <a:srgbClr val="4EFA26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480" tIns="87480" rIns="87480" bIns="87480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z-Latn-UZ" sz="32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samimiy </a:t>
            </a:r>
          </a:p>
        </p:txBody>
      </p:sp>
      <p:sp>
        <p:nvSpPr>
          <p:cNvPr id="11" name="Стрелка влево 10"/>
          <p:cNvSpPr/>
          <p:nvPr/>
        </p:nvSpPr>
        <p:spPr>
          <a:xfrm rot="17678151">
            <a:off x="4626689" y="2088587"/>
            <a:ext cx="1898959" cy="506214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AC6F3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олилиния 11"/>
          <p:cNvSpPr/>
          <p:nvPr/>
        </p:nvSpPr>
        <p:spPr>
          <a:xfrm>
            <a:off x="5207091" y="1037064"/>
            <a:ext cx="1912166" cy="763044"/>
          </a:xfrm>
          <a:custGeom>
            <a:avLst/>
            <a:gdLst>
              <a:gd name="connsiteX0" fmla="*/ 0 w 1529736"/>
              <a:gd name="connsiteY0" fmla="*/ 88316 h 883155"/>
              <a:gd name="connsiteX1" fmla="*/ 88316 w 1529736"/>
              <a:gd name="connsiteY1" fmla="*/ 0 h 883155"/>
              <a:gd name="connsiteX2" fmla="*/ 1441421 w 1529736"/>
              <a:gd name="connsiteY2" fmla="*/ 0 h 883155"/>
              <a:gd name="connsiteX3" fmla="*/ 1529737 w 1529736"/>
              <a:gd name="connsiteY3" fmla="*/ 88316 h 883155"/>
              <a:gd name="connsiteX4" fmla="*/ 1529736 w 1529736"/>
              <a:gd name="connsiteY4" fmla="*/ 794840 h 883155"/>
              <a:gd name="connsiteX5" fmla="*/ 1441420 w 1529736"/>
              <a:gd name="connsiteY5" fmla="*/ 883156 h 883155"/>
              <a:gd name="connsiteX6" fmla="*/ 88316 w 1529736"/>
              <a:gd name="connsiteY6" fmla="*/ 883155 h 883155"/>
              <a:gd name="connsiteX7" fmla="*/ 0 w 1529736"/>
              <a:gd name="connsiteY7" fmla="*/ 794839 h 883155"/>
              <a:gd name="connsiteX8" fmla="*/ 0 w 1529736"/>
              <a:gd name="connsiteY8" fmla="*/ 88316 h 88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9736" h="883155">
                <a:moveTo>
                  <a:pt x="0" y="88316"/>
                </a:moveTo>
                <a:cubicBezTo>
                  <a:pt x="0" y="39540"/>
                  <a:pt x="39540" y="0"/>
                  <a:pt x="88316" y="0"/>
                </a:cubicBezTo>
                <a:lnTo>
                  <a:pt x="1441421" y="0"/>
                </a:lnTo>
                <a:cubicBezTo>
                  <a:pt x="1490197" y="0"/>
                  <a:pt x="1529737" y="39540"/>
                  <a:pt x="1529737" y="88316"/>
                </a:cubicBezTo>
                <a:cubicBezTo>
                  <a:pt x="1529737" y="323824"/>
                  <a:pt x="1529736" y="559332"/>
                  <a:pt x="1529736" y="794840"/>
                </a:cubicBezTo>
                <a:cubicBezTo>
                  <a:pt x="1529736" y="843616"/>
                  <a:pt x="1490196" y="883156"/>
                  <a:pt x="1441420" y="883156"/>
                </a:cubicBezTo>
                <a:lnTo>
                  <a:pt x="88316" y="883155"/>
                </a:lnTo>
                <a:cubicBezTo>
                  <a:pt x="39540" y="883155"/>
                  <a:pt x="0" y="843615"/>
                  <a:pt x="0" y="794839"/>
                </a:cubicBezTo>
                <a:lnTo>
                  <a:pt x="0" y="88316"/>
                </a:lnTo>
                <a:close/>
              </a:path>
            </a:pathLst>
          </a:custGeom>
          <a:solidFill>
            <a:srgbClr val="FAC6F3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9207" tIns="79207" rIns="79207" bIns="79207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z-Latn-UZ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uz-Latn-UZ" sz="28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ostgo‘y</a:t>
            </a:r>
            <a:endParaRPr lang="ru-RU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лево 12"/>
          <p:cNvSpPr/>
          <p:nvPr/>
        </p:nvSpPr>
        <p:spPr>
          <a:xfrm rot="19582096">
            <a:off x="5758137" y="2875366"/>
            <a:ext cx="1539285" cy="506214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CCCC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олилиния 13"/>
          <p:cNvSpPr/>
          <p:nvPr/>
        </p:nvSpPr>
        <p:spPr>
          <a:xfrm>
            <a:off x="6404285" y="2175388"/>
            <a:ext cx="1899456" cy="848461"/>
          </a:xfrm>
          <a:custGeom>
            <a:avLst/>
            <a:gdLst>
              <a:gd name="connsiteX0" fmla="*/ 0 w 1677295"/>
              <a:gd name="connsiteY0" fmla="*/ 84846 h 848461"/>
              <a:gd name="connsiteX1" fmla="*/ 84846 w 1677295"/>
              <a:gd name="connsiteY1" fmla="*/ 0 h 848461"/>
              <a:gd name="connsiteX2" fmla="*/ 1592449 w 1677295"/>
              <a:gd name="connsiteY2" fmla="*/ 0 h 848461"/>
              <a:gd name="connsiteX3" fmla="*/ 1677295 w 1677295"/>
              <a:gd name="connsiteY3" fmla="*/ 84846 h 848461"/>
              <a:gd name="connsiteX4" fmla="*/ 1677295 w 1677295"/>
              <a:gd name="connsiteY4" fmla="*/ 763615 h 848461"/>
              <a:gd name="connsiteX5" fmla="*/ 1592449 w 1677295"/>
              <a:gd name="connsiteY5" fmla="*/ 848461 h 848461"/>
              <a:gd name="connsiteX6" fmla="*/ 84846 w 1677295"/>
              <a:gd name="connsiteY6" fmla="*/ 848461 h 848461"/>
              <a:gd name="connsiteX7" fmla="*/ 0 w 1677295"/>
              <a:gd name="connsiteY7" fmla="*/ 763615 h 848461"/>
              <a:gd name="connsiteX8" fmla="*/ 0 w 1677295"/>
              <a:gd name="connsiteY8" fmla="*/ 84846 h 84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295" h="848461">
                <a:moveTo>
                  <a:pt x="0" y="84846"/>
                </a:moveTo>
                <a:cubicBezTo>
                  <a:pt x="0" y="37987"/>
                  <a:pt x="37987" y="0"/>
                  <a:pt x="84846" y="0"/>
                </a:cubicBezTo>
                <a:lnTo>
                  <a:pt x="1592449" y="0"/>
                </a:lnTo>
                <a:cubicBezTo>
                  <a:pt x="1639308" y="0"/>
                  <a:pt x="1677295" y="37987"/>
                  <a:pt x="1677295" y="84846"/>
                </a:cubicBezTo>
                <a:lnTo>
                  <a:pt x="1677295" y="763615"/>
                </a:lnTo>
                <a:cubicBezTo>
                  <a:pt x="1677295" y="810474"/>
                  <a:pt x="1639308" y="848461"/>
                  <a:pt x="1592449" y="848461"/>
                </a:cubicBezTo>
                <a:lnTo>
                  <a:pt x="84846" y="848461"/>
                </a:lnTo>
                <a:cubicBezTo>
                  <a:pt x="37987" y="848461"/>
                  <a:pt x="0" y="810474"/>
                  <a:pt x="0" y="763615"/>
                </a:cubicBezTo>
                <a:lnTo>
                  <a:pt x="0" y="84846"/>
                </a:lnTo>
                <a:close/>
              </a:path>
            </a:pathLst>
          </a:custGeom>
          <a:solidFill>
            <a:srgbClr val="FFCCCC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191" tIns="78191" rIns="78191" bIns="78191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z-Latn-UZ" sz="28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adolatli</a:t>
            </a:r>
            <a:endParaRPr lang="ru-RU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трелка влево 14"/>
          <p:cNvSpPr/>
          <p:nvPr/>
        </p:nvSpPr>
        <p:spPr>
          <a:xfrm rot="21558455">
            <a:off x="6265690" y="3791341"/>
            <a:ext cx="1174652" cy="506214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ABE9FF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олилиния 15"/>
          <p:cNvSpPr/>
          <p:nvPr/>
        </p:nvSpPr>
        <p:spPr>
          <a:xfrm>
            <a:off x="6732114" y="3558302"/>
            <a:ext cx="2033063" cy="855571"/>
          </a:xfrm>
          <a:custGeom>
            <a:avLst/>
            <a:gdLst>
              <a:gd name="connsiteX0" fmla="*/ 0 w 1428988"/>
              <a:gd name="connsiteY0" fmla="*/ 95794 h 957944"/>
              <a:gd name="connsiteX1" fmla="*/ 95794 w 1428988"/>
              <a:gd name="connsiteY1" fmla="*/ 0 h 957944"/>
              <a:gd name="connsiteX2" fmla="*/ 1333194 w 1428988"/>
              <a:gd name="connsiteY2" fmla="*/ 0 h 957944"/>
              <a:gd name="connsiteX3" fmla="*/ 1428988 w 1428988"/>
              <a:gd name="connsiteY3" fmla="*/ 95794 h 957944"/>
              <a:gd name="connsiteX4" fmla="*/ 1428988 w 1428988"/>
              <a:gd name="connsiteY4" fmla="*/ 862150 h 957944"/>
              <a:gd name="connsiteX5" fmla="*/ 1333194 w 1428988"/>
              <a:gd name="connsiteY5" fmla="*/ 957944 h 957944"/>
              <a:gd name="connsiteX6" fmla="*/ 95794 w 1428988"/>
              <a:gd name="connsiteY6" fmla="*/ 957944 h 957944"/>
              <a:gd name="connsiteX7" fmla="*/ 0 w 1428988"/>
              <a:gd name="connsiteY7" fmla="*/ 862150 h 957944"/>
              <a:gd name="connsiteX8" fmla="*/ 0 w 1428988"/>
              <a:gd name="connsiteY8" fmla="*/ 95794 h 95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8988" h="957944">
                <a:moveTo>
                  <a:pt x="0" y="95794"/>
                </a:moveTo>
                <a:cubicBezTo>
                  <a:pt x="0" y="42888"/>
                  <a:pt x="42888" y="0"/>
                  <a:pt x="95794" y="0"/>
                </a:cubicBezTo>
                <a:lnTo>
                  <a:pt x="1333194" y="0"/>
                </a:lnTo>
                <a:cubicBezTo>
                  <a:pt x="1386100" y="0"/>
                  <a:pt x="1428988" y="42888"/>
                  <a:pt x="1428988" y="95794"/>
                </a:cubicBezTo>
                <a:lnTo>
                  <a:pt x="1428988" y="862150"/>
                </a:lnTo>
                <a:cubicBezTo>
                  <a:pt x="1428988" y="915056"/>
                  <a:pt x="1386100" y="957944"/>
                  <a:pt x="1333194" y="957944"/>
                </a:cubicBezTo>
                <a:lnTo>
                  <a:pt x="95794" y="957944"/>
                </a:lnTo>
                <a:cubicBezTo>
                  <a:pt x="42888" y="957944"/>
                  <a:pt x="0" y="915056"/>
                  <a:pt x="0" y="862150"/>
                </a:cubicBezTo>
                <a:lnTo>
                  <a:pt x="0" y="95794"/>
                </a:lnTo>
                <a:close/>
              </a:path>
            </a:pathLst>
          </a:custGeom>
          <a:solidFill>
            <a:srgbClr val="ABE9FF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3777" tIns="73777" rIns="73777" bIns="73777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z-Latn-UZ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mehribon</a:t>
            </a:r>
            <a:endParaRPr lang="ru-RU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11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5559</TotalTime>
  <Words>461</Words>
  <Application>Microsoft Office PowerPoint</Application>
  <PresentationFormat>Экран (16:9)</PresentationFormat>
  <Paragraphs>123</Paragraphs>
  <Slides>16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SimSun-ExtB</vt:lpstr>
      <vt:lpstr>Arial</vt:lpstr>
      <vt:lpstr>Calibri</vt:lpstr>
      <vt:lpstr>Calibri Light</vt:lpstr>
      <vt:lpstr>Open Sans</vt:lpstr>
      <vt:lpstr>Open Sans Light</vt:lpstr>
      <vt:lpstr>Times New Roman</vt:lpstr>
      <vt:lpstr>Wingdings</vt:lpstr>
      <vt:lpstr>1_Office Theme</vt:lpstr>
      <vt:lpstr>Тема Office</vt:lpstr>
      <vt:lpstr>1_Тема Office</vt:lpstr>
      <vt:lpstr>2_Office Theme</vt:lpstr>
      <vt:lpstr>3_Office Theme</vt:lpstr>
      <vt:lpstr>ONA TILI</vt:lpstr>
      <vt:lpstr>GRAMMATIK TOPISHMOQ</vt:lpstr>
      <vt:lpstr>GRAMMATIK TOPISHMOQ</vt:lpstr>
      <vt:lpstr>GRAMMATIK TOPISHMOQ</vt:lpstr>
      <vt:lpstr>Sifatlarning ma’no turlari asosida olmaga ta’rif bering</vt:lpstr>
      <vt:lpstr>Sifat</vt:lpstr>
      <vt:lpstr>MOSLASHTIRISH  MASHQI</vt:lpstr>
      <vt:lpstr>Презентация PowerPoint</vt:lpstr>
      <vt:lpstr>Презентация PowerPoint</vt:lpstr>
      <vt:lpstr>15-mashq</vt:lpstr>
      <vt:lpstr>Hikmatli so‘zlarni o‘qing</vt:lpstr>
      <vt:lpstr>Hikmatli so‘zlarni o‘qing</vt:lpstr>
      <vt:lpstr>Презентация PowerPoint</vt:lpstr>
      <vt:lpstr> 17-mashq </vt:lpstr>
      <vt:lpstr>TAHLIL</vt:lpstr>
      <vt:lpstr>Mustaqil bajarish uchun topshiriq: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Учетная запись Майкрософт</cp:lastModifiedBy>
  <cp:revision>468</cp:revision>
  <cp:lastPrinted>2020-08-20T03:34:47Z</cp:lastPrinted>
  <dcterms:created xsi:type="dcterms:W3CDTF">2020-04-11T16:25:36Z</dcterms:created>
  <dcterms:modified xsi:type="dcterms:W3CDTF">2020-08-26T10:54:06Z</dcterms:modified>
</cp:coreProperties>
</file>