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5" r:id="rId6"/>
    <p:sldId id="260" r:id="rId7"/>
    <p:sldId id="261" r:id="rId8"/>
    <p:sldId id="266" r:id="rId9"/>
    <p:sldId id="267" r:id="rId10"/>
    <p:sldId id="269" r:id="rId11"/>
    <p:sldId id="270" r:id="rId12"/>
    <p:sldId id="268" r:id="rId13"/>
    <p:sldId id="271" r:id="rId14"/>
    <p:sldId id="262" r:id="rId15"/>
    <p:sldId id="264"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9637DA-F4B9-4D50-8C4D-859B0D1D1766}" type="datetimeFigureOut">
              <a:rPr lang="ru-RU" smtClean="0"/>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7E5B7F-A564-4A75-A6ED-F460B7116C6D}" type="slidenum">
              <a:rPr lang="ru-RU" smtClean="0"/>
              <a:t>‹#›</a:t>
            </a:fld>
            <a:endParaRPr lang="ru-RU"/>
          </a:p>
        </p:txBody>
      </p:sp>
    </p:spTree>
    <p:extLst>
      <p:ext uri="{BB962C8B-B14F-4D97-AF65-F5344CB8AC3E}">
        <p14:creationId xmlns:p14="http://schemas.microsoft.com/office/powerpoint/2010/main" val="324038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9637DA-F4B9-4D50-8C4D-859B0D1D1766}" type="datetimeFigureOut">
              <a:rPr lang="ru-RU" smtClean="0"/>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7E5B7F-A564-4A75-A6ED-F460B7116C6D}" type="slidenum">
              <a:rPr lang="ru-RU" smtClean="0"/>
              <a:t>‹#›</a:t>
            </a:fld>
            <a:endParaRPr lang="ru-RU"/>
          </a:p>
        </p:txBody>
      </p:sp>
    </p:spTree>
    <p:extLst>
      <p:ext uri="{BB962C8B-B14F-4D97-AF65-F5344CB8AC3E}">
        <p14:creationId xmlns:p14="http://schemas.microsoft.com/office/powerpoint/2010/main" val="109062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9637DA-F4B9-4D50-8C4D-859B0D1D1766}" type="datetimeFigureOut">
              <a:rPr lang="ru-RU" smtClean="0"/>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7E5B7F-A564-4A75-A6ED-F460B7116C6D}" type="slidenum">
              <a:rPr lang="ru-RU" smtClean="0"/>
              <a:t>‹#›</a:t>
            </a:fld>
            <a:endParaRPr lang="ru-RU"/>
          </a:p>
        </p:txBody>
      </p:sp>
    </p:spTree>
    <p:extLst>
      <p:ext uri="{BB962C8B-B14F-4D97-AF65-F5344CB8AC3E}">
        <p14:creationId xmlns:p14="http://schemas.microsoft.com/office/powerpoint/2010/main" val="9526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142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0776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7460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3613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46859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6337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60930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2256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9637DA-F4B9-4D50-8C4D-859B0D1D1766}" type="datetimeFigureOut">
              <a:rPr lang="ru-RU" smtClean="0"/>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7E5B7F-A564-4A75-A6ED-F460B7116C6D}" type="slidenum">
              <a:rPr lang="ru-RU" smtClean="0"/>
              <a:t>‹#›</a:t>
            </a:fld>
            <a:endParaRPr lang="ru-RU"/>
          </a:p>
        </p:txBody>
      </p:sp>
    </p:spTree>
    <p:extLst>
      <p:ext uri="{BB962C8B-B14F-4D97-AF65-F5344CB8AC3E}">
        <p14:creationId xmlns:p14="http://schemas.microsoft.com/office/powerpoint/2010/main" val="477091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267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8619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8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9637DA-F4B9-4D50-8C4D-859B0D1D1766}" type="datetimeFigureOut">
              <a:rPr lang="ru-RU" smtClean="0"/>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7E5B7F-A564-4A75-A6ED-F460B7116C6D}" type="slidenum">
              <a:rPr lang="ru-RU" smtClean="0"/>
              <a:t>‹#›</a:t>
            </a:fld>
            <a:endParaRPr lang="ru-RU"/>
          </a:p>
        </p:txBody>
      </p:sp>
    </p:spTree>
    <p:extLst>
      <p:ext uri="{BB962C8B-B14F-4D97-AF65-F5344CB8AC3E}">
        <p14:creationId xmlns:p14="http://schemas.microsoft.com/office/powerpoint/2010/main" val="62983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9637DA-F4B9-4D50-8C4D-859B0D1D1766}" type="datetimeFigureOut">
              <a:rPr lang="ru-RU" smtClean="0"/>
              <a:t>10.10.2020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7E5B7F-A564-4A75-A6ED-F460B7116C6D}" type="slidenum">
              <a:rPr lang="ru-RU" smtClean="0"/>
              <a:t>‹#›</a:t>
            </a:fld>
            <a:endParaRPr lang="ru-RU"/>
          </a:p>
        </p:txBody>
      </p:sp>
    </p:spTree>
    <p:extLst>
      <p:ext uri="{BB962C8B-B14F-4D97-AF65-F5344CB8AC3E}">
        <p14:creationId xmlns:p14="http://schemas.microsoft.com/office/powerpoint/2010/main" val="367206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9637DA-F4B9-4D50-8C4D-859B0D1D1766}" type="datetimeFigureOut">
              <a:rPr lang="ru-RU" smtClean="0"/>
              <a:t>10.10.2020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7E5B7F-A564-4A75-A6ED-F460B7116C6D}" type="slidenum">
              <a:rPr lang="ru-RU" smtClean="0"/>
              <a:t>‹#›</a:t>
            </a:fld>
            <a:endParaRPr lang="ru-RU"/>
          </a:p>
        </p:txBody>
      </p:sp>
    </p:spTree>
    <p:extLst>
      <p:ext uri="{BB962C8B-B14F-4D97-AF65-F5344CB8AC3E}">
        <p14:creationId xmlns:p14="http://schemas.microsoft.com/office/powerpoint/2010/main" val="121718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9637DA-F4B9-4D50-8C4D-859B0D1D1766}" type="datetimeFigureOut">
              <a:rPr lang="ru-RU" smtClean="0"/>
              <a:t>10.10.2020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7E5B7F-A564-4A75-A6ED-F460B7116C6D}" type="slidenum">
              <a:rPr lang="ru-RU" smtClean="0"/>
              <a:t>‹#›</a:t>
            </a:fld>
            <a:endParaRPr lang="ru-RU"/>
          </a:p>
        </p:txBody>
      </p:sp>
    </p:spTree>
    <p:extLst>
      <p:ext uri="{BB962C8B-B14F-4D97-AF65-F5344CB8AC3E}">
        <p14:creationId xmlns:p14="http://schemas.microsoft.com/office/powerpoint/2010/main" val="412403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9637DA-F4B9-4D50-8C4D-859B0D1D1766}" type="datetimeFigureOut">
              <a:rPr lang="ru-RU" smtClean="0"/>
              <a:t>10.10.2020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7E5B7F-A564-4A75-A6ED-F460B7116C6D}" type="slidenum">
              <a:rPr lang="ru-RU" smtClean="0"/>
              <a:t>‹#›</a:t>
            </a:fld>
            <a:endParaRPr lang="ru-RU"/>
          </a:p>
        </p:txBody>
      </p:sp>
    </p:spTree>
    <p:extLst>
      <p:ext uri="{BB962C8B-B14F-4D97-AF65-F5344CB8AC3E}">
        <p14:creationId xmlns:p14="http://schemas.microsoft.com/office/powerpoint/2010/main" val="289595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79637DA-F4B9-4D50-8C4D-859B0D1D1766}" type="datetimeFigureOut">
              <a:rPr lang="ru-RU" smtClean="0"/>
              <a:t>10.10.2020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7E5B7F-A564-4A75-A6ED-F460B7116C6D}" type="slidenum">
              <a:rPr lang="ru-RU" smtClean="0"/>
              <a:t>‹#›</a:t>
            </a:fld>
            <a:endParaRPr lang="ru-RU"/>
          </a:p>
        </p:txBody>
      </p:sp>
    </p:spTree>
    <p:extLst>
      <p:ext uri="{BB962C8B-B14F-4D97-AF65-F5344CB8AC3E}">
        <p14:creationId xmlns:p14="http://schemas.microsoft.com/office/powerpoint/2010/main" val="407123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79637DA-F4B9-4D50-8C4D-859B0D1D1766}" type="datetimeFigureOut">
              <a:rPr lang="ru-RU" smtClean="0"/>
              <a:t>10.10.2020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7E5B7F-A564-4A75-A6ED-F460B7116C6D}" type="slidenum">
              <a:rPr lang="ru-RU" smtClean="0"/>
              <a:t>‹#›</a:t>
            </a:fld>
            <a:endParaRPr lang="ru-RU"/>
          </a:p>
        </p:txBody>
      </p:sp>
    </p:spTree>
    <p:extLst>
      <p:ext uri="{BB962C8B-B14F-4D97-AF65-F5344CB8AC3E}">
        <p14:creationId xmlns:p14="http://schemas.microsoft.com/office/powerpoint/2010/main" val="393012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637DA-F4B9-4D50-8C4D-859B0D1D1766}" type="datetimeFigureOut">
              <a:rPr lang="ru-RU" smtClean="0"/>
              <a:t>10.10.2020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E5B7F-A564-4A75-A6ED-F460B7116C6D}" type="slidenum">
              <a:rPr lang="ru-RU" smtClean="0"/>
              <a:t>‹#›</a:t>
            </a:fld>
            <a:endParaRPr lang="ru-RU"/>
          </a:p>
        </p:txBody>
      </p:sp>
    </p:spTree>
    <p:extLst>
      <p:ext uri="{BB962C8B-B14F-4D97-AF65-F5344CB8AC3E}">
        <p14:creationId xmlns:p14="http://schemas.microsoft.com/office/powerpoint/2010/main" val="323645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D246A-D6A5-4C74-85E4-2EBB5890F275}" type="datetimeFigureOut">
              <a:rPr lang="ru-RU" smtClean="0">
                <a:solidFill>
                  <a:prstClr val="black">
                    <a:tint val="75000"/>
                  </a:prstClr>
                </a:solidFill>
              </a:rPr>
              <a:pPr/>
              <a:t>10.10.2020</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142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
            <a:ext cx="12192000" cy="1700212"/>
          </a:xfrm>
          <a:solidFill>
            <a:srgbClr val="0070C0"/>
          </a:solidFill>
        </p:spPr>
        <p:txBody>
          <a:bodyPr>
            <a:normAutofit/>
          </a:bodyPr>
          <a:lstStyle/>
          <a:p>
            <a:r>
              <a:rPr lang="de-DE" sz="8000" b="1" dirty="0" smtClean="0">
                <a:solidFill>
                  <a:schemeClr val="bg1"/>
                </a:solidFill>
                <a:latin typeface="Arial" panose="020B0604020202020204" pitchFamily="34" charset="0"/>
                <a:cs typeface="Arial" panose="020B0604020202020204" pitchFamily="34" charset="0"/>
              </a:rPr>
              <a:t>DEUTSCH</a:t>
            </a:r>
            <a:endParaRPr lang="ru-RU" sz="8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571500" y="1943099"/>
            <a:ext cx="10929938" cy="4314825"/>
          </a:xfrm>
          <a:ln w="38100"/>
        </p:spPr>
        <p:style>
          <a:lnRef idx="2">
            <a:schemeClr val="accent4"/>
          </a:lnRef>
          <a:fillRef idx="1">
            <a:schemeClr val="lt1"/>
          </a:fillRef>
          <a:effectRef idx="0">
            <a:schemeClr val="accent4"/>
          </a:effectRef>
          <a:fontRef idx="minor">
            <a:schemeClr val="dk1"/>
          </a:fontRef>
        </p:style>
        <p:txBody>
          <a:bodyPr/>
          <a:lstStyle/>
          <a:p>
            <a:endParaRPr lang="de-DE" sz="5000" b="1" dirty="0" smtClean="0">
              <a:solidFill>
                <a:srgbClr val="C00000"/>
              </a:solidFill>
              <a:latin typeface="Arial" panose="020B0604020202020204" pitchFamily="34" charset="0"/>
              <a:cs typeface="Arial" panose="020B0604020202020204" pitchFamily="34" charset="0"/>
            </a:endParaRPr>
          </a:p>
          <a:p>
            <a:r>
              <a:rPr lang="de-DE" sz="5000" b="1" dirty="0" smtClean="0">
                <a:solidFill>
                  <a:schemeClr val="tx1"/>
                </a:solidFill>
                <a:latin typeface="Arial" panose="020B0604020202020204" pitchFamily="34" charset="0"/>
                <a:cs typeface="Arial" panose="020B0604020202020204" pitchFamily="34" charset="0"/>
              </a:rPr>
              <a:t>THEMA DER STUNDE:</a:t>
            </a:r>
          </a:p>
          <a:p>
            <a:r>
              <a:rPr lang="de-DE" sz="5000" b="1" dirty="0" smtClean="0">
                <a:solidFill>
                  <a:schemeClr val="tx1"/>
                </a:solidFill>
                <a:latin typeface="Arial" panose="020B0604020202020204" pitchFamily="34" charset="0"/>
                <a:cs typeface="Arial" panose="020B0604020202020204" pitchFamily="34" charset="0"/>
              </a:rPr>
              <a:t>„Die Schule“</a:t>
            </a:r>
          </a:p>
          <a:p>
            <a:endParaRPr lang="de-DE" sz="6000" dirty="0" smtClean="0">
              <a:latin typeface="Arial" panose="020B0604020202020204" pitchFamily="34" charset="0"/>
              <a:cs typeface="Arial" panose="020B0604020202020204" pitchFamily="34" charset="0"/>
            </a:endParaRPr>
          </a:p>
        </p:txBody>
      </p:sp>
      <p:sp>
        <p:nvSpPr>
          <p:cNvPr id="6" name="Прямоугольник 5"/>
          <p:cNvSpPr/>
          <p:nvPr/>
        </p:nvSpPr>
        <p:spPr>
          <a:xfrm>
            <a:off x="9318513" y="307010"/>
            <a:ext cx="2346778" cy="108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500" dirty="0" smtClean="0">
                <a:solidFill>
                  <a:prstClr val="white"/>
                </a:solidFill>
                <a:latin typeface="Arial" panose="020B0604020202020204" pitchFamily="34" charset="0"/>
                <a:cs typeface="Arial" panose="020B0604020202020204" pitchFamily="34" charset="0"/>
              </a:rPr>
              <a:t>5</a:t>
            </a:r>
            <a:r>
              <a:rPr lang="de-DE" sz="5400" dirty="0" smtClean="0">
                <a:solidFill>
                  <a:prstClr val="white"/>
                </a:solidFill>
                <a:latin typeface="Arial" panose="020B0604020202020204" pitchFamily="34" charset="0"/>
                <a:cs typeface="Arial" panose="020B0604020202020204" pitchFamily="34" charset="0"/>
              </a:rPr>
              <a:t>.</a:t>
            </a:r>
            <a:r>
              <a:rPr lang="en-US" sz="3200" dirty="0" smtClean="0">
                <a:solidFill>
                  <a:prstClr val="white"/>
                </a:solidFill>
                <a:latin typeface="Arial" panose="020B0604020202020204" pitchFamily="34" charset="0"/>
                <a:cs typeface="Arial" panose="020B0604020202020204" pitchFamily="34" charset="0"/>
              </a:rPr>
              <a:t>KLASSE</a:t>
            </a:r>
            <a:endParaRPr lang="ru-RU" sz="3200" dirty="0">
              <a:solidFill>
                <a:prstClr val="white"/>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011" y="3621438"/>
            <a:ext cx="1728788" cy="2371724"/>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5" y="178593"/>
            <a:ext cx="1506086" cy="1343025"/>
          </a:xfrm>
          <a:prstGeom prst="rect">
            <a:avLst/>
          </a:prstGeom>
        </p:spPr>
      </p:pic>
    </p:spTree>
    <p:extLst>
      <p:ext uri="{BB962C8B-B14F-4D97-AF65-F5344CB8AC3E}">
        <p14:creationId xmlns:p14="http://schemas.microsoft.com/office/powerpoint/2010/main" val="1026901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614363"/>
          </a:xfrm>
          <a:solidFill>
            <a:srgbClr val="0070C0"/>
          </a:solidFill>
        </p:spPr>
        <p:txBody>
          <a:bodyPr>
            <a:noAutofit/>
          </a:bodyPr>
          <a:lstStyle/>
          <a:p>
            <a:pPr algn="ctr"/>
            <a:r>
              <a:rPr lang="de-DE" sz="4000" b="1" dirty="0" smtClean="0">
                <a:solidFill>
                  <a:schemeClr val="bg1"/>
                </a:solidFill>
                <a:latin typeface="Arial" panose="020B0604020202020204" pitchFamily="34" charset="0"/>
                <a:cs typeface="Arial" panose="020B0604020202020204" pitchFamily="34" charset="0"/>
              </a:rPr>
              <a:t>Schreiben Sie die Sätze richtig!</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798285"/>
            <a:ext cx="11530013" cy="5802539"/>
          </a:xfrm>
          <a:ln w="38100">
            <a:solidFill>
              <a:srgbClr val="0070C0"/>
            </a:solidFill>
          </a:ln>
        </p:spPr>
        <p:style>
          <a:lnRef idx="2">
            <a:schemeClr val="accent3"/>
          </a:lnRef>
          <a:fillRef idx="1">
            <a:schemeClr val="lt1"/>
          </a:fillRef>
          <a:effectRef idx="0">
            <a:schemeClr val="accent3"/>
          </a:effectRef>
          <a:fontRef idx="minor">
            <a:schemeClr val="dk1"/>
          </a:fontRef>
        </p:style>
        <p:txBody>
          <a:bodyPr>
            <a:noAutofit/>
          </a:bodyPr>
          <a:lstStyle/>
          <a:p>
            <a:pPr marL="514350" indent="-514350" algn="l">
              <a:buAutoNum type="arabicPeriod"/>
            </a:pPr>
            <a:r>
              <a:rPr lang="de-DE" sz="3200" b="1" dirty="0" smtClean="0">
                <a:solidFill>
                  <a:srgbClr val="7030A0"/>
                </a:solidFill>
                <a:latin typeface="Arial" panose="020B0604020202020204" pitchFamily="34" charset="0"/>
                <a:cs typeface="Arial" panose="020B0604020202020204" pitchFamily="34" charset="0"/>
              </a:rPr>
              <a:t>haben/ in der ersten Stunde/ Am Mittwoch/ Deutsch/ wir</a:t>
            </a:r>
          </a:p>
          <a:p>
            <a:pPr marL="514350" indent="-514350" algn="l">
              <a:buAutoNum type="arabicPeriod"/>
            </a:pPr>
            <a:endParaRPr lang="de-DE" sz="3200" b="1" dirty="0" smtClean="0">
              <a:solidFill>
                <a:srgbClr val="7030A0"/>
              </a:solidFill>
              <a:latin typeface="Arial" panose="020B0604020202020204" pitchFamily="34" charset="0"/>
              <a:cs typeface="Arial" panose="020B0604020202020204" pitchFamily="34" charset="0"/>
            </a:endParaRPr>
          </a:p>
          <a:p>
            <a:pPr marL="514350" indent="-514350" algn="l">
              <a:buAutoNum type="arabicPeriod"/>
            </a:pPr>
            <a:r>
              <a:rPr lang="de-DE" sz="3200" b="1" dirty="0" smtClean="0">
                <a:solidFill>
                  <a:srgbClr val="7030A0"/>
                </a:solidFill>
                <a:latin typeface="Arial" panose="020B0604020202020204" pitchFamily="34" charset="0"/>
                <a:cs typeface="Arial" panose="020B0604020202020204" pitchFamily="34" charset="0"/>
              </a:rPr>
              <a:t>Wir/ Am Montag/ haben/ in der dritten Stunde/ Mathe</a:t>
            </a:r>
          </a:p>
          <a:p>
            <a:pPr marL="514350" indent="-514350" algn="l">
              <a:buAutoNum type="arabicPeriod"/>
            </a:pPr>
            <a:endParaRPr lang="de-DE" sz="3200" b="1" dirty="0" smtClean="0">
              <a:solidFill>
                <a:srgbClr val="7030A0"/>
              </a:solidFill>
              <a:latin typeface="Arial" panose="020B0604020202020204" pitchFamily="34" charset="0"/>
              <a:cs typeface="Arial" panose="020B0604020202020204" pitchFamily="34" charset="0"/>
            </a:endParaRPr>
          </a:p>
          <a:p>
            <a:pPr marL="514350" indent="-514350" algn="l">
              <a:buAutoNum type="arabicPeriod"/>
            </a:pPr>
            <a:r>
              <a:rPr lang="de-DE" sz="3200" b="1" dirty="0" smtClean="0">
                <a:solidFill>
                  <a:srgbClr val="7030A0"/>
                </a:solidFill>
                <a:latin typeface="Arial" panose="020B0604020202020204" pitchFamily="34" charset="0"/>
                <a:cs typeface="Arial" panose="020B0604020202020204" pitchFamily="34" charset="0"/>
              </a:rPr>
              <a:t>Sport/ in der fünften Stunde/ haben/ Am Freitag/ wir</a:t>
            </a:r>
          </a:p>
          <a:p>
            <a:pPr marL="514350" indent="-514350" algn="l">
              <a:buAutoNum type="arabicPeriod"/>
            </a:pPr>
            <a:endParaRPr lang="de-DE" sz="3200" b="1" dirty="0" smtClean="0">
              <a:solidFill>
                <a:srgbClr val="7030A0"/>
              </a:solidFill>
              <a:latin typeface="Arial" panose="020B0604020202020204" pitchFamily="34" charset="0"/>
              <a:cs typeface="Arial" panose="020B0604020202020204" pitchFamily="34" charset="0"/>
            </a:endParaRPr>
          </a:p>
          <a:p>
            <a:pPr marL="514350" indent="-514350" algn="l">
              <a:buAutoNum type="arabicPeriod"/>
            </a:pPr>
            <a:r>
              <a:rPr lang="de-DE" sz="3200" b="1" dirty="0" smtClean="0">
                <a:solidFill>
                  <a:srgbClr val="7030A0"/>
                </a:solidFill>
                <a:latin typeface="Arial" panose="020B0604020202020204" pitchFamily="34" charset="0"/>
                <a:cs typeface="Arial" panose="020B0604020202020204" pitchFamily="34" charset="0"/>
              </a:rPr>
              <a:t>In der sechsten Stunde/ Kunst/ Am Dienstag/ wir/ haben</a:t>
            </a:r>
          </a:p>
          <a:p>
            <a:pPr marL="514350" indent="-514350" algn="l">
              <a:buAutoNum type="arabicPeriod"/>
            </a:pPr>
            <a:endParaRPr lang="de-DE" sz="3200" b="1" dirty="0" smtClean="0">
              <a:solidFill>
                <a:srgbClr val="7030A0"/>
              </a:solidFill>
              <a:latin typeface="Arial" panose="020B0604020202020204" pitchFamily="34" charset="0"/>
              <a:cs typeface="Arial" panose="020B0604020202020204" pitchFamily="34" charset="0"/>
            </a:endParaRPr>
          </a:p>
          <a:p>
            <a:pPr marL="514350" indent="-514350" algn="l">
              <a:buAutoNum type="arabicPeriod"/>
            </a:pPr>
            <a:r>
              <a:rPr lang="de-DE" sz="3200" b="1" dirty="0" smtClean="0">
                <a:solidFill>
                  <a:srgbClr val="7030A0"/>
                </a:solidFill>
                <a:latin typeface="Arial" panose="020B0604020202020204" pitchFamily="34" charset="0"/>
                <a:cs typeface="Arial" panose="020B0604020202020204" pitchFamily="34" charset="0"/>
              </a:rPr>
              <a:t>Haben/ Am Sonntag/ frei/ wir</a:t>
            </a:r>
          </a:p>
        </p:txBody>
      </p:sp>
      <p:sp>
        <p:nvSpPr>
          <p:cNvPr id="2" name="Прямоугольник 1"/>
          <p:cNvSpPr/>
          <p:nvPr/>
        </p:nvSpPr>
        <p:spPr>
          <a:xfrm>
            <a:off x="750014" y="2450517"/>
            <a:ext cx="9382697" cy="553998"/>
          </a:xfrm>
          <a:prstGeom prst="rect">
            <a:avLst/>
          </a:prstGeom>
          <a:noFill/>
        </p:spPr>
        <p:txBody>
          <a:bodyPr wrap="none" lIns="91440" tIns="45720" rIns="91440" bIns="45720">
            <a:spAutoFit/>
          </a:bodyPr>
          <a:lstStyle/>
          <a:p>
            <a:pPr algn="ctr"/>
            <a:r>
              <a:rPr lang="de-DE" sz="3000" b="1" cap="none" spc="0" dirty="0" smtClean="0">
                <a:ln w="0"/>
                <a:solidFill>
                  <a:schemeClr val="tx1"/>
                </a:solidFill>
                <a:latin typeface="Arial" panose="020B0604020202020204" pitchFamily="34" charset="0"/>
                <a:cs typeface="Arial" panose="020B0604020202020204" pitchFamily="34" charset="0"/>
              </a:rPr>
              <a:t>Am Montag in der dritten Stunde haben wir Mathe.</a:t>
            </a:r>
            <a:endParaRPr lang="ru-RU" sz="3000" b="1" cap="none" spc="0" dirty="0">
              <a:ln w="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750014" y="1251009"/>
            <a:ext cx="10043135" cy="553998"/>
          </a:xfrm>
          <a:prstGeom prst="rect">
            <a:avLst/>
          </a:prstGeom>
          <a:noFill/>
        </p:spPr>
        <p:txBody>
          <a:bodyPr wrap="none" lIns="91440" tIns="45720" rIns="91440" bIns="45720">
            <a:spAutoFit/>
          </a:bodyPr>
          <a:lstStyle/>
          <a:p>
            <a:pPr algn="ctr"/>
            <a:r>
              <a:rPr lang="de-DE" sz="3000" b="1" cap="none" spc="0" dirty="0" smtClean="0">
                <a:ln w="0"/>
                <a:solidFill>
                  <a:schemeClr val="tx1"/>
                </a:solidFill>
                <a:latin typeface="Arial" panose="020B0604020202020204" pitchFamily="34" charset="0"/>
                <a:cs typeface="Arial" panose="020B0604020202020204" pitchFamily="34" charset="0"/>
              </a:rPr>
              <a:t>Am Mittwoch in der ersten Stunde haben wir Deutsch.</a:t>
            </a:r>
            <a:endParaRPr lang="ru-RU" sz="3000" b="1" cap="none" spc="0" dirty="0">
              <a:ln w="0"/>
              <a:solidFill>
                <a:schemeClr val="tx1"/>
              </a:solidFill>
              <a:latin typeface="Arial" panose="020B0604020202020204" pitchFamily="34" charset="0"/>
              <a:cs typeface="Arial" panose="020B0604020202020204" pitchFamily="34" charset="0"/>
            </a:endParaRPr>
          </a:p>
        </p:txBody>
      </p:sp>
      <p:sp>
        <p:nvSpPr>
          <p:cNvPr id="7" name="Прямоугольник 6"/>
          <p:cNvSpPr/>
          <p:nvPr/>
        </p:nvSpPr>
        <p:spPr>
          <a:xfrm>
            <a:off x="750014" y="3538072"/>
            <a:ext cx="9297738" cy="553998"/>
          </a:xfrm>
          <a:prstGeom prst="rect">
            <a:avLst/>
          </a:prstGeom>
          <a:noFill/>
        </p:spPr>
        <p:txBody>
          <a:bodyPr wrap="none" lIns="91440" tIns="45720" rIns="91440" bIns="45720">
            <a:spAutoFit/>
          </a:bodyPr>
          <a:lstStyle/>
          <a:p>
            <a:pPr algn="ctr"/>
            <a:r>
              <a:rPr lang="de-DE" sz="3000" b="1" cap="none" spc="0" dirty="0" smtClean="0">
                <a:ln w="0"/>
                <a:solidFill>
                  <a:schemeClr val="tx1"/>
                </a:solidFill>
                <a:latin typeface="Arial" panose="020B0604020202020204" pitchFamily="34" charset="0"/>
                <a:cs typeface="Arial" panose="020B0604020202020204" pitchFamily="34" charset="0"/>
              </a:rPr>
              <a:t>Am Freitag in der fünften Stunde haben wir Sport.</a:t>
            </a:r>
            <a:endParaRPr lang="ru-RU" sz="3000" b="1" cap="none" spc="0" dirty="0">
              <a:ln w="0"/>
              <a:solidFill>
                <a:schemeClr val="tx1"/>
              </a:solidFill>
              <a:latin typeface="Arial" panose="020B0604020202020204" pitchFamily="34" charset="0"/>
              <a:cs typeface="Arial" panose="020B0604020202020204" pitchFamily="34" charset="0"/>
            </a:endParaRPr>
          </a:p>
        </p:txBody>
      </p:sp>
      <p:sp>
        <p:nvSpPr>
          <p:cNvPr id="8" name="Прямоугольник 7"/>
          <p:cNvSpPr/>
          <p:nvPr/>
        </p:nvSpPr>
        <p:spPr>
          <a:xfrm>
            <a:off x="750014" y="4625627"/>
            <a:ext cx="10084813" cy="553998"/>
          </a:xfrm>
          <a:prstGeom prst="rect">
            <a:avLst/>
          </a:prstGeom>
          <a:noFill/>
        </p:spPr>
        <p:txBody>
          <a:bodyPr wrap="none" lIns="91440" tIns="45720" rIns="91440" bIns="45720">
            <a:spAutoFit/>
          </a:bodyPr>
          <a:lstStyle/>
          <a:p>
            <a:pPr algn="ctr"/>
            <a:r>
              <a:rPr lang="de-DE" sz="3000" b="1" cap="none" spc="0" dirty="0" smtClean="0">
                <a:ln w="0"/>
                <a:solidFill>
                  <a:schemeClr val="tx1"/>
                </a:solidFill>
                <a:latin typeface="Arial" panose="020B0604020202020204" pitchFamily="34" charset="0"/>
                <a:cs typeface="Arial" panose="020B0604020202020204" pitchFamily="34" charset="0"/>
              </a:rPr>
              <a:t>Am Dienstag in der sechsten Stunde haben wir Kunst.</a:t>
            </a:r>
            <a:endParaRPr lang="ru-RU" sz="3000" b="1" cap="none" spc="0" dirty="0">
              <a:ln w="0"/>
              <a:solidFill>
                <a:schemeClr val="tx1"/>
              </a:solidFill>
              <a:latin typeface="Arial" panose="020B0604020202020204" pitchFamily="34" charset="0"/>
              <a:cs typeface="Arial" panose="020B0604020202020204" pitchFamily="34" charset="0"/>
            </a:endParaRPr>
          </a:p>
        </p:txBody>
      </p:sp>
      <p:sp>
        <p:nvSpPr>
          <p:cNvPr id="9" name="Прямоугольник 8"/>
          <p:cNvSpPr/>
          <p:nvPr/>
        </p:nvSpPr>
        <p:spPr>
          <a:xfrm>
            <a:off x="750014" y="5825135"/>
            <a:ext cx="5168403" cy="553998"/>
          </a:xfrm>
          <a:prstGeom prst="rect">
            <a:avLst/>
          </a:prstGeom>
          <a:noFill/>
        </p:spPr>
        <p:txBody>
          <a:bodyPr wrap="none" lIns="91440" tIns="45720" rIns="91440" bIns="45720">
            <a:spAutoFit/>
          </a:bodyPr>
          <a:lstStyle/>
          <a:p>
            <a:pPr algn="ctr"/>
            <a:r>
              <a:rPr lang="de-DE" sz="3000" b="1" cap="none" spc="0" dirty="0" smtClean="0">
                <a:ln w="0"/>
                <a:solidFill>
                  <a:schemeClr val="tx1"/>
                </a:solidFill>
                <a:latin typeface="Arial" panose="020B0604020202020204" pitchFamily="34" charset="0"/>
                <a:cs typeface="Arial" panose="020B0604020202020204" pitchFamily="34" charset="0"/>
              </a:rPr>
              <a:t>Am Sonntag haben wir frei.</a:t>
            </a:r>
            <a:endParaRPr lang="ru-RU" sz="3000" b="1" cap="none" spc="0" dirty="0">
              <a:ln w="0"/>
              <a:solidFill>
                <a:schemeClr val="tx1"/>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914" y="5179625"/>
            <a:ext cx="3657582" cy="1421200"/>
          </a:xfrm>
          <a:prstGeom prst="rect">
            <a:avLst/>
          </a:prstGeom>
        </p:spPr>
      </p:pic>
    </p:spTree>
    <p:extLst>
      <p:ext uri="{BB962C8B-B14F-4D97-AF65-F5344CB8AC3E}">
        <p14:creationId xmlns:p14="http://schemas.microsoft.com/office/powerpoint/2010/main" val="208019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735783"/>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Wortschlange</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30992" y="845106"/>
            <a:ext cx="11530013" cy="5787799"/>
          </a:xfrm>
          <a:ln w="38100">
            <a:solidFill>
              <a:srgbClr val="0070C0"/>
            </a:solidFill>
          </a:ln>
        </p:spPr>
        <p:style>
          <a:lnRef idx="2">
            <a:schemeClr val="accent3"/>
          </a:lnRef>
          <a:fillRef idx="1">
            <a:schemeClr val="lt1"/>
          </a:fillRef>
          <a:effectRef idx="0">
            <a:schemeClr val="accent3"/>
          </a:effectRef>
          <a:fontRef idx="minor">
            <a:schemeClr val="dk1"/>
          </a:fontRef>
        </p:style>
        <p:txBody>
          <a:bodyPr>
            <a:normAutofit/>
          </a:bodyPr>
          <a:lstStyle/>
          <a:p>
            <a:r>
              <a:rPr lang="de-DE" sz="4000" b="1" dirty="0" smtClean="0">
                <a:solidFill>
                  <a:srgbClr val="7030A0"/>
                </a:solidFill>
                <a:latin typeface="Arial" panose="020B0604020202020204" pitchFamily="34" charset="0"/>
                <a:cs typeface="Arial" panose="020B0604020202020204" pitchFamily="34" charset="0"/>
              </a:rPr>
              <a:t>Welche Wörter haben sich in der Wortschlange versteckt?</a:t>
            </a:r>
          </a:p>
          <a:p>
            <a:r>
              <a:rPr lang="de-DE" sz="4000" b="1" dirty="0" smtClean="0">
                <a:solidFill>
                  <a:srgbClr val="7030A0"/>
                </a:solidFill>
                <a:latin typeface="Arial" panose="020B0604020202020204" pitchFamily="34" charset="0"/>
                <a:cs typeface="Arial" panose="020B0604020202020204" pitchFamily="34" charset="0"/>
              </a:rPr>
              <a:t>DEUT</a:t>
            </a:r>
            <a:r>
              <a:rPr lang="de-DE" sz="4000" b="1" dirty="0" smtClean="0">
                <a:solidFill>
                  <a:srgbClr val="00B050"/>
                </a:solidFill>
                <a:latin typeface="Arial" panose="020B0604020202020204" pitchFamily="34" charset="0"/>
                <a:cs typeface="Arial" panose="020B0604020202020204" pitchFamily="34" charset="0"/>
              </a:rPr>
              <a:t>SCHMA</a:t>
            </a:r>
            <a:r>
              <a:rPr lang="de-DE" sz="4000" b="1" dirty="0" smtClean="0">
                <a:solidFill>
                  <a:schemeClr val="accent5">
                    <a:lumMod val="75000"/>
                  </a:schemeClr>
                </a:solidFill>
                <a:latin typeface="Arial" panose="020B0604020202020204" pitchFamily="34" charset="0"/>
                <a:cs typeface="Arial" panose="020B0604020202020204" pitchFamily="34" charset="0"/>
              </a:rPr>
              <a:t>THEEN</a:t>
            </a:r>
            <a:r>
              <a:rPr lang="de-DE" sz="4000" b="1" dirty="0" smtClean="0">
                <a:solidFill>
                  <a:schemeClr val="tx1"/>
                </a:solidFill>
                <a:latin typeface="Arial" panose="020B0604020202020204" pitchFamily="34" charset="0"/>
                <a:cs typeface="Arial" panose="020B0604020202020204" pitchFamily="34" charset="0"/>
              </a:rPr>
              <a:t>GLISCHSP</a:t>
            </a:r>
            <a:r>
              <a:rPr lang="de-DE" sz="4000" b="1" dirty="0" smtClean="0">
                <a:solidFill>
                  <a:srgbClr val="00B0F0"/>
                </a:solidFill>
                <a:latin typeface="Arial" panose="020B0604020202020204" pitchFamily="34" charset="0"/>
                <a:cs typeface="Arial" panose="020B0604020202020204" pitchFamily="34" charset="0"/>
              </a:rPr>
              <a:t>ORTWER</a:t>
            </a:r>
            <a:r>
              <a:rPr lang="de-DE" sz="4000" b="1" dirty="0" smtClean="0">
                <a:solidFill>
                  <a:srgbClr val="FFC000"/>
                </a:solidFill>
                <a:latin typeface="Arial" panose="020B0604020202020204" pitchFamily="34" charset="0"/>
                <a:cs typeface="Arial" panose="020B0604020202020204" pitchFamily="34" charset="0"/>
              </a:rPr>
              <a:t>KEN</a:t>
            </a:r>
          </a:p>
          <a:p>
            <a:r>
              <a:rPr lang="de-DE" sz="4000" b="1" dirty="0" smtClean="0">
                <a:solidFill>
                  <a:srgbClr val="C00000"/>
                </a:solidFill>
                <a:latin typeface="Arial" panose="020B0604020202020204" pitchFamily="34" charset="0"/>
                <a:cs typeface="Arial" panose="020B0604020202020204" pitchFamily="34" charset="0"/>
              </a:rPr>
              <a:t>KUN</a:t>
            </a:r>
            <a:r>
              <a:rPr lang="de-DE" sz="4000" b="1" dirty="0" smtClean="0">
                <a:solidFill>
                  <a:srgbClr val="002060"/>
                </a:solidFill>
                <a:latin typeface="Arial" panose="020B0604020202020204" pitchFamily="34" charset="0"/>
                <a:cs typeface="Arial" panose="020B0604020202020204" pitchFamily="34" charset="0"/>
              </a:rPr>
              <a:t>STMUS</a:t>
            </a:r>
            <a:r>
              <a:rPr lang="de-DE" sz="4000" b="1" dirty="0" smtClean="0">
                <a:solidFill>
                  <a:schemeClr val="tx1"/>
                </a:solidFill>
                <a:latin typeface="Arial" panose="020B0604020202020204" pitchFamily="34" charset="0"/>
                <a:cs typeface="Arial" panose="020B0604020202020204" pitchFamily="34" charset="0"/>
              </a:rPr>
              <a:t>IKGESCH</a:t>
            </a:r>
            <a:r>
              <a:rPr lang="de-DE" sz="4000" b="1" dirty="0" smtClean="0">
                <a:solidFill>
                  <a:schemeClr val="accent2">
                    <a:lumMod val="50000"/>
                  </a:schemeClr>
                </a:solidFill>
                <a:latin typeface="Arial" panose="020B0604020202020204" pitchFamily="34" charset="0"/>
                <a:cs typeface="Arial" panose="020B0604020202020204" pitchFamily="34" charset="0"/>
              </a:rPr>
              <a:t>ICHTEER</a:t>
            </a:r>
            <a:r>
              <a:rPr lang="de-DE" sz="4000" b="1" dirty="0" smtClean="0">
                <a:solidFill>
                  <a:srgbClr val="7030A0"/>
                </a:solidFill>
                <a:latin typeface="Arial" panose="020B0604020202020204" pitchFamily="34" charset="0"/>
                <a:cs typeface="Arial" panose="020B0604020202020204" pitchFamily="34" charset="0"/>
              </a:rPr>
              <a:t>DKUNDE</a:t>
            </a:r>
          </a:p>
        </p:txBody>
      </p:sp>
      <p:sp>
        <p:nvSpPr>
          <p:cNvPr id="6" name="Прямоугольник 5"/>
          <p:cNvSpPr/>
          <p:nvPr/>
        </p:nvSpPr>
        <p:spPr>
          <a:xfrm>
            <a:off x="4876348" y="3258869"/>
            <a:ext cx="1814920" cy="769441"/>
          </a:xfrm>
          <a:prstGeom prst="rect">
            <a:avLst/>
          </a:prstGeom>
          <a:noFill/>
        </p:spPr>
        <p:txBody>
          <a:bodyPr wrap="none" lIns="91440" tIns="45720" rIns="91440" bIns="45720">
            <a:spAutoFit/>
          </a:bodyPr>
          <a:lstStyle/>
          <a:p>
            <a:pPr algn="ctr"/>
            <a:r>
              <a:rPr lang="de-DE" sz="4400" b="1" dirty="0" smtClean="0">
                <a:ln w="0"/>
                <a:latin typeface="Arial" panose="020B0604020202020204" pitchFamily="34" charset="0"/>
                <a:cs typeface="Arial" panose="020B0604020202020204" pitchFamily="34" charset="0"/>
              </a:rPr>
              <a:t>Mathe</a:t>
            </a:r>
            <a:endParaRPr lang="ru-RU" sz="4400" b="1" cap="none" spc="0" dirty="0">
              <a:ln w="0"/>
              <a:solidFill>
                <a:schemeClr val="tx1"/>
              </a:solidFill>
            </a:endParaRPr>
          </a:p>
        </p:txBody>
      </p:sp>
      <p:sp>
        <p:nvSpPr>
          <p:cNvPr id="7" name="Прямоугольник 6"/>
          <p:cNvSpPr/>
          <p:nvPr/>
        </p:nvSpPr>
        <p:spPr>
          <a:xfrm>
            <a:off x="8518201" y="3354286"/>
            <a:ext cx="2537875" cy="769441"/>
          </a:xfrm>
          <a:prstGeom prst="rect">
            <a:avLst/>
          </a:prstGeom>
          <a:noFill/>
        </p:spPr>
        <p:txBody>
          <a:bodyPr wrap="none" lIns="91440" tIns="45720" rIns="91440" bIns="45720">
            <a:spAutoFit/>
          </a:bodyPr>
          <a:lstStyle/>
          <a:p>
            <a:pPr algn="ctr"/>
            <a:r>
              <a:rPr lang="de-DE" sz="4400" b="1" dirty="0" smtClean="0">
                <a:ln w="0"/>
                <a:latin typeface="Arial" panose="020B0604020202020204" pitchFamily="34" charset="0"/>
                <a:cs typeface="Arial" panose="020B0604020202020204" pitchFamily="34" charset="0"/>
              </a:rPr>
              <a:t>Englisch</a:t>
            </a:r>
            <a:endParaRPr lang="ru-RU" sz="4400" b="1" cap="none" spc="0" dirty="0">
              <a:ln w="0"/>
              <a:solidFill>
                <a:schemeClr val="tx1"/>
              </a:solidFill>
            </a:endParaRPr>
          </a:p>
        </p:txBody>
      </p:sp>
      <p:sp>
        <p:nvSpPr>
          <p:cNvPr id="8" name="Прямоугольник 7"/>
          <p:cNvSpPr/>
          <p:nvPr/>
        </p:nvSpPr>
        <p:spPr>
          <a:xfrm>
            <a:off x="6474405" y="4084562"/>
            <a:ext cx="2213491" cy="769441"/>
          </a:xfrm>
          <a:prstGeom prst="rect">
            <a:avLst/>
          </a:prstGeom>
          <a:noFill/>
        </p:spPr>
        <p:txBody>
          <a:bodyPr wrap="none" lIns="91440" tIns="45720" rIns="91440" bIns="45720">
            <a:spAutoFit/>
          </a:bodyPr>
          <a:lstStyle/>
          <a:p>
            <a:pPr algn="ctr"/>
            <a:r>
              <a:rPr lang="de-DE" sz="4400" b="1" dirty="0" smtClean="0">
                <a:ln w="0"/>
                <a:latin typeface="Arial" panose="020B0604020202020204" pitchFamily="34" charset="0"/>
                <a:cs typeface="Arial" panose="020B0604020202020204" pitchFamily="34" charset="0"/>
              </a:rPr>
              <a:t>Werken</a:t>
            </a:r>
            <a:endParaRPr lang="ru-RU" sz="4400" b="1" cap="none" spc="0" dirty="0">
              <a:ln w="0"/>
              <a:solidFill>
                <a:schemeClr val="tx1"/>
              </a:solidFill>
            </a:endParaRPr>
          </a:p>
        </p:txBody>
      </p:sp>
      <p:sp>
        <p:nvSpPr>
          <p:cNvPr id="9" name="Прямоугольник 8"/>
          <p:cNvSpPr/>
          <p:nvPr/>
        </p:nvSpPr>
        <p:spPr>
          <a:xfrm>
            <a:off x="3033302" y="4215258"/>
            <a:ext cx="1657826" cy="769441"/>
          </a:xfrm>
          <a:prstGeom prst="rect">
            <a:avLst/>
          </a:prstGeom>
          <a:noFill/>
        </p:spPr>
        <p:txBody>
          <a:bodyPr wrap="none" lIns="91440" tIns="45720" rIns="91440" bIns="45720">
            <a:spAutoFit/>
          </a:bodyPr>
          <a:lstStyle/>
          <a:p>
            <a:pPr algn="ctr"/>
            <a:r>
              <a:rPr lang="de-DE" sz="4400" b="1" dirty="0" smtClean="0">
                <a:ln w="0"/>
                <a:latin typeface="Arial" panose="020B0604020202020204" pitchFamily="34" charset="0"/>
                <a:cs typeface="Arial" panose="020B0604020202020204" pitchFamily="34" charset="0"/>
              </a:rPr>
              <a:t>Sport</a:t>
            </a:r>
            <a:endParaRPr lang="ru-RU" sz="4400" b="1" cap="none" spc="0" dirty="0">
              <a:ln w="0"/>
              <a:solidFill>
                <a:schemeClr val="tx1"/>
              </a:solidFill>
            </a:endParaRPr>
          </a:p>
        </p:txBody>
      </p:sp>
      <p:sp>
        <p:nvSpPr>
          <p:cNvPr id="10" name="Прямоугольник 9"/>
          <p:cNvSpPr/>
          <p:nvPr/>
        </p:nvSpPr>
        <p:spPr>
          <a:xfrm>
            <a:off x="8171397" y="5713156"/>
            <a:ext cx="2787943" cy="769441"/>
          </a:xfrm>
          <a:prstGeom prst="rect">
            <a:avLst/>
          </a:prstGeom>
          <a:noFill/>
        </p:spPr>
        <p:txBody>
          <a:bodyPr wrap="none" lIns="91440" tIns="45720" rIns="91440" bIns="45720">
            <a:spAutoFit/>
          </a:bodyPr>
          <a:lstStyle/>
          <a:p>
            <a:pPr algn="ctr"/>
            <a:r>
              <a:rPr lang="de-DE" sz="4400" b="1" dirty="0" smtClean="0">
                <a:ln w="0"/>
                <a:latin typeface="Arial" panose="020B0604020202020204" pitchFamily="34" charset="0"/>
                <a:cs typeface="Arial" panose="020B0604020202020204" pitchFamily="34" charset="0"/>
              </a:rPr>
              <a:t>Erdkunde</a:t>
            </a:r>
            <a:endParaRPr lang="ru-RU" sz="4400" b="1" cap="none" spc="0" dirty="0">
              <a:ln w="0"/>
              <a:solidFill>
                <a:schemeClr val="tx1"/>
              </a:solidFill>
            </a:endParaRPr>
          </a:p>
        </p:txBody>
      </p:sp>
      <p:sp>
        <p:nvSpPr>
          <p:cNvPr id="11" name="Прямоугольник 10"/>
          <p:cNvSpPr/>
          <p:nvPr/>
        </p:nvSpPr>
        <p:spPr>
          <a:xfrm>
            <a:off x="4691128" y="4943715"/>
            <a:ext cx="3228769" cy="769441"/>
          </a:xfrm>
          <a:prstGeom prst="rect">
            <a:avLst/>
          </a:prstGeom>
          <a:noFill/>
        </p:spPr>
        <p:txBody>
          <a:bodyPr wrap="none" lIns="91440" tIns="45720" rIns="91440" bIns="45720">
            <a:spAutoFit/>
          </a:bodyPr>
          <a:lstStyle/>
          <a:p>
            <a:pPr algn="ctr"/>
            <a:r>
              <a:rPr lang="de-DE" sz="4400" b="1" dirty="0" smtClean="0">
                <a:ln w="0"/>
                <a:latin typeface="Arial" panose="020B0604020202020204" pitchFamily="34" charset="0"/>
                <a:cs typeface="Arial" panose="020B0604020202020204" pitchFamily="34" charset="0"/>
              </a:rPr>
              <a:t>Geschichte</a:t>
            </a:r>
            <a:endParaRPr lang="ru-RU" sz="4400" b="1" cap="none" spc="0" dirty="0">
              <a:ln w="0"/>
              <a:solidFill>
                <a:schemeClr val="tx1"/>
              </a:solidFill>
            </a:endParaRPr>
          </a:p>
        </p:txBody>
      </p:sp>
      <p:sp>
        <p:nvSpPr>
          <p:cNvPr id="12" name="Прямоугольник 11"/>
          <p:cNvSpPr/>
          <p:nvPr/>
        </p:nvSpPr>
        <p:spPr>
          <a:xfrm>
            <a:off x="2906665" y="5682887"/>
            <a:ext cx="1784463" cy="769441"/>
          </a:xfrm>
          <a:prstGeom prst="rect">
            <a:avLst/>
          </a:prstGeom>
          <a:noFill/>
        </p:spPr>
        <p:txBody>
          <a:bodyPr wrap="none" lIns="91440" tIns="45720" rIns="91440" bIns="45720">
            <a:spAutoFit/>
          </a:bodyPr>
          <a:lstStyle/>
          <a:p>
            <a:pPr algn="ctr"/>
            <a:r>
              <a:rPr lang="de-DE" sz="4400" b="1" dirty="0" smtClean="0">
                <a:ln w="0"/>
                <a:latin typeface="Arial" panose="020B0604020202020204" pitchFamily="34" charset="0"/>
                <a:cs typeface="Arial" panose="020B0604020202020204" pitchFamily="34" charset="0"/>
              </a:rPr>
              <a:t>Musik</a:t>
            </a:r>
            <a:endParaRPr lang="ru-RU" sz="4400" b="1" cap="none" spc="0" dirty="0">
              <a:ln w="0"/>
              <a:solidFill>
                <a:schemeClr val="tx1"/>
              </a:solidFill>
            </a:endParaRPr>
          </a:p>
        </p:txBody>
      </p:sp>
      <p:sp>
        <p:nvSpPr>
          <p:cNvPr id="13" name="Прямоугольник 12"/>
          <p:cNvSpPr/>
          <p:nvPr/>
        </p:nvSpPr>
        <p:spPr>
          <a:xfrm>
            <a:off x="843642" y="4883828"/>
            <a:ext cx="1782860" cy="769441"/>
          </a:xfrm>
          <a:prstGeom prst="rect">
            <a:avLst/>
          </a:prstGeom>
          <a:noFill/>
        </p:spPr>
        <p:txBody>
          <a:bodyPr wrap="none" lIns="91440" tIns="45720" rIns="91440" bIns="45720">
            <a:spAutoFit/>
          </a:bodyPr>
          <a:lstStyle/>
          <a:p>
            <a:pPr algn="ctr"/>
            <a:r>
              <a:rPr lang="de-DE" sz="4400" b="1" dirty="0" smtClean="0">
                <a:ln w="0"/>
                <a:latin typeface="Arial" panose="020B0604020202020204" pitchFamily="34" charset="0"/>
                <a:cs typeface="Arial" panose="020B0604020202020204" pitchFamily="34" charset="0"/>
              </a:rPr>
              <a:t>Kunst</a:t>
            </a:r>
            <a:endParaRPr lang="ru-RU" sz="4400" b="1" cap="none" spc="0" dirty="0">
              <a:ln w="0"/>
              <a:solidFill>
                <a:schemeClr val="tx1"/>
              </a:solidFill>
            </a:endParaRPr>
          </a:p>
        </p:txBody>
      </p:sp>
      <p:sp>
        <p:nvSpPr>
          <p:cNvPr id="14" name="Прямоугольник 13"/>
          <p:cNvSpPr/>
          <p:nvPr/>
        </p:nvSpPr>
        <p:spPr>
          <a:xfrm>
            <a:off x="638177" y="3354286"/>
            <a:ext cx="2411238" cy="769441"/>
          </a:xfrm>
          <a:prstGeom prst="rect">
            <a:avLst/>
          </a:prstGeom>
          <a:noFill/>
        </p:spPr>
        <p:txBody>
          <a:bodyPr wrap="none" lIns="91440" tIns="45720" rIns="91440" bIns="45720">
            <a:spAutoFit/>
          </a:bodyPr>
          <a:lstStyle/>
          <a:p>
            <a:pPr algn="ctr"/>
            <a:r>
              <a:rPr lang="de-DE" sz="4400" b="1" dirty="0" smtClean="0">
                <a:ln w="0"/>
                <a:latin typeface="Arial" panose="020B0604020202020204" pitchFamily="34" charset="0"/>
                <a:cs typeface="Arial" panose="020B0604020202020204" pitchFamily="34" charset="0"/>
              </a:rPr>
              <a:t>Deutsch</a:t>
            </a:r>
            <a:endParaRPr lang="ru-RU" sz="4400" b="1" cap="none" spc="0" dirty="0">
              <a:ln w="0"/>
              <a:solidFill>
                <a:schemeClr val="tx1"/>
              </a:solidFill>
            </a:endParaRPr>
          </a:p>
        </p:txBody>
      </p:sp>
      <p:sp>
        <p:nvSpPr>
          <p:cNvPr id="3" name="Овал 2"/>
          <p:cNvSpPr/>
          <p:nvPr/>
        </p:nvSpPr>
        <p:spPr>
          <a:xfrm>
            <a:off x="638177" y="2032000"/>
            <a:ext cx="2411238" cy="6240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3049415" y="2044863"/>
            <a:ext cx="1826933" cy="6240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4890380" y="2032000"/>
            <a:ext cx="2721058" cy="63696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7467763" y="2038431"/>
            <a:ext cx="1806866" cy="6240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9237553" y="2038431"/>
            <a:ext cx="2411238" cy="6240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1088570" y="2742448"/>
            <a:ext cx="1944731" cy="6240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3033301" y="2706006"/>
            <a:ext cx="1657827" cy="6240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4691128" y="2734131"/>
            <a:ext cx="3335272" cy="70529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7919896" y="2764485"/>
            <a:ext cx="3039443" cy="6240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8212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3" grpId="0" animBg="1"/>
      <p:bldP spid="15" grpId="0" animBg="1"/>
      <p:bldP spid="16" grpId="0" animBg="1"/>
      <p:bldP spid="17" grpId="0" animBg="1"/>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37580"/>
            <a:ext cx="12191999" cy="974601"/>
          </a:xfrm>
          <a:solidFill>
            <a:srgbClr val="0070C0"/>
          </a:solidFill>
        </p:spPr>
        <p:txBody>
          <a:bodyPr>
            <a:normAutofit/>
          </a:bodyPr>
          <a:lstStyle/>
          <a:p>
            <a:pPr algn="ctr"/>
            <a:r>
              <a:rPr lang="de-DE" sz="4500" dirty="0" smtClean="0">
                <a:solidFill>
                  <a:schemeClr val="bg1"/>
                </a:solidFill>
                <a:latin typeface="Arial" panose="020B0604020202020204" pitchFamily="34" charset="0"/>
                <a:cs typeface="Arial" panose="020B0604020202020204" pitchFamily="34" charset="0"/>
              </a:rPr>
              <a:t>Was brauchen Sie für die Stunden?</a:t>
            </a:r>
            <a:endParaRPr lang="ru-RU" sz="4500" dirty="0">
              <a:solidFill>
                <a:schemeClr val="bg1"/>
              </a:solidFill>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07739811"/>
              </p:ext>
            </p:extLst>
          </p:nvPr>
        </p:nvGraphicFramePr>
        <p:xfrm>
          <a:off x="232229" y="1137122"/>
          <a:ext cx="11683999" cy="5232246"/>
        </p:xfrm>
        <a:graphic>
          <a:graphicData uri="http://schemas.openxmlformats.org/drawingml/2006/table">
            <a:tbl>
              <a:tblPr firstRow="1" bandRow="1">
                <a:tableStyleId>{22838BEF-8BB2-4498-84A7-C5851F593DF1}</a:tableStyleId>
              </a:tblPr>
              <a:tblGrid>
                <a:gridCol w="6020381">
                  <a:extLst>
                    <a:ext uri="{9D8B030D-6E8A-4147-A177-3AD203B41FA5}">
                      <a16:colId xmlns:a16="http://schemas.microsoft.com/office/drawing/2014/main" val="20000"/>
                    </a:ext>
                  </a:extLst>
                </a:gridCol>
                <a:gridCol w="5663618">
                  <a:extLst>
                    <a:ext uri="{9D8B030D-6E8A-4147-A177-3AD203B41FA5}">
                      <a16:colId xmlns:a16="http://schemas.microsoft.com/office/drawing/2014/main" val="20001"/>
                    </a:ext>
                  </a:extLst>
                </a:gridCol>
              </a:tblGrid>
              <a:tr h="1225922">
                <a:tc>
                  <a:txBody>
                    <a:bodyPr/>
                    <a:lstStyle/>
                    <a:p>
                      <a:r>
                        <a:rPr lang="de-DE" sz="3200" b="1" dirty="0" smtClean="0">
                          <a:latin typeface="Arial" panose="020B0604020202020204" pitchFamily="34" charset="0"/>
                          <a:cs typeface="Arial" panose="020B0604020202020204" pitchFamily="34" charset="0"/>
                        </a:rPr>
                        <a:t>1. Am Dienstag</a:t>
                      </a:r>
                      <a:r>
                        <a:rPr lang="de-DE" sz="3200" b="1" baseline="0" dirty="0" smtClean="0">
                          <a:latin typeface="Arial" panose="020B0604020202020204" pitchFamily="34" charset="0"/>
                          <a:cs typeface="Arial" panose="020B0604020202020204" pitchFamily="34" charset="0"/>
                        </a:rPr>
                        <a:t> in der dritten Stunde haben wir Kunst.</a:t>
                      </a:r>
                      <a:endParaRPr lang="ru-RU" sz="3200" b="1" dirty="0">
                        <a:latin typeface="Arial" panose="020B0604020202020204" pitchFamily="34" charset="0"/>
                        <a:cs typeface="Arial" panose="020B0604020202020204" pitchFamily="34" charset="0"/>
                      </a:endParaRPr>
                    </a:p>
                  </a:txBody>
                  <a:tcPr/>
                </a:tc>
                <a:tc>
                  <a:txBody>
                    <a:bodyPr/>
                    <a:lstStyle/>
                    <a:p>
                      <a:r>
                        <a:rPr lang="de-DE" sz="3200" b="1" dirty="0" smtClean="0">
                          <a:latin typeface="Arial" panose="020B0604020202020204" pitchFamily="34" charset="0"/>
                          <a:cs typeface="Arial" panose="020B0604020202020204" pitchFamily="34" charset="0"/>
                        </a:rPr>
                        <a:t>Da nehme ich meine Gitarre mit.</a:t>
                      </a:r>
                      <a:endParaRPr lang="ru-RU" sz="3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225922">
                <a:tc>
                  <a:txBody>
                    <a:bodyPr/>
                    <a:lstStyle/>
                    <a:p>
                      <a:r>
                        <a:rPr lang="de-DE" sz="3200" b="1" dirty="0" smtClean="0">
                          <a:latin typeface="Arial" panose="020B0604020202020204" pitchFamily="34" charset="0"/>
                          <a:cs typeface="Arial" panose="020B0604020202020204" pitchFamily="34" charset="0"/>
                        </a:rPr>
                        <a:t>2. Am Mittwoch in der vierten Stunde haben wir Sport.</a:t>
                      </a:r>
                      <a:endParaRPr lang="ru-RU" sz="3200" b="1" dirty="0">
                        <a:latin typeface="Arial" panose="020B0604020202020204" pitchFamily="34" charset="0"/>
                        <a:cs typeface="Arial" panose="020B0604020202020204" pitchFamily="34" charset="0"/>
                      </a:endParaRPr>
                    </a:p>
                  </a:txBody>
                  <a:tcPr/>
                </a:tc>
                <a:tc>
                  <a:txBody>
                    <a:bodyPr/>
                    <a:lstStyle/>
                    <a:p>
                      <a:r>
                        <a:rPr lang="de-DE" sz="3200" b="1" dirty="0" smtClean="0">
                          <a:latin typeface="Arial" panose="020B0604020202020204" pitchFamily="34" charset="0"/>
                          <a:cs typeface="Arial" panose="020B0604020202020204" pitchFamily="34" charset="0"/>
                        </a:rPr>
                        <a:t>Da brauche ich Malkasten und Pinsel.</a:t>
                      </a:r>
                      <a:endParaRPr lang="ru-RU" sz="3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279995">
                <a:tc>
                  <a:txBody>
                    <a:bodyPr/>
                    <a:lstStyle/>
                    <a:p>
                      <a:r>
                        <a:rPr lang="de-DE" sz="3200" b="1" dirty="0" smtClean="0">
                          <a:latin typeface="Arial" panose="020B0604020202020204" pitchFamily="34" charset="0"/>
                          <a:cs typeface="Arial" panose="020B0604020202020204" pitchFamily="34" charset="0"/>
                        </a:rPr>
                        <a:t>3. Am Donnerstag in der vierten und fünften Stunde haben wir Werken.</a:t>
                      </a:r>
                      <a:endParaRPr lang="ru-RU" sz="3200" b="1" dirty="0">
                        <a:latin typeface="Arial" panose="020B0604020202020204" pitchFamily="34" charset="0"/>
                        <a:cs typeface="Arial" panose="020B0604020202020204" pitchFamily="34" charset="0"/>
                      </a:endParaRPr>
                    </a:p>
                  </a:txBody>
                  <a:tcPr/>
                </a:tc>
                <a:tc>
                  <a:txBody>
                    <a:bodyPr/>
                    <a:lstStyle/>
                    <a:p>
                      <a:r>
                        <a:rPr lang="de-DE" sz="3200" b="1" dirty="0" smtClean="0">
                          <a:latin typeface="Arial" panose="020B0604020202020204" pitchFamily="34" charset="0"/>
                          <a:cs typeface="Arial" panose="020B0604020202020204" pitchFamily="34" charset="0"/>
                        </a:rPr>
                        <a:t>Da darf ich meine Schere nicht vergessen.</a:t>
                      </a:r>
                      <a:endParaRPr lang="ru-RU" sz="3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225922">
                <a:tc>
                  <a:txBody>
                    <a:bodyPr/>
                    <a:lstStyle/>
                    <a:p>
                      <a:r>
                        <a:rPr lang="de-DE" sz="3200" b="1" dirty="0" smtClean="0">
                          <a:latin typeface="Arial" panose="020B0604020202020204" pitchFamily="34" charset="0"/>
                          <a:cs typeface="Arial" panose="020B0604020202020204" pitchFamily="34" charset="0"/>
                        </a:rPr>
                        <a:t>4. Am</a:t>
                      </a:r>
                      <a:r>
                        <a:rPr lang="de-DE" sz="3200" b="1" baseline="0" dirty="0" smtClean="0">
                          <a:latin typeface="Arial" panose="020B0604020202020204" pitchFamily="34" charset="0"/>
                          <a:cs typeface="Arial" panose="020B0604020202020204" pitchFamily="34" charset="0"/>
                        </a:rPr>
                        <a:t> Freitag in der  zweiten Stunde haben wir Musik.</a:t>
                      </a:r>
                      <a:endParaRPr lang="ru-RU" sz="3200" b="1" dirty="0">
                        <a:latin typeface="Arial" panose="020B0604020202020204" pitchFamily="34" charset="0"/>
                        <a:cs typeface="Arial" panose="020B0604020202020204" pitchFamily="34" charset="0"/>
                      </a:endParaRPr>
                    </a:p>
                  </a:txBody>
                  <a:tcPr/>
                </a:tc>
                <a:tc>
                  <a:txBody>
                    <a:bodyPr/>
                    <a:lstStyle/>
                    <a:p>
                      <a:r>
                        <a:rPr lang="de-DE" sz="3200" b="1" dirty="0" smtClean="0">
                          <a:latin typeface="Arial" panose="020B0604020202020204" pitchFamily="34" charset="0"/>
                          <a:cs typeface="Arial" panose="020B0604020202020204" pitchFamily="34" charset="0"/>
                        </a:rPr>
                        <a:t>Da muss ich das Turnzeug mitnehmen.</a:t>
                      </a:r>
                      <a:endParaRPr lang="ru-RU" sz="3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cxnSp>
        <p:nvCxnSpPr>
          <p:cNvPr id="7" name="Прямая соединительная линия 6"/>
          <p:cNvCxnSpPr/>
          <p:nvPr/>
        </p:nvCxnSpPr>
        <p:spPr>
          <a:xfrm>
            <a:off x="5054598" y="3243338"/>
            <a:ext cx="1354935" cy="2410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164136" y="1879097"/>
            <a:ext cx="1396321" cy="1067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4268955" y="4454733"/>
            <a:ext cx="2079857" cy="3494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5056186" y="1936920"/>
            <a:ext cx="1354935" cy="401393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9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845912"/>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Selbständige Arbeit</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1030513"/>
            <a:ext cx="11601904" cy="5413829"/>
          </a:xfrm>
          <a:ln w="38100">
            <a:solidFill>
              <a:srgbClr val="0070C0"/>
            </a:solidFill>
          </a:ln>
        </p:spPr>
        <p:style>
          <a:lnRef idx="2">
            <a:schemeClr val="accent3"/>
          </a:lnRef>
          <a:fillRef idx="1">
            <a:schemeClr val="lt1"/>
          </a:fillRef>
          <a:effectRef idx="0">
            <a:schemeClr val="accent3"/>
          </a:effectRef>
          <a:fontRef idx="minor">
            <a:schemeClr val="dk1"/>
          </a:fontRef>
        </p:style>
        <p:txBody>
          <a:bodyPr>
            <a:normAutofit/>
          </a:bodyPr>
          <a:lstStyle/>
          <a:p>
            <a:pPr algn="l"/>
            <a:r>
              <a:rPr lang="de-DE" sz="4500" b="1" i="1" dirty="0" smtClean="0">
                <a:solidFill>
                  <a:srgbClr val="7030A0"/>
                </a:solidFill>
                <a:latin typeface="Arial" panose="020B0604020202020204" pitchFamily="34" charset="0"/>
                <a:cs typeface="Arial" panose="020B0604020202020204" pitchFamily="34" charset="0"/>
              </a:rPr>
              <a:t>  Schreiben Sie über ihre Schule!</a:t>
            </a:r>
          </a:p>
          <a:p>
            <a:pPr algn="l"/>
            <a:r>
              <a:rPr lang="de-DE" sz="4500" b="1" i="1" smtClean="0">
                <a:solidFill>
                  <a:srgbClr val="7030A0"/>
                </a:solidFill>
                <a:latin typeface="Arial" panose="020B0604020202020204" pitchFamily="34" charset="0"/>
                <a:cs typeface="Arial" panose="020B0604020202020204" pitchFamily="34" charset="0"/>
              </a:rPr>
              <a:t>  Schreiben </a:t>
            </a:r>
            <a:r>
              <a:rPr lang="de-DE" sz="4500" b="1" i="1" dirty="0" smtClean="0">
                <a:solidFill>
                  <a:srgbClr val="7030A0"/>
                </a:solidFill>
                <a:latin typeface="Arial" panose="020B0604020202020204" pitchFamily="34" charset="0"/>
                <a:cs typeface="Arial" panose="020B0604020202020204" pitchFamily="34" charset="0"/>
              </a:rPr>
              <a:t>Sie Ihren Stundenplan!</a:t>
            </a:r>
            <a:endParaRPr lang="de-DE" sz="4500" b="1" dirty="0" smtClean="0">
              <a:solidFill>
                <a:srgbClr val="7030A0"/>
              </a:solidFill>
              <a:latin typeface="Arial" panose="020B0604020202020204" pitchFamily="34" charset="0"/>
              <a:cs typeface="Arial" panose="020B0604020202020204" pitchFamily="34" charset="0"/>
            </a:endParaRPr>
          </a:p>
          <a:p>
            <a:pPr algn="l"/>
            <a:endParaRPr lang="de-DE" sz="4500" b="1" dirty="0" smtClean="0">
              <a:solidFill>
                <a:srgbClr val="7030A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629" y="2496457"/>
            <a:ext cx="5747657" cy="3831771"/>
          </a:xfrm>
          <a:prstGeom prst="rect">
            <a:avLst/>
          </a:prstGeom>
        </p:spPr>
      </p:pic>
    </p:spTree>
    <p:extLst>
      <p:ext uri="{BB962C8B-B14F-4D97-AF65-F5344CB8AC3E}">
        <p14:creationId xmlns:p14="http://schemas.microsoft.com/office/powerpoint/2010/main" val="3126482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0" y="0"/>
            <a:ext cx="12192000" cy="856343"/>
          </a:xfrm>
          <a:solidFill>
            <a:srgbClr val="0070C0"/>
          </a:solidFill>
        </p:spPr>
        <p:txBody>
          <a:bodyPr>
            <a:normAutofit/>
          </a:bodyPr>
          <a:lstStyle/>
          <a:p>
            <a:r>
              <a:rPr lang="de-DE" sz="5000" b="1" dirty="0" smtClean="0">
                <a:solidFill>
                  <a:schemeClr val="bg1"/>
                </a:solidFill>
                <a:latin typeface="Arial" panose="020B0604020202020204" pitchFamily="34" charset="0"/>
                <a:cs typeface="Arial" panose="020B0604020202020204" pitchFamily="34" charset="0"/>
              </a:rPr>
              <a:t>Ende der Stunde</a:t>
            </a:r>
            <a:endParaRPr lang="ru-RU" sz="5000" b="1" dirty="0">
              <a:solidFill>
                <a:schemeClr val="bg1"/>
              </a:solidFill>
              <a:latin typeface="Arial" panose="020B0604020202020204" pitchFamily="34" charset="0"/>
              <a:cs typeface="Arial" panose="020B0604020202020204" pitchFamily="34" charset="0"/>
            </a:endParaRPr>
          </a:p>
        </p:txBody>
      </p:sp>
      <p:sp>
        <p:nvSpPr>
          <p:cNvPr id="7" name="Подзаголовок 6"/>
          <p:cNvSpPr>
            <a:spLocks noGrp="1"/>
          </p:cNvSpPr>
          <p:nvPr>
            <p:ph type="subTitle" idx="1"/>
          </p:nvPr>
        </p:nvSpPr>
        <p:spPr>
          <a:xfrm>
            <a:off x="501444" y="1030514"/>
            <a:ext cx="11182555" cy="5326040"/>
          </a:xfrm>
          <a:ln w="38100">
            <a:solidFill>
              <a:srgbClr val="0070C0"/>
            </a:solidFill>
          </a:ln>
        </p:spPr>
        <p:txBody>
          <a:bodyPr>
            <a:normAutofit/>
          </a:bodyPr>
          <a:lstStyle/>
          <a:p>
            <a:r>
              <a:rPr lang="de-DE" sz="5400" b="1" dirty="0" smtClean="0">
                <a:solidFill>
                  <a:srgbClr val="0070C0"/>
                </a:solidFill>
                <a:latin typeface="Arial" panose="020B0604020202020204" pitchFamily="34" charset="0"/>
                <a:cs typeface="Arial" panose="020B0604020202020204" pitchFamily="34" charset="0"/>
              </a:rPr>
              <a:t>Unsere Stunde ist zu Ende</a:t>
            </a:r>
          </a:p>
          <a:p>
            <a:r>
              <a:rPr lang="de-DE" sz="5400" b="1" dirty="0" smtClean="0">
                <a:solidFill>
                  <a:srgbClr val="FF0000"/>
                </a:solidFill>
                <a:latin typeface="Arial" panose="020B0604020202020204" pitchFamily="34" charset="0"/>
                <a:cs typeface="Arial" panose="020B0604020202020204" pitchFamily="34" charset="0"/>
              </a:rPr>
              <a:t>Danke für Aufmerksamkeit!</a:t>
            </a:r>
          </a:p>
          <a:p>
            <a:r>
              <a:rPr lang="de-DE" sz="5400" b="1" dirty="0" smtClean="0">
                <a:solidFill>
                  <a:srgbClr val="0070C0"/>
                </a:solidFill>
                <a:latin typeface="Arial" panose="020B0604020202020204" pitchFamily="34" charset="0"/>
                <a:cs typeface="Arial" panose="020B0604020202020204" pitchFamily="34" charset="0"/>
              </a:rPr>
              <a:t>Auf Wiedersehen!</a:t>
            </a:r>
            <a:endParaRPr lang="ru-RU" sz="5400" b="1" dirty="0">
              <a:solidFill>
                <a:srgbClr val="0070C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057" y="3570513"/>
            <a:ext cx="5878286" cy="2670629"/>
          </a:xfrm>
          <a:prstGeom prst="rect">
            <a:avLst/>
          </a:prstGeom>
          <a:ln>
            <a:noFill/>
          </a:ln>
          <a:effectLst>
            <a:softEdge rad="112500"/>
          </a:effectLst>
        </p:spPr>
      </p:pic>
    </p:spTree>
    <p:extLst>
      <p:ext uri="{BB962C8B-B14F-4D97-AF65-F5344CB8AC3E}">
        <p14:creationId xmlns:p14="http://schemas.microsoft.com/office/powerpoint/2010/main" val="2219807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754743"/>
          </a:xfrm>
          <a:solidFill>
            <a:srgbClr val="0070C0"/>
          </a:solidFill>
        </p:spPr>
        <p:txBody>
          <a:bodyPr>
            <a:noAutofit/>
          </a:bodyPr>
          <a:lstStyle/>
          <a:p>
            <a:pPr algn="ctr"/>
            <a:r>
              <a:rPr lang="de-DE" sz="4000" b="1" dirty="0" smtClean="0">
                <a:solidFill>
                  <a:schemeClr val="bg1"/>
                </a:solidFill>
                <a:latin typeface="Arial" panose="020B0604020202020204" pitchFamily="34" charset="0"/>
                <a:cs typeface="Arial" panose="020B0604020202020204" pitchFamily="34" charset="0"/>
              </a:rPr>
              <a:t>PLAN DER STUNDE:</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1045029"/>
            <a:ext cx="11530013" cy="5341483"/>
          </a:xfrm>
          <a:ln w="38100">
            <a:solidFill>
              <a:srgbClr val="0070C0"/>
            </a:solidFill>
          </a:ln>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dirty="0" smtClean="0">
              <a:solidFill>
                <a:srgbClr val="7030A0"/>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de-DE" sz="4000" b="1" dirty="0" smtClean="0">
                <a:solidFill>
                  <a:srgbClr val="C00000"/>
                </a:solidFill>
                <a:latin typeface="Arial" panose="020B0604020202020204" pitchFamily="34" charset="0"/>
                <a:cs typeface="Arial" panose="020B0604020202020204" pitchFamily="34" charset="0"/>
              </a:rPr>
              <a:t> Kontrolle der Hausaufgabe</a:t>
            </a:r>
          </a:p>
          <a:p>
            <a:pPr marL="342900" indent="-342900" algn="l">
              <a:buFont typeface="Wingdings" panose="05000000000000000000" pitchFamily="2" charset="2"/>
              <a:buChar char="v"/>
            </a:pPr>
            <a:r>
              <a:rPr lang="de-DE" sz="4000" b="1" dirty="0" smtClean="0">
                <a:solidFill>
                  <a:srgbClr val="C00000"/>
                </a:solidFill>
                <a:latin typeface="Arial" panose="020B0604020202020204" pitchFamily="34" charset="0"/>
                <a:cs typeface="Arial" panose="020B0604020202020204" pitchFamily="34" charset="0"/>
              </a:rPr>
              <a:t> Wir lernen Wörter</a:t>
            </a:r>
          </a:p>
          <a:p>
            <a:pPr marL="342900" lvl="0" indent="-342900" algn="l">
              <a:buFont typeface="Wingdings" panose="05000000000000000000" pitchFamily="2" charset="2"/>
              <a:buChar char="v"/>
            </a:pPr>
            <a:r>
              <a:rPr lang="de-DE" sz="4000" b="1" dirty="0" smtClean="0">
                <a:solidFill>
                  <a:srgbClr val="C00000"/>
                </a:solidFill>
                <a:latin typeface="Arial" panose="020B0604020202020204" pitchFamily="34" charset="0"/>
                <a:cs typeface="Arial" panose="020B0604020202020204" pitchFamily="34" charset="0"/>
              </a:rPr>
              <a:t> Wir </a:t>
            </a:r>
            <a:r>
              <a:rPr lang="de-DE" sz="4000" b="1" dirty="0">
                <a:solidFill>
                  <a:srgbClr val="C00000"/>
                </a:solidFill>
                <a:latin typeface="Arial" panose="020B0604020202020204" pitchFamily="34" charset="0"/>
                <a:cs typeface="Arial" panose="020B0604020202020204" pitchFamily="34" charset="0"/>
              </a:rPr>
              <a:t>lesen den </a:t>
            </a:r>
            <a:r>
              <a:rPr lang="de-DE" sz="4000" b="1" dirty="0" smtClean="0">
                <a:solidFill>
                  <a:srgbClr val="C00000"/>
                </a:solidFill>
                <a:latin typeface="Arial" panose="020B0604020202020204" pitchFamily="34" charset="0"/>
                <a:cs typeface="Arial" panose="020B0604020202020204" pitchFamily="34" charset="0"/>
              </a:rPr>
              <a:t>Text</a:t>
            </a:r>
          </a:p>
          <a:p>
            <a:pPr marL="342900" lvl="0" indent="-342900" algn="l">
              <a:buFont typeface="Wingdings" panose="05000000000000000000" pitchFamily="2" charset="2"/>
              <a:buChar char="v"/>
            </a:pPr>
            <a:r>
              <a:rPr lang="de-DE" sz="4000" b="1" dirty="0" smtClean="0">
                <a:solidFill>
                  <a:srgbClr val="C00000"/>
                </a:solidFill>
                <a:latin typeface="Arial" panose="020B0604020202020204" pitchFamily="34" charset="0"/>
                <a:cs typeface="Arial" panose="020B0604020202020204" pitchFamily="34" charset="0"/>
              </a:rPr>
              <a:t> Wir </a:t>
            </a:r>
            <a:r>
              <a:rPr lang="de-DE" sz="4000" b="1" dirty="0">
                <a:solidFill>
                  <a:srgbClr val="C00000"/>
                </a:solidFill>
                <a:latin typeface="Arial" panose="020B0604020202020204" pitchFamily="34" charset="0"/>
                <a:cs typeface="Arial" panose="020B0604020202020204" pitchFamily="34" charset="0"/>
              </a:rPr>
              <a:t>machen Übungen</a:t>
            </a:r>
          </a:p>
          <a:p>
            <a:pPr marL="342900" indent="-342900" algn="l">
              <a:buFont typeface="Wingdings" panose="05000000000000000000" pitchFamily="2" charset="2"/>
              <a:buChar char="v"/>
            </a:pPr>
            <a:r>
              <a:rPr lang="de-DE" sz="4000" b="1" dirty="0" smtClean="0">
                <a:solidFill>
                  <a:srgbClr val="C00000"/>
                </a:solidFill>
                <a:latin typeface="Arial" panose="020B0604020202020204" pitchFamily="34" charset="0"/>
                <a:cs typeface="Arial" panose="020B0604020202020204" pitchFamily="34" charset="0"/>
              </a:rPr>
              <a:t> Selbständige Arbeit</a:t>
            </a:r>
            <a:endParaRPr lang="ru-RU" sz="4000" b="1" dirty="0">
              <a:solidFill>
                <a:srgbClr val="C00000"/>
              </a:solidFill>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43" y="1494972"/>
            <a:ext cx="3953555" cy="4455886"/>
          </a:xfrm>
          <a:prstGeom prst="rect">
            <a:avLst/>
          </a:prstGeom>
          <a:ln>
            <a:noFill/>
          </a:ln>
          <a:effectLst>
            <a:softEdge rad="112500"/>
          </a:effectLst>
        </p:spPr>
      </p:pic>
    </p:spTree>
    <p:extLst>
      <p:ext uri="{BB962C8B-B14F-4D97-AF65-F5344CB8AC3E}">
        <p14:creationId xmlns:p14="http://schemas.microsoft.com/office/powerpoint/2010/main" val="117788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721771"/>
          </a:xfrm>
          <a:solidFill>
            <a:srgbClr val="0070C0"/>
          </a:solidFill>
        </p:spPr>
        <p:txBody>
          <a:bodyPr>
            <a:normAutofit/>
          </a:bodyPr>
          <a:lstStyle/>
          <a:p>
            <a:pPr algn="ctr"/>
            <a:r>
              <a:rPr lang="de-DE" sz="4000" b="1" dirty="0" smtClean="0">
                <a:solidFill>
                  <a:schemeClr val="bg1"/>
                </a:solidFill>
                <a:latin typeface="Arial" panose="020B0604020202020204" pitchFamily="34" charset="0"/>
                <a:cs typeface="Arial" panose="020B0604020202020204" pitchFamily="34" charset="0"/>
              </a:rPr>
              <a:t>Kontrolle der Hausaufgabe</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200026" y="856343"/>
            <a:ext cx="11744324" cy="5834017"/>
          </a:xfrm>
          <a:ln w="38100">
            <a:solidFill>
              <a:srgbClr val="0070C0"/>
            </a:solidFill>
          </a:ln>
        </p:spPr>
        <p:style>
          <a:lnRef idx="2">
            <a:schemeClr val="accent3"/>
          </a:lnRef>
          <a:fillRef idx="1">
            <a:schemeClr val="lt1"/>
          </a:fillRef>
          <a:effectRef idx="0">
            <a:schemeClr val="accent3"/>
          </a:effectRef>
          <a:fontRef idx="minor">
            <a:schemeClr val="dk1"/>
          </a:fontRef>
        </p:style>
        <p:txBody>
          <a:bodyPr>
            <a:normAutofit/>
          </a:bodyPr>
          <a:lstStyle/>
          <a:p>
            <a:pPr lvl="0" algn="l"/>
            <a:r>
              <a:rPr lang="de-DE" sz="4000" b="1" i="1" dirty="0" smtClean="0">
                <a:solidFill>
                  <a:schemeClr val="tx1"/>
                </a:solidFill>
                <a:latin typeface="Arial" panose="020B0604020202020204" pitchFamily="34" charset="0"/>
                <a:cs typeface="Arial" panose="020B0604020202020204" pitchFamily="34" charset="0"/>
              </a:rPr>
              <a:t> Übung 1, Seite 105.</a:t>
            </a:r>
          </a:p>
          <a:p>
            <a:pPr lvl="0" algn="l"/>
            <a:r>
              <a:rPr lang="de-DE" sz="4000" b="1" i="1" dirty="0" smtClean="0">
                <a:solidFill>
                  <a:schemeClr val="tx1"/>
                </a:solidFill>
                <a:latin typeface="Arial" panose="020B0604020202020204" pitchFamily="34" charset="0"/>
                <a:cs typeface="Arial" panose="020B0604020202020204" pitchFamily="34" charset="0"/>
              </a:rPr>
              <a:t> Ergänzen Sie die Sätze!</a:t>
            </a:r>
          </a:p>
          <a:p>
            <a:pPr lvl="0" algn="l"/>
            <a:r>
              <a:rPr lang="de-DE" sz="4000" b="1" dirty="0" smtClean="0">
                <a:solidFill>
                  <a:srgbClr val="7030A0"/>
                </a:solidFill>
                <a:latin typeface="Arial" panose="020B0604020202020204" pitchFamily="34" charset="0"/>
                <a:cs typeface="Arial" panose="020B0604020202020204" pitchFamily="34" charset="0"/>
              </a:rPr>
              <a:t> Ich              in der Stadt Taschkent.</a:t>
            </a:r>
          </a:p>
          <a:p>
            <a:pPr lvl="0" algn="l"/>
            <a:r>
              <a:rPr lang="de-DE" sz="4000" b="1" dirty="0" smtClean="0">
                <a:solidFill>
                  <a:srgbClr val="7030A0"/>
                </a:solidFill>
                <a:latin typeface="Arial" panose="020B0604020202020204" pitchFamily="34" charset="0"/>
                <a:cs typeface="Arial" panose="020B0604020202020204" pitchFamily="34" charset="0"/>
              </a:rPr>
              <a:t> Die Stadt ist                             .</a:t>
            </a:r>
          </a:p>
          <a:p>
            <a:pPr lvl="0" algn="l"/>
            <a:r>
              <a:rPr lang="de-DE" sz="4000" b="1" dirty="0" smtClean="0">
                <a:solidFill>
                  <a:srgbClr val="7030A0"/>
                </a:solidFill>
                <a:latin typeface="Arial" panose="020B0604020202020204" pitchFamily="34" charset="0"/>
                <a:cs typeface="Arial" panose="020B0604020202020204" pitchFamily="34" charset="0"/>
              </a:rPr>
              <a:t> In der Stadt befinden sich                                     </a:t>
            </a:r>
          </a:p>
          <a:p>
            <a:pPr lvl="0" algn="l"/>
            <a:endParaRPr lang="de-DE" sz="4000" b="1" dirty="0" smtClean="0">
              <a:solidFill>
                <a:srgbClr val="7030A0"/>
              </a:solidFill>
              <a:latin typeface="Arial" panose="020B0604020202020204" pitchFamily="34" charset="0"/>
              <a:cs typeface="Arial" panose="020B0604020202020204" pitchFamily="34" charset="0"/>
            </a:endParaRPr>
          </a:p>
          <a:p>
            <a:pPr lvl="0" algn="l"/>
            <a:r>
              <a:rPr lang="de-DE" sz="4000" b="1" dirty="0" smtClean="0">
                <a:solidFill>
                  <a:srgbClr val="7030A0"/>
                </a:solidFill>
                <a:latin typeface="Arial" panose="020B0604020202020204" pitchFamily="34" charset="0"/>
                <a:cs typeface="Arial" panose="020B0604020202020204" pitchFamily="34" charset="0"/>
              </a:rPr>
              <a:t> Hierher kommen viele            .</a:t>
            </a:r>
          </a:p>
          <a:p>
            <a:pPr marL="514350" lvl="0" indent="-514350" algn="l">
              <a:buAutoNum type="arabicPeriod"/>
            </a:pPr>
            <a:endParaRPr lang="de-DE" sz="3200" b="1" i="1" dirty="0">
              <a:solidFill>
                <a:srgbClr val="7030A0"/>
              </a:solidFill>
              <a:latin typeface="Arial" panose="020B0604020202020204" pitchFamily="34" charset="0"/>
              <a:cs typeface="Arial" panose="020B0604020202020204" pitchFamily="34" charset="0"/>
            </a:endParaRPr>
          </a:p>
        </p:txBody>
      </p:sp>
      <p:sp>
        <p:nvSpPr>
          <p:cNvPr id="2" name="Прямоугольник 1"/>
          <p:cNvSpPr/>
          <p:nvPr/>
        </p:nvSpPr>
        <p:spPr>
          <a:xfrm>
            <a:off x="5700670" y="4820768"/>
            <a:ext cx="1611340" cy="707886"/>
          </a:xfrm>
          <a:prstGeom prst="rect">
            <a:avLst/>
          </a:prstGeom>
          <a:noFill/>
        </p:spPr>
        <p:txBody>
          <a:bodyPr wrap="none" lIns="91440" tIns="45720" rIns="91440" bIns="45720">
            <a:spAutoFit/>
          </a:bodyPr>
          <a:lstStyle/>
          <a:p>
            <a:pPr algn="ctr"/>
            <a:r>
              <a:rPr lang="de-DE" sz="4000" b="1" cap="none" spc="0" dirty="0" smtClean="0">
                <a:ln w="0"/>
                <a:solidFill>
                  <a:schemeClr val="tx1"/>
                </a:solidFill>
                <a:latin typeface="Arial" panose="020B0604020202020204" pitchFamily="34" charset="0"/>
                <a:cs typeface="Arial" panose="020B0604020202020204" pitchFamily="34" charset="0"/>
              </a:rPr>
              <a:t>Gäste</a:t>
            </a:r>
            <a:endParaRPr lang="ru-RU" sz="4000" b="1" cap="none" spc="0" dirty="0">
              <a:ln w="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343580" y="4174456"/>
            <a:ext cx="6596679" cy="707886"/>
          </a:xfrm>
          <a:prstGeom prst="rect">
            <a:avLst/>
          </a:prstGeom>
          <a:noFill/>
        </p:spPr>
        <p:txBody>
          <a:bodyPr wrap="none" lIns="91440" tIns="45720" rIns="91440" bIns="45720">
            <a:spAutoFit/>
          </a:bodyPr>
          <a:lstStyle/>
          <a:p>
            <a:pPr algn="ctr"/>
            <a:r>
              <a:rPr lang="de-DE" sz="4000" b="1" dirty="0" smtClean="0">
                <a:ln w="0"/>
                <a:latin typeface="Arial" panose="020B0604020202020204" pitchFamily="34" charset="0"/>
                <a:cs typeface="Arial" panose="020B0604020202020204" pitchFamily="34" charset="0"/>
              </a:rPr>
              <a:t>v</a:t>
            </a:r>
            <a:r>
              <a:rPr lang="de-DE" sz="4000" b="1" cap="none" spc="0" dirty="0" smtClean="0">
                <a:ln w="0"/>
                <a:solidFill>
                  <a:schemeClr val="tx1"/>
                </a:solidFill>
                <a:latin typeface="Arial" panose="020B0604020202020204" pitchFamily="34" charset="0"/>
                <a:cs typeface="Arial" panose="020B0604020202020204" pitchFamily="34" charset="0"/>
              </a:rPr>
              <a:t>iele Sehenswürdigkeiten</a:t>
            </a:r>
            <a:r>
              <a:rPr lang="de-DE" sz="4000" b="1" cap="none" spc="0" dirty="0" smtClean="0">
                <a:ln w="0"/>
                <a:solidFill>
                  <a:srgbClr val="7030A0"/>
                </a:solidFill>
                <a:latin typeface="Arial" panose="020B0604020202020204" pitchFamily="34" charset="0"/>
                <a:cs typeface="Arial" panose="020B0604020202020204" pitchFamily="34" charset="0"/>
              </a:rPr>
              <a:t>.</a:t>
            </a:r>
            <a:endParaRPr lang="ru-RU" sz="4000" b="1" cap="none" spc="0" dirty="0">
              <a:ln w="0"/>
              <a:solidFill>
                <a:srgbClr val="7030A0"/>
              </a:solidFill>
              <a:latin typeface="Arial" panose="020B0604020202020204" pitchFamily="34" charset="0"/>
              <a:cs typeface="Arial" panose="020B0604020202020204" pitchFamily="34" charset="0"/>
            </a:endParaRPr>
          </a:p>
        </p:txBody>
      </p:sp>
      <p:sp>
        <p:nvSpPr>
          <p:cNvPr id="7" name="Прямоугольник 6"/>
          <p:cNvSpPr/>
          <p:nvPr/>
        </p:nvSpPr>
        <p:spPr>
          <a:xfrm>
            <a:off x="3407062" y="2778721"/>
            <a:ext cx="4054315" cy="707886"/>
          </a:xfrm>
          <a:prstGeom prst="rect">
            <a:avLst/>
          </a:prstGeom>
          <a:noFill/>
        </p:spPr>
        <p:txBody>
          <a:bodyPr wrap="none" lIns="91440" tIns="45720" rIns="91440" bIns="45720">
            <a:spAutoFit/>
          </a:bodyPr>
          <a:lstStyle/>
          <a:p>
            <a:pPr algn="ctr"/>
            <a:r>
              <a:rPr lang="de-DE" sz="4000" b="1" dirty="0">
                <a:ln w="0"/>
                <a:latin typeface="Arial" panose="020B0604020202020204" pitchFamily="34" charset="0"/>
                <a:cs typeface="Arial" panose="020B0604020202020204" pitchFamily="34" charset="0"/>
              </a:rPr>
              <a:t>g</a:t>
            </a:r>
            <a:r>
              <a:rPr lang="de-DE" sz="4000" b="1" cap="none" spc="0" dirty="0" smtClean="0">
                <a:ln w="0"/>
                <a:solidFill>
                  <a:schemeClr val="tx1"/>
                </a:solidFill>
                <a:latin typeface="Arial" panose="020B0604020202020204" pitchFamily="34" charset="0"/>
                <a:cs typeface="Arial" panose="020B0604020202020204" pitchFamily="34" charset="0"/>
              </a:rPr>
              <a:t>roß und schön</a:t>
            </a:r>
            <a:endParaRPr lang="ru-RU" sz="4000" b="1" cap="none" spc="0" dirty="0">
              <a:ln w="0"/>
              <a:solidFill>
                <a:schemeClr val="tx1"/>
              </a:solidFill>
              <a:latin typeface="Arial" panose="020B0604020202020204" pitchFamily="34" charset="0"/>
              <a:cs typeface="Arial" panose="020B0604020202020204" pitchFamily="34" charset="0"/>
            </a:endParaRPr>
          </a:p>
        </p:txBody>
      </p:sp>
      <p:sp>
        <p:nvSpPr>
          <p:cNvPr id="8" name="Прямоугольник 7"/>
          <p:cNvSpPr/>
          <p:nvPr/>
        </p:nvSpPr>
        <p:spPr>
          <a:xfrm>
            <a:off x="1230754" y="2161457"/>
            <a:ext cx="1806906" cy="707886"/>
          </a:xfrm>
          <a:prstGeom prst="rect">
            <a:avLst/>
          </a:prstGeom>
          <a:noFill/>
        </p:spPr>
        <p:txBody>
          <a:bodyPr wrap="none" lIns="91440" tIns="45720" rIns="91440" bIns="45720">
            <a:spAutoFit/>
          </a:bodyPr>
          <a:lstStyle/>
          <a:p>
            <a:pPr algn="ctr"/>
            <a:r>
              <a:rPr lang="de-DE" sz="4000" b="1" cap="none" spc="0" dirty="0" smtClean="0">
                <a:ln w="0"/>
                <a:solidFill>
                  <a:schemeClr val="tx1"/>
                </a:solidFill>
                <a:latin typeface="Arial" panose="020B0604020202020204" pitchFamily="34" charset="0"/>
                <a:cs typeface="Arial" panose="020B0604020202020204" pitchFamily="34" charset="0"/>
              </a:rPr>
              <a:t>wohne</a:t>
            </a:r>
            <a:endParaRPr lang="ru-RU" sz="4000" b="1" cap="none" spc="0" dirty="0">
              <a:ln w="0"/>
              <a:solidFill>
                <a:schemeClr val="tx1"/>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031" y="3608194"/>
            <a:ext cx="3825717" cy="2928342"/>
          </a:xfrm>
          <a:prstGeom prst="rect">
            <a:avLst/>
          </a:prstGeom>
        </p:spPr>
      </p:pic>
    </p:spTree>
    <p:extLst>
      <p:ext uri="{BB962C8B-B14F-4D97-AF65-F5344CB8AC3E}">
        <p14:creationId xmlns:p14="http://schemas.microsoft.com/office/powerpoint/2010/main" val="93496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672317"/>
          </a:xfrm>
          <a:solidFill>
            <a:srgbClr val="0070C0"/>
          </a:solidFill>
        </p:spPr>
        <p:txBody>
          <a:bodyPr>
            <a:noAutofit/>
          </a:bodyPr>
          <a:lstStyle/>
          <a:p>
            <a:pPr algn="ctr"/>
            <a:r>
              <a:rPr lang="de-DE" sz="4000" b="1" dirty="0" smtClean="0">
                <a:solidFill>
                  <a:schemeClr val="bg1"/>
                </a:solidFill>
                <a:latin typeface="Arial" panose="020B0604020202020204" pitchFamily="34" charset="0"/>
                <a:cs typeface="Arial" panose="020B0604020202020204" pitchFamily="34" charset="0"/>
              </a:rPr>
              <a:t>Wir lernen Wörter</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785813"/>
            <a:ext cx="11530013" cy="5600699"/>
          </a:xfrm>
          <a:ln w="28575"/>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dirty="0" smtClean="0">
              <a:solidFill>
                <a:srgbClr val="7030A0"/>
              </a:solidFill>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37740246"/>
              </p:ext>
            </p:extLst>
          </p:nvPr>
        </p:nvGraphicFramePr>
        <p:xfrm>
          <a:off x="314323" y="672318"/>
          <a:ext cx="11530014" cy="6024584"/>
        </p:xfrm>
        <a:graphic>
          <a:graphicData uri="http://schemas.openxmlformats.org/drawingml/2006/table">
            <a:tbl>
              <a:tblPr firstRow="1" bandRow="1">
                <a:tableStyleId>{22838BEF-8BB2-4498-84A7-C5851F593DF1}</a:tableStyleId>
              </a:tblPr>
              <a:tblGrid>
                <a:gridCol w="5765007">
                  <a:extLst>
                    <a:ext uri="{9D8B030D-6E8A-4147-A177-3AD203B41FA5}">
                      <a16:colId xmlns:a16="http://schemas.microsoft.com/office/drawing/2014/main" val="20000"/>
                    </a:ext>
                  </a:extLst>
                </a:gridCol>
                <a:gridCol w="5765007">
                  <a:extLst>
                    <a:ext uri="{9D8B030D-6E8A-4147-A177-3AD203B41FA5}">
                      <a16:colId xmlns:a16="http://schemas.microsoft.com/office/drawing/2014/main" val="20001"/>
                    </a:ext>
                  </a:extLst>
                </a:gridCol>
              </a:tblGrid>
              <a:tr h="430884">
                <a:tc>
                  <a:txBody>
                    <a:bodyPr/>
                    <a:lstStyle/>
                    <a:p>
                      <a:pPr algn="ctr"/>
                      <a:r>
                        <a:rPr lang="de-DE" sz="2000" b="1" dirty="0" smtClean="0">
                          <a:latin typeface="Arial" panose="020B0604020202020204" pitchFamily="34" charset="0"/>
                          <a:cs typeface="Arial" panose="020B0604020202020204" pitchFamily="34" charset="0"/>
                        </a:rPr>
                        <a:t>die Stunde</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dars</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89191">
                <a:tc>
                  <a:txBody>
                    <a:bodyPr/>
                    <a:lstStyle/>
                    <a:p>
                      <a:pPr algn="ctr"/>
                      <a:r>
                        <a:rPr lang="de-DE" sz="2000" b="1" dirty="0" smtClean="0">
                          <a:latin typeface="Arial" panose="020B0604020202020204" pitchFamily="34" charset="0"/>
                          <a:cs typeface="Arial" panose="020B0604020202020204" pitchFamily="34" charset="0"/>
                        </a:rPr>
                        <a:t>der Unterricht</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mashg‘ulot</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03091">
                <a:tc>
                  <a:txBody>
                    <a:bodyPr/>
                    <a:lstStyle/>
                    <a:p>
                      <a:pPr algn="ctr"/>
                      <a:r>
                        <a:rPr lang="de-DE" sz="2000" b="1" dirty="0" smtClean="0">
                          <a:latin typeface="Arial" panose="020B0604020202020204" pitchFamily="34" charset="0"/>
                          <a:cs typeface="Arial" panose="020B0604020202020204" pitchFamily="34" charset="0"/>
                        </a:rPr>
                        <a:t>die Schuluniform</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maktab</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formasi</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68342">
                <a:tc>
                  <a:txBody>
                    <a:bodyPr/>
                    <a:lstStyle/>
                    <a:p>
                      <a:pPr algn="ctr"/>
                      <a:r>
                        <a:rPr lang="de-DE" sz="2000" b="1" dirty="0" smtClean="0">
                          <a:latin typeface="Arial" panose="020B0604020202020204" pitchFamily="34" charset="0"/>
                          <a:cs typeface="Arial" panose="020B0604020202020204" pitchFamily="34" charset="0"/>
                        </a:rPr>
                        <a:t>das</a:t>
                      </a:r>
                      <a:r>
                        <a:rPr lang="de-DE" sz="2000" b="1" baseline="0" dirty="0" smtClean="0">
                          <a:latin typeface="Arial" panose="020B0604020202020204" pitchFamily="34" charset="0"/>
                          <a:cs typeface="Arial" panose="020B0604020202020204" pitchFamily="34" charset="0"/>
                        </a:rPr>
                        <a:t> Fach/ die Fächer</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smtClean="0">
                          <a:latin typeface="Arial" panose="020B0604020202020204" pitchFamily="34" charset="0"/>
                          <a:cs typeface="Arial" panose="020B0604020202020204" pitchFamily="34" charset="0"/>
                        </a:rPr>
                        <a:t>fan /</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fanlar</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93439">
                <a:tc>
                  <a:txBody>
                    <a:bodyPr/>
                    <a:lstStyle/>
                    <a:p>
                      <a:pPr algn="ctr"/>
                      <a:r>
                        <a:rPr lang="de-DE" sz="2000" b="1" dirty="0" smtClean="0">
                          <a:latin typeface="Arial" panose="020B0604020202020204" pitchFamily="34" charset="0"/>
                          <a:cs typeface="Arial" panose="020B0604020202020204" pitchFamily="34" charset="0"/>
                        </a:rPr>
                        <a:t>der Speiseraum</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oshxona</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49826">
                <a:tc>
                  <a:txBody>
                    <a:bodyPr/>
                    <a:lstStyle/>
                    <a:p>
                      <a:pPr algn="ctr"/>
                      <a:r>
                        <a:rPr lang="de-DE" sz="2000" b="1" dirty="0" smtClean="0">
                          <a:latin typeface="Arial" panose="020B0604020202020204" pitchFamily="34" charset="0"/>
                          <a:cs typeface="Arial" panose="020B0604020202020204" pitchFamily="34" charset="0"/>
                        </a:rPr>
                        <a:t>die Sporthalle</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sportzal</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49826">
                <a:tc>
                  <a:txBody>
                    <a:bodyPr/>
                    <a:lstStyle/>
                    <a:p>
                      <a:pPr algn="ctr"/>
                      <a:r>
                        <a:rPr lang="de-DE" sz="2000" b="1" dirty="0" smtClean="0">
                          <a:latin typeface="Arial" panose="020B0604020202020204" pitchFamily="34" charset="0"/>
                          <a:cs typeface="Arial" panose="020B0604020202020204" pitchFamily="34" charset="0"/>
                        </a:rPr>
                        <a:t>der Stundenplan</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dars</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jadvali</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406920">
                <a:tc>
                  <a:txBody>
                    <a:bodyPr/>
                    <a:lstStyle/>
                    <a:p>
                      <a:pPr algn="ctr"/>
                      <a:r>
                        <a:rPr lang="de-DE" sz="2000" b="1" dirty="0" smtClean="0">
                          <a:latin typeface="Arial" panose="020B0604020202020204" pitchFamily="34" charset="0"/>
                          <a:cs typeface="Arial" panose="020B0604020202020204" pitchFamily="34" charset="0"/>
                        </a:rPr>
                        <a:t>das</a:t>
                      </a:r>
                      <a:r>
                        <a:rPr lang="de-DE" sz="2000" b="1" baseline="0" dirty="0" smtClean="0">
                          <a:latin typeface="Arial" panose="020B0604020202020204" pitchFamily="34" charset="0"/>
                          <a:cs typeface="Arial" panose="020B0604020202020204" pitchFamily="34" charset="0"/>
                        </a:rPr>
                        <a:t> Tagebuch</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kundalik</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daftar</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449826">
                <a:tc>
                  <a:txBody>
                    <a:bodyPr/>
                    <a:lstStyle/>
                    <a:p>
                      <a:pPr algn="ctr"/>
                      <a:r>
                        <a:rPr lang="en-US" sz="2000" b="1" dirty="0" smtClean="0">
                          <a:latin typeface="Arial" panose="020B0604020202020204" pitchFamily="34" charset="0"/>
                          <a:cs typeface="Arial" panose="020B0604020202020204" pitchFamily="34" charset="0"/>
                        </a:rPr>
                        <a:t>die </a:t>
                      </a:r>
                      <a:r>
                        <a:rPr lang="en-US" sz="2000" b="1" dirty="0" err="1" smtClean="0">
                          <a:latin typeface="Arial" panose="020B0604020202020204" pitchFamily="34" charset="0"/>
                          <a:cs typeface="Arial" panose="020B0604020202020204" pitchFamily="34" charset="0"/>
                        </a:rPr>
                        <a:t>Kunst</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tasviriy</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san’at</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449826">
                <a:tc>
                  <a:txBody>
                    <a:bodyPr/>
                    <a:lstStyle/>
                    <a:p>
                      <a:pPr algn="ctr"/>
                      <a:r>
                        <a:rPr lang="en-US" sz="2000" b="1" dirty="0" smtClean="0">
                          <a:latin typeface="Arial" panose="020B0604020202020204" pitchFamily="34" charset="0"/>
                          <a:cs typeface="Arial" panose="020B0604020202020204" pitchFamily="34" charset="0"/>
                        </a:rPr>
                        <a:t>die Geschichte</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tarix</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406920">
                <a:tc>
                  <a:txBody>
                    <a:bodyPr/>
                    <a:lstStyle/>
                    <a:p>
                      <a:pPr algn="ctr"/>
                      <a:r>
                        <a:rPr lang="en-US" sz="2000" b="1" dirty="0" smtClean="0">
                          <a:latin typeface="Arial" panose="020B0604020202020204" pitchFamily="34" charset="0"/>
                          <a:cs typeface="Arial" panose="020B0604020202020204" pitchFamily="34" charset="0"/>
                        </a:rPr>
                        <a:t>die </a:t>
                      </a:r>
                      <a:r>
                        <a:rPr lang="en-US" sz="2000" b="1" dirty="0" err="1" smtClean="0">
                          <a:latin typeface="Arial" panose="020B0604020202020204" pitchFamily="34" charset="0"/>
                          <a:cs typeface="Arial" panose="020B0604020202020204" pitchFamily="34" charset="0"/>
                        </a:rPr>
                        <a:t>Erdkunde</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geografiya</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r h="416991">
                <a:tc>
                  <a:txBody>
                    <a:bodyPr/>
                    <a:lstStyle/>
                    <a:p>
                      <a:pPr algn="ctr"/>
                      <a:r>
                        <a:rPr lang="en-US" sz="2000" b="1" dirty="0" smtClean="0">
                          <a:latin typeface="Arial" panose="020B0604020202020204" pitchFamily="34" charset="0"/>
                          <a:cs typeface="Arial" panose="020B0604020202020204" pitchFamily="34" charset="0"/>
                        </a:rPr>
                        <a:t>die </a:t>
                      </a:r>
                      <a:r>
                        <a:rPr lang="en-US" sz="2000" b="1" dirty="0" err="1" smtClean="0">
                          <a:latin typeface="Arial" panose="020B0604020202020204" pitchFamily="34" charset="0"/>
                          <a:cs typeface="Arial" panose="020B0604020202020204" pitchFamily="34" charset="0"/>
                        </a:rPr>
                        <a:t>Werken</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texnologiya</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r h="449826">
                <a:tc>
                  <a:txBody>
                    <a:bodyPr/>
                    <a:lstStyle/>
                    <a:p>
                      <a:pPr algn="ctr"/>
                      <a:r>
                        <a:rPr lang="de-DE" sz="2000" b="1" dirty="0" smtClean="0">
                          <a:latin typeface="Arial" panose="020B0604020202020204" pitchFamily="34" charset="0"/>
                          <a:cs typeface="Arial" panose="020B0604020202020204" pitchFamily="34" charset="0"/>
                        </a:rPr>
                        <a:t>am Montag, am Dienstag, …</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dushanbada</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seshanbada</a:t>
                      </a:r>
                      <a:r>
                        <a:rPr lang="en-US" sz="2000" b="1" dirty="0" smtClean="0">
                          <a:latin typeface="Arial" panose="020B0604020202020204" pitchFamily="34" charset="0"/>
                          <a:cs typeface="Arial" panose="020B0604020202020204" pitchFamily="34" charset="0"/>
                        </a:rPr>
                        <a:t>,…</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2"/>
                  </a:ext>
                </a:extLst>
              </a:tr>
              <a:tr h="449826">
                <a:tc>
                  <a:txBody>
                    <a:bodyPr/>
                    <a:lstStyle/>
                    <a:p>
                      <a:pPr algn="ctr"/>
                      <a:r>
                        <a:rPr lang="de-DE" sz="2000" b="1" dirty="0" smtClean="0">
                          <a:latin typeface="Arial" panose="020B0604020202020204" pitchFamily="34" charset="0"/>
                          <a:cs typeface="Arial" panose="020B0604020202020204" pitchFamily="34" charset="0"/>
                        </a:rPr>
                        <a:t>in der ersten (zweiten, dritten,…) Stunde</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1" dirty="0" err="1" smtClean="0">
                          <a:latin typeface="Arial" panose="020B0604020202020204" pitchFamily="34" charset="0"/>
                          <a:cs typeface="Arial" panose="020B0604020202020204" pitchFamily="34" charset="0"/>
                        </a:rPr>
                        <a:t>birinchi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ikkinchi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uchinchi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darsda</a:t>
                      </a:r>
                      <a:endParaRPr lang="ru-RU"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698377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
            <a:ext cx="12191999" cy="859035"/>
          </a:xfrm>
          <a:solidFill>
            <a:srgbClr val="0070C0"/>
          </a:solidFill>
        </p:spPr>
        <p:txBody>
          <a:bodyPr>
            <a:normAutofit/>
          </a:bodyPr>
          <a:lstStyle/>
          <a:p>
            <a:pPr algn="ctr"/>
            <a:r>
              <a:rPr lang="de-DE" sz="4500" dirty="0" smtClean="0">
                <a:solidFill>
                  <a:schemeClr val="bg1"/>
                </a:solidFill>
                <a:latin typeface="Arial" panose="020B0604020202020204" pitchFamily="34" charset="0"/>
                <a:cs typeface="Arial" panose="020B0604020202020204" pitchFamily="34" charset="0"/>
              </a:rPr>
              <a:t>Wortschatztraining</a:t>
            </a:r>
            <a:endParaRPr lang="ru-RU" sz="45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1030514"/>
            <a:ext cx="11758613" cy="5484586"/>
          </a:xfrm>
          <a:ln w="38100">
            <a:solidFill>
              <a:srgbClr val="0070C0"/>
            </a:solidFill>
          </a:ln>
        </p:spPr>
        <p:style>
          <a:lnRef idx="2">
            <a:schemeClr val="accent3"/>
          </a:lnRef>
          <a:fillRef idx="1">
            <a:schemeClr val="lt1"/>
          </a:fillRef>
          <a:effectRef idx="0">
            <a:schemeClr val="accent3"/>
          </a:effectRef>
          <a:fontRef idx="minor">
            <a:schemeClr val="dk1"/>
          </a:fontRef>
        </p:style>
        <p:txBody>
          <a:bodyPr>
            <a:normAutofit/>
          </a:bodyPr>
          <a:lstStyle/>
          <a:p>
            <a:pPr>
              <a:lnSpc>
                <a:spcPct val="100000"/>
              </a:lnSpc>
              <a:spcBef>
                <a:spcPts val="0"/>
              </a:spcBef>
            </a:pPr>
            <a:r>
              <a:rPr lang="de-DE" sz="4000" dirty="0" smtClean="0">
                <a:solidFill>
                  <a:srgbClr val="7030A0"/>
                </a:solidFill>
                <a:latin typeface="Arial" panose="020B0604020202020204" pitchFamily="34" charset="0"/>
                <a:cs typeface="Arial" panose="020B0604020202020204" pitchFamily="34" charset="0"/>
              </a:rPr>
              <a:t>      </a:t>
            </a:r>
            <a:endParaRPr lang="de-DE" sz="3200" dirty="0" smtClean="0">
              <a:solidFill>
                <a:schemeClr val="tx1"/>
              </a:solidFill>
              <a:latin typeface="Arial" panose="020B0604020202020204" pitchFamily="34" charset="0"/>
              <a:cs typeface="Arial" panose="020B0604020202020204" pitchFamily="34" charset="0"/>
            </a:endParaRPr>
          </a:p>
        </p:txBody>
      </p:sp>
      <p:sp>
        <p:nvSpPr>
          <p:cNvPr id="2" name="Овал 1"/>
          <p:cNvSpPr/>
          <p:nvPr/>
        </p:nvSpPr>
        <p:spPr>
          <a:xfrm>
            <a:off x="4443412" y="3107531"/>
            <a:ext cx="3228975" cy="914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7030A0"/>
                </a:solidFill>
                <a:latin typeface="Arial" panose="020B0604020202020204" pitchFamily="34" charset="0"/>
                <a:cs typeface="Arial" panose="020B0604020202020204" pitchFamily="34" charset="0"/>
              </a:rPr>
              <a:t>Schule</a:t>
            </a:r>
            <a:endParaRPr lang="ru-RU" sz="4000" b="1" dirty="0">
              <a:solidFill>
                <a:srgbClr val="7030A0"/>
              </a:solidFill>
              <a:latin typeface="Arial" panose="020B0604020202020204" pitchFamily="34" charset="0"/>
              <a:cs typeface="Arial" panose="020B0604020202020204" pitchFamily="34" charset="0"/>
            </a:endParaRPr>
          </a:p>
        </p:txBody>
      </p:sp>
      <p:sp>
        <p:nvSpPr>
          <p:cNvPr id="7" name="Овал 6"/>
          <p:cNvSpPr/>
          <p:nvPr/>
        </p:nvSpPr>
        <p:spPr>
          <a:xfrm>
            <a:off x="569460" y="4095124"/>
            <a:ext cx="4728254" cy="914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7030A0"/>
                </a:solidFill>
                <a:latin typeface="Arial" panose="020B0604020202020204" pitchFamily="34" charset="0"/>
                <a:cs typeface="Arial" panose="020B0604020202020204" pitchFamily="34" charset="0"/>
              </a:rPr>
              <a:t>Schulsachen</a:t>
            </a:r>
            <a:endParaRPr lang="ru-RU" sz="4000" b="1" dirty="0">
              <a:solidFill>
                <a:srgbClr val="7030A0"/>
              </a:solidFill>
              <a:latin typeface="Arial" panose="020B0604020202020204" pitchFamily="34" charset="0"/>
              <a:cs typeface="Arial" panose="020B0604020202020204" pitchFamily="34" charset="0"/>
            </a:endParaRPr>
          </a:p>
        </p:txBody>
      </p:sp>
      <p:sp>
        <p:nvSpPr>
          <p:cNvPr id="8" name="Овал 7"/>
          <p:cNvSpPr/>
          <p:nvPr/>
        </p:nvSpPr>
        <p:spPr>
          <a:xfrm>
            <a:off x="4443412" y="1278731"/>
            <a:ext cx="3228975" cy="914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7030A0"/>
                </a:solidFill>
                <a:latin typeface="Arial" panose="020B0604020202020204" pitchFamily="34" charset="0"/>
                <a:cs typeface="Arial" panose="020B0604020202020204" pitchFamily="34" charset="0"/>
              </a:rPr>
              <a:t>Freunde</a:t>
            </a:r>
            <a:endParaRPr lang="ru-RU" sz="4000" b="1" dirty="0">
              <a:solidFill>
                <a:srgbClr val="7030A0"/>
              </a:solidFill>
              <a:latin typeface="Arial" panose="020B0604020202020204" pitchFamily="34" charset="0"/>
              <a:cs typeface="Arial" panose="020B0604020202020204" pitchFamily="34" charset="0"/>
            </a:endParaRPr>
          </a:p>
        </p:txBody>
      </p:sp>
      <p:sp>
        <p:nvSpPr>
          <p:cNvPr id="9" name="Овал 8"/>
          <p:cNvSpPr/>
          <p:nvPr/>
        </p:nvSpPr>
        <p:spPr>
          <a:xfrm>
            <a:off x="7972424" y="1975247"/>
            <a:ext cx="3228975" cy="914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7030A0"/>
                </a:solidFill>
                <a:latin typeface="Arial" panose="020B0604020202020204" pitchFamily="34" charset="0"/>
                <a:cs typeface="Arial" panose="020B0604020202020204" pitchFamily="34" charset="0"/>
              </a:rPr>
              <a:t>Pausen</a:t>
            </a:r>
            <a:endParaRPr lang="ru-RU" sz="4000" b="1" dirty="0">
              <a:solidFill>
                <a:srgbClr val="7030A0"/>
              </a:solidFill>
              <a:latin typeface="Arial" panose="020B0604020202020204" pitchFamily="34" charset="0"/>
              <a:cs typeface="Arial" panose="020B0604020202020204" pitchFamily="34" charset="0"/>
            </a:endParaRPr>
          </a:p>
        </p:txBody>
      </p:sp>
      <p:sp>
        <p:nvSpPr>
          <p:cNvPr id="10" name="Овал 9"/>
          <p:cNvSpPr/>
          <p:nvPr/>
        </p:nvSpPr>
        <p:spPr>
          <a:xfrm>
            <a:off x="914400" y="1975247"/>
            <a:ext cx="3228975" cy="914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7030A0"/>
                </a:solidFill>
                <a:latin typeface="Arial" panose="020B0604020202020204" pitchFamily="34" charset="0"/>
                <a:cs typeface="Arial" panose="020B0604020202020204" pitchFamily="34" charset="0"/>
              </a:rPr>
              <a:t>Fächer</a:t>
            </a:r>
            <a:endParaRPr lang="ru-RU" sz="4000" b="1" dirty="0">
              <a:solidFill>
                <a:srgbClr val="7030A0"/>
              </a:solidFill>
              <a:latin typeface="Arial" panose="020B0604020202020204" pitchFamily="34" charset="0"/>
              <a:cs typeface="Arial" panose="020B0604020202020204" pitchFamily="34" charset="0"/>
            </a:endParaRPr>
          </a:p>
        </p:txBody>
      </p:sp>
      <p:sp>
        <p:nvSpPr>
          <p:cNvPr id="11" name="Овал 10"/>
          <p:cNvSpPr/>
          <p:nvPr/>
        </p:nvSpPr>
        <p:spPr>
          <a:xfrm>
            <a:off x="7395594" y="4137448"/>
            <a:ext cx="4382634" cy="914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7030A0"/>
                </a:solidFill>
                <a:latin typeface="Arial" panose="020B0604020202020204" pitchFamily="34" charset="0"/>
                <a:cs typeface="Arial" panose="020B0604020202020204" pitchFamily="34" charset="0"/>
              </a:rPr>
              <a:t>Schulräume</a:t>
            </a:r>
            <a:endParaRPr lang="ru-RU" sz="4000" b="1" dirty="0">
              <a:solidFill>
                <a:srgbClr val="7030A0"/>
              </a:solidFill>
              <a:latin typeface="Arial" panose="020B0604020202020204" pitchFamily="34" charset="0"/>
              <a:cs typeface="Arial" panose="020B0604020202020204" pitchFamily="34" charset="0"/>
            </a:endParaRPr>
          </a:p>
        </p:txBody>
      </p:sp>
      <p:sp>
        <p:nvSpPr>
          <p:cNvPr id="12" name="Овал 11"/>
          <p:cNvSpPr/>
          <p:nvPr/>
        </p:nvSpPr>
        <p:spPr>
          <a:xfrm>
            <a:off x="4000500" y="5181004"/>
            <a:ext cx="4620986" cy="914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7030A0"/>
                </a:solidFill>
                <a:latin typeface="Arial" panose="020B0604020202020204" pitchFamily="34" charset="0"/>
                <a:cs typeface="Arial" panose="020B0604020202020204" pitchFamily="34" charset="0"/>
              </a:rPr>
              <a:t>Stundenplan</a:t>
            </a:r>
            <a:endParaRPr lang="ru-RU" sz="40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6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2"/>
            <a:ext cx="12192000" cy="638626"/>
          </a:xfrm>
          <a:solidFill>
            <a:srgbClr val="0070C0"/>
          </a:solidFill>
        </p:spPr>
        <p:txBody>
          <a:bodyPr>
            <a:noAutofit/>
          </a:bodyPr>
          <a:lstStyle/>
          <a:p>
            <a:pPr algn="ctr"/>
            <a:r>
              <a:rPr lang="de-DE" sz="4000" b="1" dirty="0" smtClean="0">
                <a:solidFill>
                  <a:schemeClr val="bg1"/>
                </a:solidFill>
                <a:latin typeface="Arial" panose="020B0604020202020204" pitchFamily="34" charset="0"/>
                <a:cs typeface="Arial" panose="020B0604020202020204" pitchFamily="34" charset="0"/>
              </a:rPr>
              <a:t>Wir lesen den Text</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638628"/>
            <a:ext cx="11530013" cy="6096001"/>
          </a:xfrm>
          <a:ln w="28575"/>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r>
              <a:rPr lang="de-DE" sz="12000" b="1" u="sng" dirty="0" smtClean="0">
                <a:solidFill>
                  <a:schemeClr val="tx1"/>
                </a:solidFill>
                <a:latin typeface="Arial" panose="020B0604020202020204" pitchFamily="34" charset="0"/>
                <a:cs typeface="Arial" panose="020B0604020202020204" pitchFamily="34" charset="0"/>
              </a:rPr>
              <a:t>Die Schule</a:t>
            </a:r>
          </a:p>
          <a:p>
            <a:pPr algn="just">
              <a:lnSpc>
                <a:spcPct val="160000"/>
              </a:lnSpc>
              <a:spcBef>
                <a:spcPts val="0"/>
              </a:spcBef>
            </a:pPr>
            <a:r>
              <a:rPr lang="de-DE" sz="12000" dirty="0" smtClean="0">
                <a:solidFill>
                  <a:schemeClr val="tx1"/>
                </a:solidFill>
                <a:latin typeface="Arial" panose="020B0604020202020204" pitchFamily="34" charset="0"/>
                <a:cs typeface="Arial" panose="020B0604020202020204" pitchFamily="34" charset="0"/>
              </a:rPr>
              <a:t>       Das ist eine Schule. Die Schule ist groß und neu. Die Schule hat viele Klassenzimmer. Die Klassenzimmer sind hell und groß. Die Schüler gehen in die Schule. Der </a:t>
            </a:r>
            <a:r>
              <a:rPr lang="de-DE" sz="12000" dirty="0">
                <a:solidFill>
                  <a:schemeClr val="tx1"/>
                </a:solidFill>
                <a:latin typeface="Arial" panose="020B0604020202020204" pitchFamily="34" charset="0"/>
                <a:cs typeface="Arial" panose="020B0604020202020204" pitchFamily="34" charset="0"/>
              </a:rPr>
              <a:t>U</a:t>
            </a:r>
            <a:r>
              <a:rPr lang="de-DE" sz="12000" dirty="0" smtClean="0">
                <a:solidFill>
                  <a:schemeClr val="tx1"/>
                </a:solidFill>
                <a:latin typeface="Arial" panose="020B0604020202020204" pitchFamily="34" charset="0"/>
                <a:cs typeface="Arial" panose="020B0604020202020204" pitchFamily="34" charset="0"/>
              </a:rPr>
              <a:t>nterricht beginnt um 8.30 Uhr. Die Schule hat auch eine Sporthalle. Die Schüler lernen fleißig. Da gibt es eine Bibliothek. Sie ist nicht groß. Die Bibliothek hat viele Bücher. Das ist unser </a:t>
            </a:r>
          </a:p>
          <a:p>
            <a:pPr algn="just">
              <a:lnSpc>
                <a:spcPct val="160000"/>
              </a:lnSpc>
              <a:spcBef>
                <a:spcPts val="0"/>
              </a:spcBef>
            </a:pPr>
            <a:r>
              <a:rPr lang="de-DE" sz="12000" dirty="0" smtClean="0">
                <a:solidFill>
                  <a:schemeClr val="tx1"/>
                </a:solidFill>
                <a:latin typeface="Arial" panose="020B0604020202020204" pitchFamily="34" charset="0"/>
                <a:cs typeface="Arial" panose="020B0604020202020204" pitchFamily="34" charset="0"/>
              </a:rPr>
              <a:t>Speiseraum. Er ist groß. Hier essen wir</a:t>
            </a:r>
          </a:p>
          <a:p>
            <a:pPr algn="just">
              <a:lnSpc>
                <a:spcPct val="160000"/>
              </a:lnSpc>
              <a:spcBef>
                <a:spcPts val="0"/>
              </a:spcBef>
            </a:pPr>
            <a:r>
              <a:rPr lang="de-DE" sz="12000" dirty="0" smtClean="0">
                <a:solidFill>
                  <a:schemeClr val="tx1"/>
                </a:solidFill>
                <a:latin typeface="Arial" panose="020B0604020202020204" pitchFamily="34" charset="0"/>
                <a:cs typeface="Arial" panose="020B0604020202020204" pitchFamily="34" charset="0"/>
              </a:rPr>
              <a:t> zu Mittag. Ich habe meine Schule sehr</a:t>
            </a:r>
          </a:p>
          <a:p>
            <a:pPr algn="just">
              <a:lnSpc>
                <a:spcPct val="160000"/>
              </a:lnSpc>
              <a:spcBef>
                <a:spcPts val="0"/>
              </a:spcBef>
            </a:pPr>
            <a:r>
              <a:rPr lang="de-DE" sz="12000" dirty="0" smtClean="0">
                <a:solidFill>
                  <a:schemeClr val="tx1"/>
                </a:solidFill>
                <a:latin typeface="Arial" panose="020B0604020202020204" pitchFamily="34" charset="0"/>
                <a:cs typeface="Arial" panose="020B0604020202020204" pitchFamily="34" charset="0"/>
              </a:rPr>
              <a:t> gern.</a:t>
            </a:r>
          </a:p>
          <a:p>
            <a:pPr algn="l"/>
            <a:endParaRPr lang="de-DE" sz="4000" dirty="0" smtClean="0">
              <a:solidFill>
                <a:srgbClr val="7030A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863" y="4354286"/>
            <a:ext cx="4600575" cy="2264228"/>
          </a:xfrm>
          <a:prstGeom prst="rect">
            <a:avLst/>
          </a:prstGeom>
        </p:spPr>
      </p:pic>
    </p:spTree>
    <p:extLst>
      <p:ext uri="{BB962C8B-B14F-4D97-AF65-F5344CB8AC3E}">
        <p14:creationId xmlns:p14="http://schemas.microsoft.com/office/powerpoint/2010/main" val="3947647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907830"/>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Was passt nicht?</a:t>
            </a:r>
            <a:endParaRPr lang="ru-RU" sz="4500" b="1" dirty="0">
              <a:solidFill>
                <a:schemeClr val="bg1"/>
              </a:solidFill>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005905809"/>
              </p:ext>
            </p:extLst>
          </p:nvPr>
        </p:nvGraphicFramePr>
        <p:xfrm>
          <a:off x="314325" y="1228726"/>
          <a:ext cx="11387140" cy="5157558"/>
        </p:xfrm>
        <a:graphic>
          <a:graphicData uri="http://schemas.openxmlformats.org/drawingml/2006/table">
            <a:tbl>
              <a:tblPr firstRow="1" bandRow="1">
                <a:tableStyleId>{22838BEF-8BB2-4498-84A7-C5851F593DF1}</a:tableStyleId>
              </a:tblPr>
              <a:tblGrid>
                <a:gridCol w="10130023">
                  <a:extLst>
                    <a:ext uri="{9D8B030D-6E8A-4147-A177-3AD203B41FA5}">
                      <a16:colId xmlns:a16="http://schemas.microsoft.com/office/drawing/2014/main" val="20000"/>
                    </a:ext>
                  </a:extLst>
                </a:gridCol>
                <a:gridCol w="1257117">
                  <a:extLst>
                    <a:ext uri="{9D8B030D-6E8A-4147-A177-3AD203B41FA5}">
                      <a16:colId xmlns:a16="http://schemas.microsoft.com/office/drawing/2014/main" val="20001"/>
                    </a:ext>
                  </a:extLst>
                </a:gridCol>
              </a:tblGrid>
              <a:tr h="821198">
                <a:tc>
                  <a:txBody>
                    <a:bodyPr/>
                    <a:lstStyle/>
                    <a:p>
                      <a:r>
                        <a:rPr lang="de-DE" sz="4000" b="1" dirty="0" smtClean="0">
                          <a:latin typeface="Arial" panose="020B0604020202020204" pitchFamily="34" charset="0"/>
                          <a:cs typeface="Arial" panose="020B0604020202020204" pitchFamily="34" charset="0"/>
                        </a:rPr>
                        <a:t>1. Die Schule ist groß und neu.</a:t>
                      </a:r>
                      <a:endParaRPr lang="ru-RU" sz="4000" b="1" dirty="0">
                        <a:latin typeface="Arial" panose="020B0604020202020204" pitchFamily="34" charset="0"/>
                        <a:cs typeface="Arial" panose="020B0604020202020204" pitchFamily="34" charset="0"/>
                      </a:endParaRPr>
                    </a:p>
                  </a:txBody>
                  <a:tcPr/>
                </a:tc>
                <a:tc>
                  <a:txBody>
                    <a:bodyPr/>
                    <a:lstStyle/>
                    <a:p>
                      <a:endParaRPr lang="ru-RU"/>
                    </a:p>
                  </a:txBody>
                  <a:tcPr/>
                </a:tc>
                <a:extLst>
                  <a:ext uri="{0D108BD9-81ED-4DB2-BD59-A6C34878D82A}">
                    <a16:rowId xmlns:a16="http://schemas.microsoft.com/office/drawing/2014/main" val="10000"/>
                  </a:ext>
                </a:extLst>
              </a:tr>
              <a:tr h="821198">
                <a:tc>
                  <a:txBody>
                    <a:bodyPr/>
                    <a:lstStyle/>
                    <a:p>
                      <a:r>
                        <a:rPr lang="de-DE" sz="4000" b="1" dirty="0" smtClean="0">
                          <a:latin typeface="Arial" panose="020B0604020202020204" pitchFamily="34" charset="0"/>
                          <a:cs typeface="Arial" panose="020B0604020202020204" pitchFamily="34" charset="0"/>
                        </a:rPr>
                        <a:t>2. Die Schule hat wenige Klassenzimmer.</a:t>
                      </a:r>
                      <a:endParaRPr lang="ru-RU" sz="4000" b="1" dirty="0">
                        <a:latin typeface="Arial" panose="020B0604020202020204" pitchFamily="34" charset="0"/>
                        <a:cs typeface="Arial" panose="020B0604020202020204" pitchFamily="34" charset="0"/>
                      </a:endParaRPr>
                    </a:p>
                  </a:txBody>
                  <a:tcPr/>
                </a:tc>
                <a:tc>
                  <a:txBody>
                    <a:bodyPr/>
                    <a:lstStyle/>
                    <a:p>
                      <a:endParaRPr lang="ru-RU"/>
                    </a:p>
                  </a:txBody>
                  <a:tcPr/>
                </a:tc>
                <a:extLst>
                  <a:ext uri="{0D108BD9-81ED-4DB2-BD59-A6C34878D82A}">
                    <a16:rowId xmlns:a16="http://schemas.microsoft.com/office/drawing/2014/main" val="10001"/>
                  </a:ext>
                </a:extLst>
              </a:tr>
              <a:tr h="1346982">
                <a:tc>
                  <a:txBody>
                    <a:bodyPr/>
                    <a:lstStyle/>
                    <a:p>
                      <a:r>
                        <a:rPr lang="de-DE" sz="4000" b="1" dirty="0" smtClean="0">
                          <a:latin typeface="Arial" panose="020B0604020202020204" pitchFamily="34" charset="0"/>
                          <a:cs typeface="Arial" panose="020B0604020202020204" pitchFamily="34" charset="0"/>
                        </a:rPr>
                        <a:t>3. Die Klassenzimmer sind dunkel und klein.</a:t>
                      </a:r>
                      <a:endParaRPr lang="ru-RU" sz="4000" b="1" dirty="0">
                        <a:latin typeface="Arial" panose="020B0604020202020204" pitchFamily="34" charset="0"/>
                        <a:cs typeface="Arial" panose="020B0604020202020204" pitchFamily="34" charset="0"/>
                      </a:endParaRPr>
                    </a:p>
                  </a:txBody>
                  <a:tcPr/>
                </a:tc>
                <a:tc>
                  <a:txBody>
                    <a:bodyPr/>
                    <a:lstStyle/>
                    <a:p>
                      <a:endParaRPr lang="ru-RU"/>
                    </a:p>
                  </a:txBody>
                  <a:tcPr/>
                </a:tc>
                <a:extLst>
                  <a:ext uri="{0D108BD9-81ED-4DB2-BD59-A6C34878D82A}">
                    <a16:rowId xmlns:a16="http://schemas.microsoft.com/office/drawing/2014/main" val="10002"/>
                  </a:ext>
                </a:extLst>
              </a:tr>
              <a:tr h="1346982">
                <a:tc>
                  <a:txBody>
                    <a:bodyPr/>
                    <a:lstStyle/>
                    <a:p>
                      <a:r>
                        <a:rPr lang="de-DE" sz="4000" b="1" dirty="0" smtClean="0">
                          <a:latin typeface="Arial" panose="020B0604020202020204" pitchFamily="34" charset="0"/>
                          <a:cs typeface="Arial" panose="020B0604020202020204" pitchFamily="34" charset="0"/>
                        </a:rPr>
                        <a:t>4. Hier gibt es vier Sporthallen</a:t>
                      </a:r>
                      <a:r>
                        <a:rPr lang="de-DE" sz="4000" b="1" baseline="0" dirty="0" smtClean="0">
                          <a:latin typeface="Arial" panose="020B0604020202020204" pitchFamily="34" charset="0"/>
                          <a:cs typeface="Arial" panose="020B0604020202020204" pitchFamily="34" charset="0"/>
                        </a:rPr>
                        <a:t> und eine Bibliothek.</a:t>
                      </a:r>
                      <a:endParaRPr lang="ru-RU" sz="4000" b="1" dirty="0">
                        <a:latin typeface="Arial" panose="020B0604020202020204" pitchFamily="34" charset="0"/>
                        <a:cs typeface="Arial" panose="020B0604020202020204" pitchFamily="34" charset="0"/>
                      </a:endParaRPr>
                    </a:p>
                  </a:txBody>
                  <a:tcPr/>
                </a:tc>
                <a:tc>
                  <a:txBody>
                    <a:bodyPr/>
                    <a:lstStyle/>
                    <a:p>
                      <a:endParaRPr lang="ru-RU"/>
                    </a:p>
                  </a:txBody>
                  <a:tcPr/>
                </a:tc>
                <a:extLst>
                  <a:ext uri="{0D108BD9-81ED-4DB2-BD59-A6C34878D82A}">
                    <a16:rowId xmlns:a16="http://schemas.microsoft.com/office/drawing/2014/main" val="10003"/>
                  </a:ext>
                </a:extLst>
              </a:tr>
              <a:tr h="821198">
                <a:tc>
                  <a:txBody>
                    <a:bodyPr/>
                    <a:lstStyle/>
                    <a:p>
                      <a:r>
                        <a:rPr lang="de-DE" sz="4000" b="1" dirty="0" smtClean="0">
                          <a:latin typeface="Arial" panose="020B0604020202020204" pitchFamily="34" charset="0"/>
                          <a:cs typeface="Arial" panose="020B0604020202020204" pitchFamily="34" charset="0"/>
                        </a:rPr>
                        <a:t>5. Die Schule hat keinen Speiseraum.</a:t>
                      </a:r>
                      <a:endParaRPr lang="ru-RU" sz="4000" b="1" dirty="0">
                        <a:latin typeface="Arial" panose="020B0604020202020204" pitchFamily="34" charset="0"/>
                        <a:cs typeface="Arial" panose="020B0604020202020204" pitchFamily="34" charset="0"/>
                      </a:endParaRPr>
                    </a:p>
                  </a:txBody>
                  <a:tcPr/>
                </a:tc>
                <a:tc>
                  <a:txBody>
                    <a:bodyPr/>
                    <a:lstStyle/>
                    <a:p>
                      <a:endParaRPr lang="ru-RU" dirty="0"/>
                    </a:p>
                  </a:txBody>
                  <a:tcPr/>
                </a:tc>
                <a:extLst>
                  <a:ext uri="{0D108BD9-81ED-4DB2-BD59-A6C34878D82A}">
                    <a16:rowId xmlns:a16="http://schemas.microsoft.com/office/drawing/2014/main" val="10004"/>
                  </a:ext>
                </a:extLst>
              </a:tr>
            </a:tbl>
          </a:graphicData>
        </a:graphic>
      </p:graphicFrame>
      <p:sp>
        <p:nvSpPr>
          <p:cNvPr id="7" name="Подзаголовок 6"/>
          <p:cNvSpPr>
            <a:spLocks noGrp="1"/>
          </p:cNvSpPr>
          <p:nvPr>
            <p:ph type="subTitle" idx="1"/>
          </p:nvPr>
        </p:nvSpPr>
        <p:spPr>
          <a:xfrm>
            <a:off x="314325" y="614363"/>
            <a:ext cx="11530013" cy="729430"/>
          </a:xfrm>
          <a:prstGeom prst="rect">
            <a:avLst/>
          </a:prstGeom>
          <a:noFill/>
        </p:spPr>
        <p:txBody>
          <a:bodyPr wrap="square" lIns="91440" tIns="45720" rIns="91440" bIns="45720">
            <a:spAutoFit/>
          </a:bodyPr>
          <a:lstStyle/>
          <a:p>
            <a:pPr lvl="8"/>
            <a:r>
              <a:rPr lang="de-DE" sz="4600" dirty="0">
                <a:ln w="0"/>
                <a:effectLst>
                  <a:outerShdw blurRad="38100" dist="19050" dir="2700000" algn="tl" rotWithShape="0">
                    <a:schemeClr val="dk1">
                      <a:alpha val="40000"/>
                    </a:schemeClr>
                  </a:outerShdw>
                </a:effectLst>
              </a:rPr>
              <a:t> </a:t>
            </a:r>
            <a:endParaRPr lang="ru-RU" sz="4600" b="0" cap="none" spc="0" dirty="0">
              <a:ln w="0"/>
              <a:solidFill>
                <a:schemeClr val="tx1"/>
              </a:solidFill>
              <a:effectLst>
                <a:outerShdw blurRad="38100" dist="19050" dir="2700000" algn="tl" rotWithShape="0">
                  <a:schemeClr val="dk1">
                    <a:alpha val="40000"/>
                  </a:schemeClr>
                </a:outerShdw>
              </a:effectLst>
            </a:endParaRPr>
          </a:p>
        </p:txBody>
      </p:sp>
      <p:sp>
        <p:nvSpPr>
          <p:cNvPr id="8" name="Прямоугольник 7"/>
          <p:cNvSpPr/>
          <p:nvPr/>
        </p:nvSpPr>
        <p:spPr>
          <a:xfrm>
            <a:off x="10792959" y="5464302"/>
            <a:ext cx="671512" cy="923330"/>
          </a:xfrm>
          <a:prstGeom prst="rect">
            <a:avLst/>
          </a:prstGeom>
          <a:noFill/>
        </p:spPr>
        <p:txBody>
          <a:bodyPr wrap="square" lIns="91440" tIns="45720" rIns="91440" bIns="45720">
            <a:spAutoFit/>
          </a:bodyPr>
          <a:lstStyle/>
          <a:p>
            <a:pPr marL="685800" indent="-685800" algn="ctr">
              <a:buFont typeface="Wingdings" panose="05000000000000000000" pitchFamily="2" charset="2"/>
              <a:buChar char="ü"/>
            </a:pPr>
            <a:r>
              <a:rPr lang="de-DE" sz="5400" dirty="0">
                <a:ln w="0"/>
                <a:effectLst>
                  <a:outerShdw blurRad="38100" dist="19050" dir="2700000" algn="tl" rotWithShape="0">
                    <a:schemeClr val="dk1">
                      <a:alpha val="40000"/>
                    </a:schemeClr>
                  </a:outerShdw>
                </a:effectLst>
              </a:rPr>
              <a:t> </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9" name="Прямоугольник 8"/>
          <p:cNvSpPr/>
          <p:nvPr/>
        </p:nvSpPr>
        <p:spPr>
          <a:xfrm>
            <a:off x="10323457" y="3239707"/>
            <a:ext cx="652461" cy="923330"/>
          </a:xfrm>
          <a:prstGeom prst="rect">
            <a:avLst/>
          </a:prstGeom>
          <a:noFill/>
        </p:spPr>
        <p:txBody>
          <a:bodyPr wrap="square" lIns="91440" tIns="45720" rIns="91440" bIns="45720">
            <a:spAutoFit/>
          </a:bodyPr>
          <a:lstStyle/>
          <a:p>
            <a:pPr marL="1600200" lvl="2" indent="-685800" algn="ctr">
              <a:buFont typeface="Wingdings" panose="05000000000000000000" pitchFamily="2" charset="2"/>
              <a:buChar char="ü"/>
            </a:pPr>
            <a:r>
              <a:rPr lang="de-DE" sz="5400" dirty="0">
                <a:ln w="0"/>
                <a:effectLst>
                  <a:outerShdw blurRad="38100" dist="19050" dir="2700000" algn="tl" rotWithShape="0">
                    <a:schemeClr val="dk1">
                      <a:alpha val="40000"/>
                    </a:schemeClr>
                  </a:outerShdw>
                </a:effectLst>
              </a:rPr>
              <a:t> </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10" name="Прямоугольник 9"/>
          <p:cNvSpPr/>
          <p:nvPr/>
        </p:nvSpPr>
        <p:spPr>
          <a:xfrm>
            <a:off x="10806198" y="4430802"/>
            <a:ext cx="671512" cy="923330"/>
          </a:xfrm>
          <a:prstGeom prst="rect">
            <a:avLst/>
          </a:prstGeom>
          <a:noFill/>
        </p:spPr>
        <p:txBody>
          <a:bodyPr wrap="square" lIns="91440" tIns="45720" rIns="91440" bIns="45720">
            <a:spAutoFit/>
          </a:bodyPr>
          <a:lstStyle/>
          <a:p>
            <a:pPr marL="685800" indent="-685800" algn="ctr">
              <a:buFont typeface="Wingdings" panose="05000000000000000000" pitchFamily="2" charset="2"/>
              <a:buChar char="ü"/>
            </a:pPr>
            <a:r>
              <a:rPr lang="de-DE" sz="5400" dirty="0">
                <a:ln w="0"/>
                <a:effectLst>
                  <a:outerShdw blurRad="38100" dist="19050" dir="2700000" algn="tl" rotWithShape="0">
                    <a:schemeClr val="dk1">
                      <a:alpha val="40000"/>
                    </a:schemeClr>
                  </a:outerShdw>
                </a:effectLst>
              </a:rPr>
              <a:t> </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11" name="Прямоугольник 10"/>
          <p:cNvSpPr/>
          <p:nvPr/>
        </p:nvSpPr>
        <p:spPr>
          <a:xfrm>
            <a:off x="10792959" y="1939982"/>
            <a:ext cx="671512" cy="923330"/>
          </a:xfrm>
          <a:prstGeom prst="rect">
            <a:avLst/>
          </a:prstGeom>
          <a:noFill/>
        </p:spPr>
        <p:txBody>
          <a:bodyPr wrap="square" lIns="91440" tIns="45720" rIns="91440" bIns="45720">
            <a:spAutoFit/>
          </a:bodyPr>
          <a:lstStyle/>
          <a:p>
            <a:pPr marL="685800" indent="-685800" algn="ctr">
              <a:buFont typeface="Wingdings" panose="05000000000000000000" pitchFamily="2" charset="2"/>
              <a:buChar char="ü"/>
            </a:pPr>
            <a:r>
              <a:rPr lang="de-DE" sz="5400" dirty="0">
                <a:ln w="0"/>
                <a:effectLst>
                  <a:outerShdw blurRad="38100" dist="19050" dir="2700000" algn="tl" rotWithShape="0">
                    <a:schemeClr val="dk1">
                      <a:alpha val="40000"/>
                    </a:schemeClr>
                  </a:outerShdw>
                </a:effectLst>
              </a:rPr>
              <a:t> </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2567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783776"/>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Zusammengesetze Substantive</a:t>
            </a:r>
            <a:endParaRPr lang="ru-RU" sz="4500" b="1" dirty="0">
              <a:solidFill>
                <a:schemeClr val="bg1"/>
              </a:solidFill>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26624801"/>
              </p:ext>
            </p:extLst>
          </p:nvPr>
        </p:nvGraphicFramePr>
        <p:xfrm>
          <a:off x="261256" y="1016005"/>
          <a:ext cx="11669485" cy="5486400"/>
        </p:xfrm>
        <a:graphic>
          <a:graphicData uri="http://schemas.openxmlformats.org/drawingml/2006/table">
            <a:tbl>
              <a:tblPr firstRow="1" bandRow="1">
                <a:tableStyleId>{16D9F66E-5EB9-4882-86FB-DCBF35E3C3E4}</a:tableStyleId>
              </a:tblPr>
              <a:tblGrid>
                <a:gridCol w="3686628">
                  <a:extLst>
                    <a:ext uri="{9D8B030D-6E8A-4147-A177-3AD203B41FA5}">
                      <a16:colId xmlns:a16="http://schemas.microsoft.com/office/drawing/2014/main" val="20000"/>
                    </a:ext>
                  </a:extLst>
                </a:gridCol>
                <a:gridCol w="3464873">
                  <a:extLst>
                    <a:ext uri="{9D8B030D-6E8A-4147-A177-3AD203B41FA5}">
                      <a16:colId xmlns:a16="http://schemas.microsoft.com/office/drawing/2014/main" val="20001"/>
                    </a:ext>
                  </a:extLst>
                </a:gridCol>
                <a:gridCol w="4517984">
                  <a:extLst>
                    <a:ext uri="{9D8B030D-6E8A-4147-A177-3AD203B41FA5}">
                      <a16:colId xmlns:a16="http://schemas.microsoft.com/office/drawing/2014/main" val="20002"/>
                    </a:ext>
                  </a:extLst>
                </a:gridCol>
              </a:tblGrid>
              <a:tr h="533070">
                <a:tc rowSpan="9">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sz="2400" dirty="0" smtClean="0">
                          <a:latin typeface="Arial" panose="020B0604020202020204" pitchFamily="34" charset="0"/>
                          <a:cs typeface="Arial" panose="020B0604020202020204" pitchFamily="34" charset="0"/>
                        </a:rPr>
                        <a:t>      </a:t>
                      </a:r>
                    </a:p>
                    <a:p>
                      <a:r>
                        <a:rPr lang="de-DE" sz="2800" dirty="0" smtClean="0">
                          <a:latin typeface="Arial" panose="020B0604020202020204" pitchFamily="34" charset="0"/>
                          <a:cs typeface="Arial" panose="020B0604020202020204" pitchFamily="34" charset="0"/>
                        </a:rPr>
                        <a:t>  </a:t>
                      </a:r>
                      <a:r>
                        <a:rPr lang="de-DE" sz="4500" dirty="0" smtClean="0">
                          <a:latin typeface="Arial" panose="020B0604020202020204" pitchFamily="34" charset="0"/>
                          <a:cs typeface="Arial" panose="020B0604020202020204" pitchFamily="34" charset="0"/>
                        </a:rPr>
                        <a:t>die </a:t>
                      </a:r>
                      <a:r>
                        <a:rPr lang="de-DE" sz="4500" dirty="0" err="1" smtClean="0">
                          <a:latin typeface="Arial" panose="020B0604020202020204" pitchFamily="34" charset="0"/>
                          <a:cs typeface="Arial" panose="020B0604020202020204" pitchFamily="34" charset="0"/>
                        </a:rPr>
                        <a:t>Schul</a:t>
                      </a:r>
                      <a:r>
                        <a:rPr lang="de-DE" sz="4500" dirty="0" smtClean="0">
                          <a:latin typeface="Arial" panose="020B0604020202020204" pitchFamily="34" charset="0"/>
                          <a:cs typeface="Arial" panose="020B0604020202020204" pitchFamily="34" charset="0"/>
                        </a:rPr>
                        <a:t>(e)</a:t>
                      </a:r>
                      <a:endParaRPr lang="ru-RU" sz="4500" dirty="0">
                        <a:latin typeface="Arial" panose="020B0604020202020204" pitchFamily="34" charset="0"/>
                        <a:cs typeface="Arial" panose="020B0604020202020204" pitchFamily="34" charset="0"/>
                      </a:endParaRPr>
                    </a:p>
                  </a:txBody>
                  <a:tcPr/>
                </a:tc>
                <a:tc>
                  <a:txBody>
                    <a:bodyPr/>
                    <a:lstStyle/>
                    <a:p>
                      <a:r>
                        <a:rPr lang="de-DE" sz="3400" b="1" dirty="0" smtClean="0">
                          <a:latin typeface="Arial" panose="020B0604020202020204" pitchFamily="34" charset="0"/>
                          <a:cs typeface="Arial" panose="020B0604020202020204" pitchFamily="34" charset="0"/>
                        </a:rPr>
                        <a:t>der Tag</a:t>
                      </a:r>
                      <a:endParaRPr lang="ru-RU" sz="3400" b="1" dirty="0">
                        <a:latin typeface="Arial" panose="020B0604020202020204" pitchFamily="34" charset="0"/>
                        <a:cs typeface="Arial" panose="020B0604020202020204" pitchFamily="34" charset="0"/>
                      </a:endParaRPr>
                    </a:p>
                  </a:txBody>
                  <a:tcPr/>
                </a:tc>
                <a:tc>
                  <a:txBody>
                    <a:bodyPr/>
                    <a:lstStyle/>
                    <a:p>
                      <a:r>
                        <a:rPr lang="de-DE" sz="3400" b="1" dirty="0" smtClean="0">
                          <a:latin typeface="Arial" panose="020B0604020202020204" pitchFamily="34" charset="0"/>
                          <a:cs typeface="Arial" panose="020B0604020202020204" pitchFamily="34" charset="0"/>
                        </a:rPr>
                        <a:t>der Schultag</a:t>
                      </a:r>
                      <a:endParaRPr lang="ru-RU" sz="3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33070">
                <a:tc vMerge="1">
                  <a:txBody>
                    <a:bodyPr/>
                    <a:lstStyle/>
                    <a:p>
                      <a:endParaRPr lang="ru-RU" dirty="0"/>
                    </a:p>
                  </a:txBody>
                  <a:tcPr/>
                </a:tc>
                <a:tc>
                  <a:txBody>
                    <a:bodyPr/>
                    <a:lstStyle/>
                    <a:p>
                      <a:r>
                        <a:rPr lang="de-DE" sz="3400" b="1" dirty="0" smtClean="0">
                          <a:latin typeface="Arial" panose="020B0604020202020204" pitchFamily="34" charset="0"/>
                          <a:cs typeface="Arial" panose="020B0604020202020204" pitchFamily="34" charset="0"/>
                        </a:rPr>
                        <a:t>das Fach</a:t>
                      </a:r>
                      <a:endParaRPr lang="ru-RU" sz="3400" b="1" dirty="0">
                        <a:latin typeface="Arial" panose="020B0604020202020204" pitchFamily="34" charset="0"/>
                        <a:cs typeface="Arial" panose="020B0604020202020204" pitchFamily="34" charset="0"/>
                      </a:endParaRPr>
                    </a:p>
                  </a:txBody>
                  <a:tcPr/>
                </a:tc>
                <a:tc>
                  <a:txBody>
                    <a:bodyPr/>
                    <a:lstStyle/>
                    <a:p>
                      <a:r>
                        <a:rPr lang="de-DE" sz="3400" b="1" dirty="0" smtClean="0">
                          <a:latin typeface="Arial" panose="020B0604020202020204" pitchFamily="34" charset="0"/>
                          <a:cs typeface="Arial" panose="020B0604020202020204" pitchFamily="34" charset="0"/>
                        </a:rPr>
                        <a:t>das Schulfach</a:t>
                      </a:r>
                      <a:endParaRPr lang="ru-RU" sz="3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33070">
                <a:tc vMerge="1">
                  <a:txBody>
                    <a:bodyPr/>
                    <a:lstStyle/>
                    <a:p>
                      <a:endParaRPr lang="ru-RU" dirty="0"/>
                    </a:p>
                  </a:txBody>
                  <a:tcPr/>
                </a:tc>
                <a:tc>
                  <a:txBody>
                    <a:bodyPr/>
                    <a:lstStyle/>
                    <a:p>
                      <a:r>
                        <a:rPr lang="de-DE" sz="3400" b="1" dirty="0" smtClean="0">
                          <a:latin typeface="Arial" panose="020B0604020202020204" pitchFamily="34" charset="0"/>
                          <a:cs typeface="Arial" panose="020B0604020202020204" pitchFamily="34" charset="0"/>
                        </a:rPr>
                        <a:t>der Lehrer</a:t>
                      </a:r>
                      <a:endParaRPr lang="ru-RU" sz="3400" b="1" dirty="0">
                        <a:latin typeface="Arial" panose="020B0604020202020204" pitchFamily="34" charset="0"/>
                        <a:cs typeface="Arial" panose="020B0604020202020204" pitchFamily="34" charset="0"/>
                      </a:endParaRPr>
                    </a:p>
                  </a:txBody>
                  <a:tcPr/>
                </a:tc>
                <a:tc>
                  <a:txBody>
                    <a:bodyPr/>
                    <a:lstStyle/>
                    <a:p>
                      <a:r>
                        <a:rPr lang="de-DE" sz="3400" b="1" dirty="0" smtClean="0">
                          <a:latin typeface="Arial" panose="020B0604020202020204" pitchFamily="34" charset="0"/>
                          <a:cs typeface="Arial" panose="020B0604020202020204" pitchFamily="34" charset="0"/>
                        </a:rPr>
                        <a:t>der Schullehrer</a:t>
                      </a:r>
                      <a:endParaRPr lang="ru-RU" sz="3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33070">
                <a:tc vMerge="1">
                  <a:txBody>
                    <a:bodyPr/>
                    <a:lstStyle/>
                    <a:p>
                      <a:endParaRPr lang="ru-RU" dirty="0"/>
                    </a:p>
                  </a:txBody>
                  <a:tcPr/>
                </a:tc>
                <a:tc>
                  <a:txBody>
                    <a:bodyPr/>
                    <a:lstStyle/>
                    <a:p>
                      <a:r>
                        <a:rPr lang="de-DE" sz="3400" b="1" dirty="0" smtClean="0">
                          <a:latin typeface="Arial" panose="020B0604020202020204" pitchFamily="34" charset="0"/>
                          <a:cs typeface="Arial" panose="020B0604020202020204" pitchFamily="34" charset="0"/>
                        </a:rPr>
                        <a:t>der Freund</a:t>
                      </a:r>
                      <a:endParaRPr lang="ru-RU" sz="3400" b="1" dirty="0">
                        <a:latin typeface="Arial" panose="020B0604020202020204" pitchFamily="34" charset="0"/>
                        <a:cs typeface="Arial" panose="020B0604020202020204" pitchFamily="34" charset="0"/>
                      </a:endParaRPr>
                    </a:p>
                  </a:txBody>
                  <a:tcPr/>
                </a:tc>
                <a:tc>
                  <a:txBody>
                    <a:bodyPr/>
                    <a:lstStyle/>
                    <a:p>
                      <a:r>
                        <a:rPr lang="de-DE" sz="3400" b="1" dirty="0" smtClean="0">
                          <a:latin typeface="Arial" panose="020B0604020202020204" pitchFamily="34" charset="0"/>
                          <a:cs typeface="Arial" panose="020B0604020202020204" pitchFamily="34" charset="0"/>
                        </a:rPr>
                        <a:t>der Schulfreund</a:t>
                      </a:r>
                      <a:endParaRPr lang="ru-RU" sz="3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33070">
                <a:tc vMerge="1">
                  <a:txBody>
                    <a:bodyPr/>
                    <a:lstStyle/>
                    <a:p>
                      <a:endParaRPr lang="ru-RU" dirty="0"/>
                    </a:p>
                  </a:txBody>
                  <a:tcPr/>
                </a:tc>
                <a:tc>
                  <a:txBody>
                    <a:bodyPr/>
                    <a:lstStyle/>
                    <a:p>
                      <a:r>
                        <a:rPr lang="de-DE" sz="3400" b="1" dirty="0" smtClean="0">
                          <a:latin typeface="Arial" panose="020B0604020202020204" pitchFamily="34" charset="0"/>
                          <a:cs typeface="Arial" panose="020B0604020202020204" pitchFamily="34" charset="0"/>
                        </a:rPr>
                        <a:t>die Uniform</a:t>
                      </a:r>
                      <a:endParaRPr lang="ru-RU" sz="3400" b="1" dirty="0">
                        <a:latin typeface="Arial" panose="020B0604020202020204" pitchFamily="34" charset="0"/>
                        <a:cs typeface="Arial" panose="020B0604020202020204" pitchFamily="34" charset="0"/>
                      </a:endParaRPr>
                    </a:p>
                  </a:txBody>
                  <a:tcPr/>
                </a:tc>
                <a:tc>
                  <a:txBody>
                    <a:bodyPr/>
                    <a:lstStyle/>
                    <a:p>
                      <a:r>
                        <a:rPr lang="de-DE" sz="3400" b="1" dirty="0" smtClean="0">
                          <a:latin typeface="Arial" panose="020B0604020202020204" pitchFamily="34" charset="0"/>
                          <a:cs typeface="Arial" panose="020B0604020202020204" pitchFamily="34" charset="0"/>
                        </a:rPr>
                        <a:t>die Schuluniform</a:t>
                      </a:r>
                      <a:endParaRPr lang="ru-RU" sz="3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33070">
                <a:tc vMerge="1">
                  <a:txBody>
                    <a:bodyPr/>
                    <a:lstStyle/>
                    <a:p>
                      <a:endParaRPr lang="ru-RU" dirty="0"/>
                    </a:p>
                  </a:txBody>
                  <a:tcPr/>
                </a:tc>
                <a:tc>
                  <a:txBody>
                    <a:bodyPr/>
                    <a:lstStyle/>
                    <a:p>
                      <a:r>
                        <a:rPr lang="de-DE" sz="3400" b="1" dirty="0" smtClean="0">
                          <a:latin typeface="Arial" panose="020B0604020202020204" pitchFamily="34" charset="0"/>
                          <a:cs typeface="Arial" panose="020B0604020202020204" pitchFamily="34" charset="0"/>
                        </a:rPr>
                        <a:t>die Bibliothek</a:t>
                      </a:r>
                      <a:endParaRPr lang="ru-RU" sz="3400" b="1" dirty="0">
                        <a:latin typeface="Arial" panose="020B0604020202020204" pitchFamily="34" charset="0"/>
                        <a:cs typeface="Arial" panose="020B0604020202020204" pitchFamily="34" charset="0"/>
                      </a:endParaRPr>
                    </a:p>
                  </a:txBody>
                  <a:tcPr/>
                </a:tc>
                <a:tc>
                  <a:txBody>
                    <a:bodyPr/>
                    <a:lstStyle/>
                    <a:p>
                      <a:r>
                        <a:rPr lang="de-DE" sz="3400" b="1" dirty="0" smtClean="0">
                          <a:latin typeface="Arial" panose="020B0604020202020204" pitchFamily="34" charset="0"/>
                          <a:cs typeface="Arial" panose="020B0604020202020204" pitchFamily="34" charset="0"/>
                        </a:rPr>
                        <a:t>die Schulbibliothek</a:t>
                      </a:r>
                      <a:endParaRPr lang="ru-RU" sz="3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533070">
                <a:tc vMerge="1">
                  <a:txBody>
                    <a:bodyPr/>
                    <a:lstStyle/>
                    <a:p>
                      <a:endParaRPr lang="ru-RU" dirty="0"/>
                    </a:p>
                  </a:txBody>
                  <a:tcPr/>
                </a:tc>
                <a:tc>
                  <a:txBody>
                    <a:bodyPr/>
                    <a:lstStyle/>
                    <a:p>
                      <a:r>
                        <a:rPr lang="de-DE" sz="3400" b="1" dirty="0" smtClean="0">
                          <a:latin typeface="Arial" panose="020B0604020202020204" pitchFamily="34" charset="0"/>
                          <a:cs typeface="Arial" panose="020B0604020202020204" pitchFamily="34" charset="0"/>
                        </a:rPr>
                        <a:t>der Hof</a:t>
                      </a:r>
                      <a:endParaRPr lang="ru-RU" sz="3400" b="1" dirty="0">
                        <a:latin typeface="Arial" panose="020B0604020202020204" pitchFamily="34" charset="0"/>
                        <a:cs typeface="Arial" panose="020B0604020202020204" pitchFamily="34" charset="0"/>
                      </a:endParaRPr>
                    </a:p>
                  </a:txBody>
                  <a:tcPr/>
                </a:tc>
                <a:tc>
                  <a:txBody>
                    <a:bodyPr/>
                    <a:lstStyle/>
                    <a:p>
                      <a:r>
                        <a:rPr lang="de-DE" sz="3400" b="1" dirty="0" smtClean="0">
                          <a:latin typeface="Arial" panose="020B0604020202020204" pitchFamily="34" charset="0"/>
                          <a:cs typeface="Arial" panose="020B0604020202020204" pitchFamily="34" charset="0"/>
                        </a:rPr>
                        <a:t>der Schulhof</a:t>
                      </a:r>
                      <a:endParaRPr lang="ru-RU" sz="3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533070">
                <a:tc vMerge="1">
                  <a:txBody>
                    <a:bodyPr/>
                    <a:lstStyle/>
                    <a:p>
                      <a:endParaRPr lang="ru-RU" dirty="0"/>
                    </a:p>
                  </a:txBody>
                  <a:tcPr/>
                </a:tc>
                <a:tc>
                  <a:txBody>
                    <a:bodyPr/>
                    <a:lstStyle/>
                    <a:p>
                      <a:r>
                        <a:rPr lang="de-DE" sz="3400" b="1" dirty="0" smtClean="0">
                          <a:latin typeface="Arial" panose="020B0604020202020204" pitchFamily="34" charset="0"/>
                          <a:cs typeface="Arial" panose="020B0604020202020204" pitchFamily="34" charset="0"/>
                        </a:rPr>
                        <a:t>die Tasche</a:t>
                      </a:r>
                      <a:endParaRPr lang="ru-RU" sz="3400" b="1" dirty="0">
                        <a:latin typeface="Arial" panose="020B0604020202020204" pitchFamily="34" charset="0"/>
                        <a:cs typeface="Arial" panose="020B0604020202020204" pitchFamily="34" charset="0"/>
                      </a:endParaRPr>
                    </a:p>
                  </a:txBody>
                  <a:tcPr/>
                </a:tc>
                <a:tc>
                  <a:txBody>
                    <a:bodyPr/>
                    <a:lstStyle/>
                    <a:p>
                      <a:r>
                        <a:rPr lang="de-DE" sz="3400" b="1" dirty="0" smtClean="0">
                          <a:latin typeface="Arial" panose="020B0604020202020204" pitchFamily="34" charset="0"/>
                          <a:cs typeface="Arial" panose="020B0604020202020204" pitchFamily="34" charset="0"/>
                        </a:rPr>
                        <a:t>die Schultasche</a:t>
                      </a:r>
                      <a:endParaRPr lang="ru-RU" sz="3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533070">
                <a:tc vMerge="1">
                  <a:txBody>
                    <a:bodyPr/>
                    <a:lstStyle/>
                    <a:p>
                      <a:endParaRPr lang="ru-RU" dirty="0"/>
                    </a:p>
                  </a:txBody>
                  <a:tcPr/>
                </a:tc>
                <a:tc>
                  <a:txBody>
                    <a:bodyPr/>
                    <a:lstStyle/>
                    <a:p>
                      <a:r>
                        <a:rPr lang="de-DE" sz="3400" b="1" dirty="0" smtClean="0">
                          <a:latin typeface="Arial" panose="020B0604020202020204" pitchFamily="34" charset="0"/>
                          <a:cs typeface="Arial" panose="020B0604020202020204" pitchFamily="34" charset="0"/>
                        </a:rPr>
                        <a:t>das Jahr</a:t>
                      </a:r>
                      <a:endParaRPr lang="ru-RU" sz="3400" b="1" dirty="0">
                        <a:latin typeface="Arial" panose="020B0604020202020204" pitchFamily="34" charset="0"/>
                        <a:cs typeface="Arial" panose="020B0604020202020204" pitchFamily="34" charset="0"/>
                      </a:endParaRPr>
                    </a:p>
                  </a:txBody>
                  <a:tcPr/>
                </a:tc>
                <a:tc>
                  <a:txBody>
                    <a:bodyPr/>
                    <a:lstStyle/>
                    <a:p>
                      <a:r>
                        <a:rPr lang="de-DE" sz="3400" b="1" dirty="0" smtClean="0">
                          <a:latin typeface="Arial" panose="020B0604020202020204" pitchFamily="34" charset="0"/>
                          <a:cs typeface="Arial" panose="020B0604020202020204" pitchFamily="34" charset="0"/>
                        </a:rPr>
                        <a:t>das Schuljahr</a:t>
                      </a:r>
                      <a:endParaRPr lang="ru-RU" sz="3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6236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614363"/>
          </a:xfrm>
          <a:solidFill>
            <a:srgbClr val="0070C0"/>
          </a:solidFill>
        </p:spPr>
        <p:txBody>
          <a:bodyPr>
            <a:noAutofit/>
          </a:bodyPr>
          <a:lstStyle/>
          <a:p>
            <a:pPr algn="ctr"/>
            <a:r>
              <a:rPr lang="de-DE" sz="4000" b="1" dirty="0" smtClean="0">
                <a:solidFill>
                  <a:schemeClr val="bg1"/>
                </a:solidFill>
                <a:latin typeface="Arial" panose="020B0604020202020204" pitchFamily="34" charset="0"/>
                <a:cs typeface="Arial" panose="020B0604020202020204" pitchFamily="34" charset="0"/>
              </a:rPr>
              <a:t>Schauen Sie den Stundenplan von Monika an</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614362"/>
            <a:ext cx="11530013" cy="6000751"/>
          </a:xfrm>
          <a:ln w="28575"/>
        </p:spPr>
        <p:style>
          <a:lnRef idx="2">
            <a:schemeClr val="accent3"/>
          </a:lnRef>
          <a:fillRef idx="1">
            <a:schemeClr val="lt1"/>
          </a:fillRef>
          <a:effectRef idx="0">
            <a:schemeClr val="accent3"/>
          </a:effectRef>
          <a:fontRef idx="minor">
            <a:schemeClr val="dk1"/>
          </a:fontRef>
        </p:style>
        <p:txBody>
          <a:bodyPr>
            <a:normAutofit/>
          </a:bodyPr>
          <a:lstStyle/>
          <a:p>
            <a:pPr algn="l">
              <a:lnSpc>
                <a:spcPct val="100000"/>
              </a:lnSpc>
              <a:spcBef>
                <a:spcPts val="0"/>
              </a:spcBef>
            </a:pPr>
            <a:r>
              <a:rPr lang="de-DE" sz="3000" b="1" dirty="0" smtClean="0">
                <a:solidFill>
                  <a:srgbClr val="7030A0"/>
                </a:solidFill>
                <a:latin typeface="Arial" panose="020B0604020202020204" pitchFamily="34" charset="0"/>
                <a:cs typeface="Arial" panose="020B0604020202020204" pitchFamily="34" charset="0"/>
              </a:rPr>
              <a:t> Wie viele Stunden hat Monika am Montag?</a:t>
            </a:r>
          </a:p>
          <a:p>
            <a:pPr algn="l">
              <a:lnSpc>
                <a:spcPct val="100000"/>
              </a:lnSpc>
              <a:spcBef>
                <a:spcPts val="0"/>
              </a:spcBef>
            </a:pPr>
            <a:endParaRPr lang="de-DE" sz="3000" b="1" dirty="0" smtClean="0">
              <a:solidFill>
                <a:srgbClr val="7030A0"/>
              </a:solidFill>
              <a:latin typeface="Arial" panose="020B0604020202020204" pitchFamily="34" charset="0"/>
              <a:cs typeface="Arial" panose="020B0604020202020204" pitchFamily="34" charset="0"/>
            </a:endParaRPr>
          </a:p>
          <a:p>
            <a:pPr algn="l">
              <a:lnSpc>
                <a:spcPct val="100000"/>
              </a:lnSpc>
              <a:spcBef>
                <a:spcPts val="0"/>
              </a:spcBef>
            </a:pPr>
            <a:r>
              <a:rPr lang="de-DE" sz="3000" b="1" dirty="0" smtClean="0">
                <a:solidFill>
                  <a:srgbClr val="7030A0"/>
                </a:solidFill>
                <a:latin typeface="Arial" panose="020B0604020202020204" pitchFamily="34" charset="0"/>
                <a:cs typeface="Arial" panose="020B0604020202020204" pitchFamily="34" charset="0"/>
              </a:rPr>
              <a:t> Was hat Monika am Montag?</a:t>
            </a:r>
          </a:p>
          <a:p>
            <a:pPr algn="l">
              <a:lnSpc>
                <a:spcPct val="100000"/>
              </a:lnSpc>
              <a:spcBef>
                <a:spcPts val="0"/>
              </a:spcBef>
            </a:pPr>
            <a:endParaRPr lang="de-DE" sz="3000" b="1" dirty="0" smtClean="0">
              <a:solidFill>
                <a:srgbClr val="7030A0"/>
              </a:solidFill>
              <a:latin typeface="Arial" panose="020B0604020202020204" pitchFamily="34" charset="0"/>
              <a:cs typeface="Arial" panose="020B0604020202020204" pitchFamily="34" charset="0"/>
            </a:endParaRPr>
          </a:p>
          <a:p>
            <a:pPr algn="l">
              <a:lnSpc>
                <a:spcPct val="100000"/>
              </a:lnSpc>
              <a:spcBef>
                <a:spcPts val="0"/>
              </a:spcBef>
            </a:pPr>
            <a:r>
              <a:rPr lang="de-DE" sz="3000" b="1" dirty="0" smtClean="0">
                <a:solidFill>
                  <a:srgbClr val="7030A0"/>
                </a:solidFill>
                <a:latin typeface="Arial" panose="020B0604020202020204" pitchFamily="34" charset="0"/>
                <a:cs typeface="Arial" panose="020B0604020202020204" pitchFamily="34" charset="0"/>
              </a:rPr>
              <a:t> Wann hat Monika Kunst?</a:t>
            </a:r>
          </a:p>
          <a:p>
            <a:pPr algn="l">
              <a:lnSpc>
                <a:spcPct val="100000"/>
              </a:lnSpc>
              <a:spcBef>
                <a:spcPts val="0"/>
              </a:spcBef>
            </a:pPr>
            <a:endParaRPr lang="de-DE" sz="3000" b="1" dirty="0" smtClean="0">
              <a:solidFill>
                <a:srgbClr val="7030A0"/>
              </a:solidFill>
              <a:latin typeface="Arial" panose="020B0604020202020204" pitchFamily="34" charset="0"/>
              <a:cs typeface="Arial" panose="020B0604020202020204" pitchFamily="34" charset="0"/>
            </a:endParaRPr>
          </a:p>
          <a:p>
            <a:pPr algn="l">
              <a:lnSpc>
                <a:spcPct val="100000"/>
              </a:lnSpc>
              <a:spcBef>
                <a:spcPts val="0"/>
              </a:spcBef>
            </a:pPr>
            <a:r>
              <a:rPr lang="de-DE" sz="3000" b="1" dirty="0" smtClean="0">
                <a:solidFill>
                  <a:srgbClr val="7030A0"/>
                </a:solidFill>
                <a:latin typeface="Arial" panose="020B0604020202020204" pitchFamily="34" charset="0"/>
                <a:cs typeface="Arial" panose="020B0604020202020204" pitchFamily="34" charset="0"/>
              </a:rPr>
              <a:t> Was ist die erste (zweite, dritte…) Stunde am Freitag?</a:t>
            </a:r>
          </a:p>
        </p:txBody>
      </p:sp>
      <p:sp>
        <p:nvSpPr>
          <p:cNvPr id="3" name="Прямоугольник 2"/>
          <p:cNvSpPr/>
          <p:nvPr/>
        </p:nvSpPr>
        <p:spPr>
          <a:xfrm>
            <a:off x="392875" y="1042457"/>
            <a:ext cx="6473247" cy="553998"/>
          </a:xfrm>
          <a:prstGeom prst="rect">
            <a:avLst/>
          </a:prstGeom>
          <a:noFill/>
        </p:spPr>
        <p:txBody>
          <a:bodyPr wrap="none" lIns="91440" tIns="45720" rIns="91440" bIns="45720">
            <a:spAutoFit/>
          </a:bodyPr>
          <a:lstStyle/>
          <a:p>
            <a:pPr algn="ctr"/>
            <a:r>
              <a:rPr lang="de-DE" sz="3000" b="1" cap="none" spc="0" dirty="0" smtClean="0">
                <a:ln w="0"/>
                <a:solidFill>
                  <a:schemeClr val="tx1"/>
                </a:solidFill>
                <a:latin typeface="Arial" panose="020B0604020202020204" pitchFamily="34" charset="0"/>
                <a:cs typeface="Arial" panose="020B0604020202020204" pitchFamily="34" charset="0"/>
              </a:rPr>
              <a:t>Am Montag hat Monika 6 Stunden</a:t>
            </a:r>
            <a:r>
              <a:rPr lang="de-DE" sz="30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ru-RU" sz="3000" b="1" cap="none" spc="0" dirty="0">
              <a:ln w="0"/>
              <a:solidFill>
                <a:schemeClr val="tx1"/>
              </a:solidFill>
              <a:effectLst>
                <a:outerShdw blurRad="38100" dist="19050" dir="2700000" algn="tl" rotWithShape="0">
                  <a:schemeClr val="dk1">
                    <a:alpha val="40000"/>
                  </a:schemeClr>
                </a:outerShdw>
              </a:effectLst>
            </a:endParaRPr>
          </a:p>
        </p:txBody>
      </p:sp>
      <p:sp>
        <p:nvSpPr>
          <p:cNvPr id="11" name="Прямоугольник 10"/>
          <p:cNvSpPr/>
          <p:nvPr/>
        </p:nvSpPr>
        <p:spPr>
          <a:xfrm>
            <a:off x="392875" y="2853664"/>
            <a:ext cx="6001964" cy="553998"/>
          </a:xfrm>
          <a:prstGeom prst="rect">
            <a:avLst/>
          </a:prstGeom>
          <a:noFill/>
        </p:spPr>
        <p:txBody>
          <a:bodyPr wrap="none" lIns="91440" tIns="45720" rIns="91440" bIns="45720">
            <a:spAutoFit/>
          </a:bodyPr>
          <a:lstStyle/>
          <a:p>
            <a:pPr algn="ctr"/>
            <a:r>
              <a:rPr lang="de-DE" sz="3000" b="1" cap="none" spc="0" dirty="0" smtClean="0">
                <a:ln w="0"/>
                <a:solidFill>
                  <a:schemeClr val="tx1"/>
                </a:solidFill>
                <a:latin typeface="Arial" panose="020B0604020202020204" pitchFamily="34" charset="0"/>
                <a:cs typeface="Arial" panose="020B0604020202020204" pitchFamily="34" charset="0"/>
              </a:rPr>
              <a:t>Am Mittwoch hat Monika Kunst.</a:t>
            </a:r>
            <a:endParaRPr lang="ru-RU" sz="3000" b="1" cap="none" spc="0" dirty="0">
              <a:ln w="0"/>
              <a:solidFill>
                <a:schemeClr val="tx1"/>
              </a:solidFill>
            </a:endParaRPr>
          </a:p>
        </p:txBody>
      </p:sp>
      <p:sp>
        <p:nvSpPr>
          <p:cNvPr id="12" name="Прямоугольник 11"/>
          <p:cNvSpPr/>
          <p:nvPr/>
        </p:nvSpPr>
        <p:spPr>
          <a:xfrm>
            <a:off x="392875" y="1942216"/>
            <a:ext cx="10088018" cy="553998"/>
          </a:xfrm>
          <a:prstGeom prst="rect">
            <a:avLst/>
          </a:prstGeom>
          <a:noFill/>
        </p:spPr>
        <p:txBody>
          <a:bodyPr wrap="none" lIns="91440" tIns="45720" rIns="91440" bIns="45720">
            <a:spAutoFit/>
          </a:bodyPr>
          <a:lstStyle/>
          <a:p>
            <a:pPr algn="ctr"/>
            <a:r>
              <a:rPr lang="de-DE" sz="3000" b="1" cap="none" spc="0" dirty="0" smtClean="0">
                <a:ln w="0"/>
                <a:solidFill>
                  <a:schemeClr val="tx1"/>
                </a:solidFill>
                <a:latin typeface="Arial" panose="020B0604020202020204" pitchFamily="34" charset="0"/>
                <a:cs typeface="Arial" panose="020B0604020202020204" pitchFamily="34" charset="0"/>
              </a:rPr>
              <a:t>Am Montag hat Monika Englisch, Deutsch, Mathe, … . </a:t>
            </a:r>
            <a:endParaRPr lang="ru-RU" sz="3000" b="1" cap="none" spc="0" dirty="0">
              <a:ln w="0"/>
              <a:solidFill>
                <a:schemeClr val="tx1"/>
              </a:solidFill>
              <a:effectLst>
                <a:outerShdw blurRad="38100" dist="19050" dir="2700000" algn="tl" rotWithShape="0">
                  <a:schemeClr val="dk1">
                    <a:alpha val="40000"/>
                  </a:schemeClr>
                </a:outerShdw>
              </a:effectLst>
            </a:endParaRPr>
          </a:p>
        </p:txBody>
      </p:sp>
      <p:sp>
        <p:nvSpPr>
          <p:cNvPr id="13" name="Прямоугольник 12"/>
          <p:cNvSpPr/>
          <p:nvPr/>
        </p:nvSpPr>
        <p:spPr>
          <a:xfrm>
            <a:off x="378032" y="3765112"/>
            <a:ext cx="7558479" cy="553998"/>
          </a:xfrm>
          <a:prstGeom prst="rect">
            <a:avLst/>
          </a:prstGeom>
          <a:noFill/>
        </p:spPr>
        <p:txBody>
          <a:bodyPr wrap="none" lIns="91440" tIns="45720" rIns="91440" bIns="45720">
            <a:spAutoFit/>
          </a:bodyPr>
          <a:lstStyle/>
          <a:p>
            <a:pPr algn="ctr"/>
            <a:r>
              <a:rPr lang="de-DE" sz="3000" b="1" cap="none" spc="0" dirty="0" smtClean="0">
                <a:ln w="0"/>
                <a:solidFill>
                  <a:schemeClr val="tx1"/>
                </a:solidFill>
                <a:latin typeface="Arial" panose="020B0604020202020204" pitchFamily="34" charset="0"/>
                <a:cs typeface="Arial" panose="020B0604020202020204" pitchFamily="34" charset="0"/>
              </a:rPr>
              <a:t>Die erste Stunde am Freitag ist Deutsch.</a:t>
            </a:r>
            <a:endParaRPr lang="ru-RU" sz="3000" b="1" cap="none" spc="0" dirty="0">
              <a:ln w="0"/>
              <a:solidFill>
                <a:schemeClr val="tx1"/>
              </a:solidFill>
            </a:endParaRPr>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788" y="4286250"/>
            <a:ext cx="8972550" cy="2328864"/>
          </a:xfrm>
          <a:prstGeom prst="rect">
            <a:avLst/>
          </a:prstGeom>
        </p:spPr>
      </p:pic>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76" y="4286250"/>
            <a:ext cx="1964562" cy="2280097"/>
          </a:xfrm>
          <a:prstGeom prst="rect">
            <a:avLst/>
          </a:prstGeom>
        </p:spPr>
      </p:pic>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01" y="1337136"/>
            <a:ext cx="8026400" cy="2328864"/>
          </a:xfrm>
          <a:prstGeom prst="rect">
            <a:avLst/>
          </a:prstGeom>
        </p:spPr>
      </p:pic>
    </p:spTree>
    <p:extLst>
      <p:ext uri="{BB962C8B-B14F-4D97-AF65-F5344CB8AC3E}">
        <p14:creationId xmlns:p14="http://schemas.microsoft.com/office/powerpoint/2010/main" val="23153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4142</TotalTime>
  <Words>687</Words>
  <Application>Microsoft Office PowerPoint</Application>
  <PresentationFormat>Широкоэкранный</PresentationFormat>
  <Paragraphs>163</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14</vt:i4>
      </vt:variant>
    </vt:vector>
  </HeadingPairs>
  <TitlesOfParts>
    <vt:vector size="20" baseType="lpstr">
      <vt:lpstr>Arial</vt:lpstr>
      <vt:lpstr>Calibri</vt:lpstr>
      <vt:lpstr>Calibri Light</vt:lpstr>
      <vt:lpstr>Wingdings</vt:lpstr>
      <vt:lpstr>Тема Office</vt:lpstr>
      <vt:lpstr>Office Theme</vt:lpstr>
      <vt:lpstr>DEUTSCH</vt:lpstr>
      <vt:lpstr>PLAN DER STUNDE:</vt:lpstr>
      <vt:lpstr>Kontrolle der Hausaufgabe</vt:lpstr>
      <vt:lpstr>Wir lernen Wörter</vt:lpstr>
      <vt:lpstr>Wortschatztraining</vt:lpstr>
      <vt:lpstr>Wir lesen den Text</vt:lpstr>
      <vt:lpstr>Was passt nicht?</vt:lpstr>
      <vt:lpstr>Zusammengesetze Substantive</vt:lpstr>
      <vt:lpstr>Schauen Sie den Stundenplan von Monika an</vt:lpstr>
      <vt:lpstr>Schreiben Sie die Sätze richtig!</vt:lpstr>
      <vt:lpstr>Wortschlange</vt:lpstr>
      <vt:lpstr>Was brauchen Sie für die Stunden?</vt:lpstr>
      <vt:lpstr>Selbständige Arbeit</vt:lpstr>
      <vt:lpstr>Ende der Stunde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dc:title>
  <dc:creator>Пользователь</dc:creator>
  <cp:lastModifiedBy>Пользователь</cp:lastModifiedBy>
  <cp:revision>45</cp:revision>
  <dcterms:created xsi:type="dcterms:W3CDTF">2020-09-18T14:21:10Z</dcterms:created>
  <dcterms:modified xsi:type="dcterms:W3CDTF">2020-10-10T05:39:58Z</dcterms:modified>
</cp:coreProperties>
</file>