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71" r:id="rId6"/>
    <p:sldId id="262" r:id="rId7"/>
    <p:sldId id="263" r:id="rId8"/>
    <p:sldId id="264" r:id="rId9"/>
    <p:sldId id="270" r:id="rId10"/>
    <p:sldId id="267" r:id="rId11"/>
    <p:sldId id="259" r:id="rId12"/>
    <p:sldId id="265" r:id="rId13"/>
    <p:sldId id="272" r:id="rId14"/>
    <p:sldId id="266" r:id="rId15"/>
    <p:sldId id="260" r:id="rId16"/>
    <p:sldId id="261" r:id="rId1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79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BC4A5C6-5BD3-4B8A-B541-45EE4350D5FD}" type="datetimeFigureOut">
              <a:rPr lang="ru-RU" smtClean="0"/>
              <a:t>03.10.2020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2BE1705-A9FB-4BEB-B98C-BFB1A908DAA2}" type="slidenum">
              <a:rPr lang="ru-RU" smtClean="0"/>
              <a:t>‹#›</a:t>
            </a:fld>
            <a:endParaRPr lang="ru-RU"/>
          </a:p>
        </p:txBody>
      </p:sp>
    </p:spTree>
    <p:extLst>
      <p:ext uri="{BB962C8B-B14F-4D97-AF65-F5344CB8AC3E}">
        <p14:creationId xmlns:p14="http://schemas.microsoft.com/office/powerpoint/2010/main" val="1938166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BC4A5C6-5BD3-4B8A-B541-45EE4350D5FD}" type="datetimeFigureOut">
              <a:rPr lang="ru-RU" smtClean="0"/>
              <a:t>03.10.2020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2BE1705-A9FB-4BEB-B98C-BFB1A908DAA2}" type="slidenum">
              <a:rPr lang="ru-RU" smtClean="0"/>
              <a:t>‹#›</a:t>
            </a:fld>
            <a:endParaRPr lang="ru-RU"/>
          </a:p>
        </p:txBody>
      </p:sp>
    </p:spTree>
    <p:extLst>
      <p:ext uri="{BB962C8B-B14F-4D97-AF65-F5344CB8AC3E}">
        <p14:creationId xmlns:p14="http://schemas.microsoft.com/office/powerpoint/2010/main" val="358285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BC4A5C6-5BD3-4B8A-B541-45EE4350D5FD}" type="datetimeFigureOut">
              <a:rPr lang="ru-RU" smtClean="0"/>
              <a:t>03.10.2020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2BE1705-A9FB-4BEB-B98C-BFB1A908DAA2}" type="slidenum">
              <a:rPr lang="ru-RU" smtClean="0"/>
              <a:t>‹#›</a:t>
            </a:fld>
            <a:endParaRPr lang="ru-RU"/>
          </a:p>
        </p:txBody>
      </p:sp>
    </p:spTree>
    <p:extLst>
      <p:ext uri="{BB962C8B-B14F-4D97-AF65-F5344CB8AC3E}">
        <p14:creationId xmlns:p14="http://schemas.microsoft.com/office/powerpoint/2010/main" val="291853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03.10.2020</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734405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03.10.2020</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810499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03.10.2020</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262494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03.10.2020</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990973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11D246A-D6A5-4C74-85E4-2EBB5890F275}" type="datetimeFigureOut">
              <a:rPr lang="ru-RU" smtClean="0">
                <a:solidFill>
                  <a:prstClr val="black">
                    <a:tint val="75000"/>
                  </a:prstClr>
                </a:solidFill>
              </a:rPr>
              <a:pPr/>
              <a:t>03.10.2020</a:t>
            </a:fld>
            <a:endParaRPr lang="ru-RU">
              <a:solidFill>
                <a:prstClr val="black">
                  <a:tint val="75000"/>
                </a:prstClr>
              </a:solidFill>
            </a:endParaRPr>
          </a:p>
        </p:txBody>
      </p:sp>
      <p:sp>
        <p:nvSpPr>
          <p:cNvPr id="8" name="Footer Placeholder 7"/>
          <p:cNvSpPr>
            <a:spLocks noGrp="1"/>
          </p:cNvSpPr>
          <p:nvPr>
            <p:ph type="ftr" sz="quarter" idx="11"/>
          </p:nvPr>
        </p:nvSpPr>
        <p:spPr/>
        <p:txBody>
          <a:bodyPr/>
          <a:lstStyle/>
          <a:p>
            <a:endParaRPr lang="ru-RU">
              <a:solidFill>
                <a:prstClr val="black">
                  <a:tint val="75000"/>
                </a:prstClr>
              </a:solidFill>
            </a:endParaRPr>
          </a:p>
        </p:txBody>
      </p:sp>
      <p:sp>
        <p:nvSpPr>
          <p:cNvPr id="9" name="Slide Number Placeholder 8"/>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594183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11D246A-D6A5-4C74-85E4-2EBB5890F275}" type="datetimeFigureOut">
              <a:rPr lang="ru-RU" smtClean="0">
                <a:solidFill>
                  <a:prstClr val="black">
                    <a:tint val="75000"/>
                  </a:prstClr>
                </a:solidFill>
              </a:rPr>
              <a:pPr/>
              <a:t>03.10.2020</a:t>
            </a:fld>
            <a:endParaRPr lang="ru-RU">
              <a:solidFill>
                <a:prstClr val="black">
                  <a:tint val="75000"/>
                </a:prstClr>
              </a:solidFill>
            </a:endParaRPr>
          </a:p>
        </p:txBody>
      </p:sp>
      <p:sp>
        <p:nvSpPr>
          <p:cNvPr id="4" name="Footer Placeholder 3"/>
          <p:cNvSpPr>
            <a:spLocks noGrp="1"/>
          </p:cNvSpPr>
          <p:nvPr>
            <p:ph type="ftr" sz="quarter" idx="11"/>
          </p:nvPr>
        </p:nvSpPr>
        <p:spPr/>
        <p:txBody>
          <a:bodyPr/>
          <a:lstStyle/>
          <a:p>
            <a:endParaRPr lang="ru-RU">
              <a:solidFill>
                <a:prstClr val="black">
                  <a:tint val="75000"/>
                </a:prstClr>
              </a:solidFill>
            </a:endParaRPr>
          </a:p>
        </p:txBody>
      </p:sp>
      <p:sp>
        <p:nvSpPr>
          <p:cNvPr id="5" name="Slide Number Placeholder 4"/>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806194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1D246A-D6A5-4C74-85E4-2EBB5890F275}" type="datetimeFigureOut">
              <a:rPr lang="ru-RU" smtClean="0">
                <a:solidFill>
                  <a:prstClr val="black">
                    <a:tint val="75000"/>
                  </a:prstClr>
                </a:solidFill>
              </a:rPr>
              <a:pPr/>
              <a:t>03.10.2020</a:t>
            </a:fld>
            <a:endParaRPr lang="ru-RU">
              <a:solidFill>
                <a:prstClr val="black">
                  <a:tint val="75000"/>
                </a:prstClr>
              </a:solidFill>
            </a:endParaRPr>
          </a:p>
        </p:txBody>
      </p:sp>
      <p:sp>
        <p:nvSpPr>
          <p:cNvPr id="3" name="Footer Placeholder 2"/>
          <p:cNvSpPr>
            <a:spLocks noGrp="1"/>
          </p:cNvSpPr>
          <p:nvPr>
            <p:ph type="ftr" sz="quarter" idx="11"/>
          </p:nvPr>
        </p:nvSpPr>
        <p:spPr/>
        <p:txBody>
          <a:bodyPr/>
          <a:lstStyle/>
          <a:p>
            <a:endParaRPr lang="ru-RU">
              <a:solidFill>
                <a:prstClr val="black">
                  <a:tint val="75000"/>
                </a:prstClr>
              </a:solidFill>
            </a:endParaRPr>
          </a:p>
        </p:txBody>
      </p:sp>
      <p:sp>
        <p:nvSpPr>
          <p:cNvPr id="4" name="Slide Number Placeholder 3"/>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004778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03.10.2020</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54495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BC4A5C6-5BD3-4B8A-B541-45EE4350D5FD}" type="datetimeFigureOut">
              <a:rPr lang="ru-RU" smtClean="0"/>
              <a:t>03.10.2020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2BE1705-A9FB-4BEB-B98C-BFB1A908DAA2}" type="slidenum">
              <a:rPr lang="ru-RU" smtClean="0"/>
              <a:t>‹#›</a:t>
            </a:fld>
            <a:endParaRPr lang="ru-RU"/>
          </a:p>
        </p:txBody>
      </p:sp>
    </p:spTree>
    <p:extLst>
      <p:ext uri="{BB962C8B-B14F-4D97-AF65-F5344CB8AC3E}">
        <p14:creationId xmlns:p14="http://schemas.microsoft.com/office/powerpoint/2010/main" val="3507200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03.10.2020</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158563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03.10.2020</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321303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03.10.2020</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36233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BC4A5C6-5BD3-4B8A-B541-45EE4350D5FD}" type="datetimeFigureOut">
              <a:rPr lang="ru-RU" smtClean="0"/>
              <a:t>03.10.2020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2BE1705-A9FB-4BEB-B98C-BFB1A908DAA2}" type="slidenum">
              <a:rPr lang="ru-RU" smtClean="0"/>
              <a:t>‹#›</a:t>
            </a:fld>
            <a:endParaRPr lang="ru-RU"/>
          </a:p>
        </p:txBody>
      </p:sp>
    </p:spTree>
    <p:extLst>
      <p:ext uri="{BB962C8B-B14F-4D97-AF65-F5344CB8AC3E}">
        <p14:creationId xmlns:p14="http://schemas.microsoft.com/office/powerpoint/2010/main" val="1647687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BC4A5C6-5BD3-4B8A-B541-45EE4350D5FD}" type="datetimeFigureOut">
              <a:rPr lang="ru-RU" smtClean="0"/>
              <a:t>03.10.2020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2BE1705-A9FB-4BEB-B98C-BFB1A908DAA2}" type="slidenum">
              <a:rPr lang="ru-RU" smtClean="0"/>
              <a:t>‹#›</a:t>
            </a:fld>
            <a:endParaRPr lang="ru-RU"/>
          </a:p>
        </p:txBody>
      </p:sp>
    </p:spTree>
    <p:extLst>
      <p:ext uri="{BB962C8B-B14F-4D97-AF65-F5344CB8AC3E}">
        <p14:creationId xmlns:p14="http://schemas.microsoft.com/office/powerpoint/2010/main" val="12074841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BC4A5C6-5BD3-4B8A-B541-45EE4350D5FD}" type="datetimeFigureOut">
              <a:rPr lang="ru-RU" smtClean="0"/>
              <a:t>03.10.2020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2BE1705-A9FB-4BEB-B98C-BFB1A908DAA2}" type="slidenum">
              <a:rPr lang="ru-RU" smtClean="0"/>
              <a:t>‹#›</a:t>
            </a:fld>
            <a:endParaRPr lang="ru-RU"/>
          </a:p>
        </p:txBody>
      </p:sp>
    </p:spTree>
    <p:extLst>
      <p:ext uri="{BB962C8B-B14F-4D97-AF65-F5344CB8AC3E}">
        <p14:creationId xmlns:p14="http://schemas.microsoft.com/office/powerpoint/2010/main" val="38515317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BC4A5C6-5BD3-4B8A-B541-45EE4350D5FD}" type="datetimeFigureOut">
              <a:rPr lang="ru-RU" smtClean="0"/>
              <a:t>03.10.2020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2BE1705-A9FB-4BEB-B98C-BFB1A908DAA2}" type="slidenum">
              <a:rPr lang="ru-RU" smtClean="0"/>
              <a:t>‹#›</a:t>
            </a:fld>
            <a:endParaRPr lang="ru-RU"/>
          </a:p>
        </p:txBody>
      </p:sp>
    </p:spTree>
    <p:extLst>
      <p:ext uri="{BB962C8B-B14F-4D97-AF65-F5344CB8AC3E}">
        <p14:creationId xmlns:p14="http://schemas.microsoft.com/office/powerpoint/2010/main" val="16530634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BC4A5C6-5BD3-4B8A-B541-45EE4350D5FD}" type="datetimeFigureOut">
              <a:rPr lang="ru-RU" smtClean="0"/>
              <a:t>03.10.2020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2BE1705-A9FB-4BEB-B98C-BFB1A908DAA2}" type="slidenum">
              <a:rPr lang="ru-RU" smtClean="0"/>
              <a:t>‹#›</a:t>
            </a:fld>
            <a:endParaRPr lang="ru-RU"/>
          </a:p>
        </p:txBody>
      </p:sp>
    </p:spTree>
    <p:extLst>
      <p:ext uri="{BB962C8B-B14F-4D97-AF65-F5344CB8AC3E}">
        <p14:creationId xmlns:p14="http://schemas.microsoft.com/office/powerpoint/2010/main" val="1094810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BC4A5C6-5BD3-4B8A-B541-45EE4350D5FD}" type="datetimeFigureOut">
              <a:rPr lang="ru-RU" smtClean="0"/>
              <a:t>03.10.2020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2BE1705-A9FB-4BEB-B98C-BFB1A908DAA2}" type="slidenum">
              <a:rPr lang="ru-RU" smtClean="0"/>
              <a:t>‹#›</a:t>
            </a:fld>
            <a:endParaRPr lang="ru-RU"/>
          </a:p>
        </p:txBody>
      </p:sp>
    </p:spTree>
    <p:extLst>
      <p:ext uri="{BB962C8B-B14F-4D97-AF65-F5344CB8AC3E}">
        <p14:creationId xmlns:p14="http://schemas.microsoft.com/office/powerpoint/2010/main" val="62872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BC4A5C6-5BD3-4B8A-B541-45EE4350D5FD}" type="datetimeFigureOut">
              <a:rPr lang="ru-RU" smtClean="0"/>
              <a:t>03.10.2020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2BE1705-A9FB-4BEB-B98C-BFB1A908DAA2}" type="slidenum">
              <a:rPr lang="ru-RU" smtClean="0"/>
              <a:t>‹#›</a:t>
            </a:fld>
            <a:endParaRPr lang="ru-RU"/>
          </a:p>
        </p:txBody>
      </p:sp>
    </p:spTree>
    <p:extLst>
      <p:ext uri="{BB962C8B-B14F-4D97-AF65-F5344CB8AC3E}">
        <p14:creationId xmlns:p14="http://schemas.microsoft.com/office/powerpoint/2010/main" val="3945742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C4A5C6-5BD3-4B8A-B541-45EE4350D5FD}" type="datetimeFigureOut">
              <a:rPr lang="ru-RU" smtClean="0"/>
              <a:t>03.10.2020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BE1705-A9FB-4BEB-B98C-BFB1A908DAA2}" type="slidenum">
              <a:rPr lang="ru-RU" smtClean="0"/>
              <a:t>‹#›</a:t>
            </a:fld>
            <a:endParaRPr lang="ru-RU"/>
          </a:p>
        </p:txBody>
      </p:sp>
    </p:spTree>
    <p:extLst>
      <p:ext uri="{BB962C8B-B14F-4D97-AF65-F5344CB8AC3E}">
        <p14:creationId xmlns:p14="http://schemas.microsoft.com/office/powerpoint/2010/main" val="28285991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1D246A-D6A5-4C74-85E4-2EBB5890F275}" type="datetimeFigureOut">
              <a:rPr lang="ru-RU" smtClean="0">
                <a:solidFill>
                  <a:prstClr val="black">
                    <a:tint val="75000"/>
                  </a:prstClr>
                </a:solidFill>
              </a:rPr>
              <a:pPr/>
              <a:t>03.10.2020</a:t>
            </a:fld>
            <a:endParaRPr lang="ru-RU">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572418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2.xml"/><Relationship Id="rId5" Type="http://schemas.openxmlformats.org/officeDocument/2006/relationships/image" Target="../media/image6.jfif"/><Relationship Id="rId4" Type="http://schemas.openxmlformats.org/officeDocument/2006/relationships/image" Target="../media/image5.jfif"/></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12.jpeg"/><Relationship Id="rId2" Type="http://schemas.openxmlformats.org/officeDocument/2006/relationships/image" Target="../media/image7.png"/><Relationship Id="rId1" Type="http://schemas.openxmlformats.org/officeDocument/2006/relationships/slideLayout" Target="../slideLayouts/slideLayout12.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fif"/><Relationship Id="rId1" Type="http://schemas.openxmlformats.org/officeDocument/2006/relationships/slideLayout" Target="../slideLayouts/slideLayout12.xml"/><Relationship Id="rId5" Type="http://schemas.openxmlformats.org/officeDocument/2006/relationships/image" Target="../media/image16.jpg"/><Relationship Id="rId4" Type="http://schemas.openxmlformats.org/officeDocument/2006/relationships/image" Target="../media/image15.jpg"/></Relationships>
</file>

<file path=ppt/slides/_rels/slide7.xml.rels><?xml version="1.0" encoding="UTF-8" standalone="yes"?>
<Relationships xmlns="http://schemas.openxmlformats.org/package/2006/relationships"><Relationship Id="rId3" Type="http://schemas.openxmlformats.org/officeDocument/2006/relationships/image" Target="../media/image18.jpg"/><Relationship Id="rId7" Type="http://schemas.openxmlformats.org/officeDocument/2006/relationships/image" Target="../media/image22.jfif"/><Relationship Id="rId2" Type="http://schemas.openxmlformats.org/officeDocument/2006/relationships/image" Target="../media/image17.jpg"/><Relationship Id="rId1" Type="http://schemas.openxmlformats.org/officeDocument/2006/relationships/slideLayout" Target="../slideLayouts/slideLayout12.xml"/><Relationship Id="rId6" Type="http://schemas.openxmlformats.org/officeDocument/2006/relationships/image" Target="../media/image21.jfif"/><Relationship Id="rId5" Type="http://schemas.openxmlformats.org/officeDocument/2006/relationships/image" Target="../media/image20.jfif"/><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19.jpeg"/><Relationship Id="rId1" Type="http://schemas.openxmlformats.org/officeDocument/2006/relationships/slideLayout" Target="../slideLayouts/slideLayout12.xml"/><Relationship Id="rId5" Type="http://schemas.openxmlformats.org/officeDocument/2006/relationships/image" Target="../media/image25.jpeg"/><Relationship Id="rId4" Type="http://schemas.openxmlformats.org/officeDocument/2006/relationships/image" Target="../media/image24.jf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1"/>
            <a:ext cx="12192000" cy="1700212"/>
          </a:xfrm>
          <a:solidFill>
            <a:srgbClr val="0070C0"/>
          </a:solidFill>
        </p:spPr>
        <p:txBody>
          <a:bodyPr>
            <a:normAutofit/>
          </a:bodyPr>
          <a:lstStyle/>
          <a:p>
            <a:r>
              <a:rPr lang="de-DE" sz="8000" b="1" dirty="0" smtClean="0">
                <a:solidFill>
                  <a:schemeClr val="bg1"/>
                </a:solidFill>
                <a:latin typeface="Arial" panose="020B0604020202020204" pitchFamily="34" charset="0"/>
                <a:cs typeface="Arial" panose="020B0604020202020204" pitchFamily="34" charset="0"/>
              </a:rPr>
              <a:t>DEUTSCH</a:t>
            </a:r>
            <a:endParaRPr lang="ru-RU" sz="80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571500" y="1943099"/>
            <a:ext cx="10929938" cy="4314825"/>
          </a:xfrm>
          <a:ln w="38100"/>
        </p:spPr>
        <p:style>
          <a:lnRef idx="2">
            <a:schemeClr val="accent4"/>
          </a:lnRef>
          <a:fillRef idx="1">
            <a:schemeClr val="lt1"/>
          </a:fillRef>
          <a:effectRef idx="0">
            <a:schemeClr val="accent4"/>
          </a:effectRef>
          <a:fontRef idx="minor">
            <a:schemeClr val="dk1"/>
          </a:fontRef>
        </p:style>
        <p:txBody>
          <a:bodyPr/>
          <a:lstStyle/>
          <a:p>
            <a:endParaRPr lang="de-DE" sz="4000" b="1" dirty="0" smtClean="0">
              <a:solidFill>
                <a:srgbClr val="00B0F0"/>
              </a:solidFill>
              <a:latin typeface="Arial" panose="020B0604020202020204" pitchFamily="34" charset="0"/>
              <a:cs typeface="Arial" panose="020B0604020202020204" pitchFamily="34" charset="0"/>
            </a:endParaRPr>
          </a:p>
          <a:p>
            <a:r>
              <a:rPr lang="de-DE" sz="4000" b="1" dirty="0" smtClean="0">
                <a:solidFill>
                  <a:srgbClr val="002060"/>
                </a:solidFill>
                <a:latin typeface="Arial" panose="020B0604020202020204" pitchFamily="34" charset="0"/>
                <a:cs typeface="Arial" panose="020B0604020202020204" pitchFamily="34" charset="0"/>
              </a:rPr>
              <a:t>THEMA DER STUNDE:</a:t>
            </a:r>
          </a:p>
          <a:p>
            <a:r>
              <a:rPr lang="de-DE" sz="6000" b="1" dirty="0" smtClean="0">
                <a:solidFill>
                  <a:srgbClr val="FF0000"/>
                </a:solidFill>
                <a:latin typeface="Arial" panose="020B0604020202020204" pitchFamily="34" charset="0"/>
                <a:cs typeface="Arial" panose="020B0604020202020204" pitchFamily="34" charset="0"/>
              </a:rPr>
              <a:t>„Ich und meine Stadt“</a:t>
            </a:r>
          </a:p>
          <a:p>
            <a:endParaRPr lang="de-DE" sz="6000" dirty="0" smtClean="0">
              <a:latin typeface="Arial" panose="020B0604020202020204" pitchFamily="34" charset="0"/>
              <a:cs typeface="Arial" panose="020B0604020202020204" pitchFamily="34" charset="0"/>
            </a:endParaRPr>
          </a:p>
        </p:txBody>
      </p:sp>
      <p:sp>
        <p:nvSpPr>
          <p:cNvPr id="6" name="Прямоугольник 5"/>
          <p:cNvSpPr/>
          <p:nvPr/>
        </p:nvSpPr>
        <p:spPr>
          <a:xfrm>
            <a:off x="9544050" y="242887"/>
            <a:ext cx="1573893" cy="1343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5400" dirty="0" smtClean="0">
                <a:solidFill>
                  <a:prstClr val="white"/>
                </a:solidFill>
                <a:latin typeface="Arial" panose="020B0604020202020204" pitchFamily="34" charset="0"/>
                <a:cs typeface="Arial" panose="020B0604020202020204" pitchFamily="34" charset="0"/>
              </a:rPr>
              <a:t>5.</a:t>
            </a:r>
            <a:endParaRPr lang="de-DE" sz="5400" dirty="0">
              <a:solidFill>
                <a:prstClr val="white"/>
              </a:solidFill>
              <a:latin typeface="Arial" panose="020B0604020202020204" pitchFamily="34" charset="0"/>
              <a:cs typeface="Arial" panose="020B0604020202020204" pitchFamily="34" charset="0"/>
            </a:endParaRPr>
          </a:p>
          <a:p>
            <a:pPr algn="ctr"/>
            <a:r>
              <a:rPr lang="en-US" sz="3200" dirty="0" err="1" smtClean="0">
                <a:solidFill>
                  <a:prstClr val="white"/>
                </a:solidFill>
                <a:latin typeface="Arial" panose="020B0604020202020204" pitchFamily="34" charset="0"/>
                <a:cs typeface="Arial" panose="020B0604020202020204" pitchFamily="34" charset="0"/>
              </a:rPr>
              <a:t>Klasse</a:t>
            </a:r>
            <a:endParaRPr lang="ru-RU" sz="3200" dirty="0">
              <a:solidFill>
                <a:prstClr val="white"/>
              </a:solidFill>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72651" y="3886200"/>
            <a:ext cx="1728788" cy="2371724"/>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8428" y="408260"/>
            <a:ext cx="1364098" cy="1005927"/>
          </a:xfrm>
          <a:prstGeom prst="rect">
            <a:avLst/>
          </a:prstGeom>
        </p:spPr>
      </p:pic>
    </p:spTree>
    <p:extLst>
      <p:ext uri="{BB962C8B-B14F-4D97-AF65-F5344CB8AC3E}">
        <p14:creationId xmlns:p14="http://schemas.microsoft.com/office/powerpoint/2010/main" val="15669728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12191999" cy="628877"/>
          </a:xfrm>
          <a:solidFill>
            <a:srgbClr val="0070C0"/>
          </a:solidFill>
        </p:spPr>
        <p:txBody>
          <a:bodyPr>
            <a:normAutofit/>
          </a:bodyPr>
          <a:lstStyle/>
          <a:p>
            <a:pPr algn="ctr"/>
            <a:r>
              <a:rPr lang="de-DE" sz="3600" b="1" dirty="0" smtClean="0">
                <a:solidFill>
                  <a:schemeClr val="bg1"/>
                </a:solidFill>
                <a:latin typeface="Arial" panose="020B0604020202020204" pitchFamily="34" charset="0"/>
                <a:cs typeface="Arial" panose="020B0604020202020204" pitchFamily="34" charset="0"/>
              </a:rPr>
              <a:t>Wir lesen den Text</a:t>
            </a:r>
            <a:endParaRPr lang="ru-RU" sz="36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116115" y="740229"/>
            <a:ext cx="11945256" cy="5965371"/>
          </a:xfrm>
          <a:ln w="28575"/>
        </p:spPr>
        <p:style>
          <a:lnRef idx="2">
            <a:schemeClr val="accent3"/>
          </a:lnRef>
          <a:fillRef idx="1">
            <a:schemeClr val="lt1"/>
          </a:fillRef>
          <a:effectRef idx="0">
            <a:schemeClr val="accent3"/>
          </a:effectRef>
          <a:fontRef idx="minor">
            <a:schemeClr val="dk1"/>
          </a:fontRef>
        </p:style>
        <p:txBody>
          <a:bodyPr>
            <a:noAutofit/>
          </a:bodyPr>
          <a:lstStyle/>
          <a:p>
            <a:pPr algn="just">
              <a:lnSpc>
                <a:spcPct val="100000"/>
              </a:lnSpc>
              <a:spcBef>
                <a:spcPts val="0"/>
              </a:spcBef>
            </a:pPr>
            <a:r>
              <a:rPr lang="de-DE" sz="3000" b="1" dirty="0" smtClean="0">
                <a:solidFill>
                  <a:srgbClr val="7030A0"/>
                </a:solidFill>
                <a:latin typeface="Arial" panose="020B0604020202020204" pitchFamily="34" charset="0"/>
                <a:cs typeface="Arial" panose="020B0604020202020204" pitchFamily="34" charset="0"/>
              </a:rPr>
              <a:t>      </a:t>
            </a:r>
            <a:r>
              <a:rPr lang="uz-Cyrl-UZ" sz="3000" b="1" dirty="0" smtClean="0">
                <a:solidFill>
                  <a:srgbClr val="7030A0"/>
                </a:solidFill>
                <a:latin typeface="Arial" panose="020B0604020202020204" pitchFamily="34" charset="0"/>
                <a:cs typeface="Arial" panose="020B0604020202020204" pitchFamily="34" charset="0"/>
              </a:rPr>
              <a:t>                              </a:t>
            </a:r>
            <a:r>
              <a:rPr lang="de-DE" sz="3000" b="1" dirty="0" smtClean="0">
                <a:solidFill>
                  <a:srgbClr val="7030A0"/>
                </a:solidFill>
                <a:latin typeface="Arial" panose="020B0604020202020204" pitchFamily="34" charset="0"/>
                <a:cs typeface="Arial" panose="020B0604020202020204" pitchFamily="34" charset="0"/>
              </a:rPr>
              <a:t>Ich und meine </a:t>
            </a:r>
            <a:r>
              <a:rPr lang="de-DE" sz="3000" b="1" dirty="0" smtClean="0">
                <a:solidFill>
                  <a:srgbClr val="7030A0"/>
                </a:solidFill>
                <a:latin typeface="Arial" panose="020B0604020202020204" pitchFamily="34" charset="0"/>
                <a:cs typeface="Arial" panose="020B0604020202020204" pitchFamily="34" charset="0"/>
              </a:rPr>
              <a:t>Stadt.</a:t>
            </a:r>
            <a:endParaRPr lang="de-DE" sz="3000" b="1" dirty="0" smtClean="0">
              <a:solidFill>
                <a:srgbClr val="7030A0"/>
              </a:solidFill>
              <a:latin typeface="Arial" panose="020B0604020202020204" pitchFamily="34" charset="0"/>
              <a:cs typeface="Arial" panose="020B0604020202020204" pitchFamily="34" charset="0"/>
            </a:endParaRPr>
          </a:p>
          <a:p>
            <a:pPr algn="just">
              <a:lnSpc>
                <a:spcPct val="100000"/>
              </a:lnSpc>
              <a:spcBef>
                <a:spcPts val="0"/>
              </a:spcBef>
            </a:pPr>
            <a:r>
              <a:rPr lang="uz-Cyrl-UZ" sz="3000" b="1" dirty="0" smtClean="0">
                <a:solidFill>
                  <a:srgbClr val="7030A0"/>
                </a:solidFill>
                <a:latin typeface="Arial" panose="020B0604020202020204" pitchFamily="34" charset="0"/>
                <a:cs typeface="Arial" panose="020B0604020202020204" pitchFamily="34" charset="0"/>
              </a:rPr>
              <a:t>        </a:t>
            </a:r>
            <a:r>
              <a:rPr lang="de-DE" sz="3000" b="1" dirty="0" smtClean="0">
                <a:solidFill>
                  <a:srgbClr val="7030A0"/>
                </a:solidFill>
                <a:latin typeface="Arial" panose="020B0604020202020204" pitchFamily="34" charset="0"/>
                <a:cs typeface="Arial" panose="020B0604020202020204" pitchFamily="34" charset="0"/>
              </a:rPr>
              <a:t>Ich heiße Malika. Ich wohne in Karschi. Karschi ist der ältesten historische Städte Zentralasiens.</a:t>
            </a:r>
            <a:r>
              <a:rPr lang="uz-Cyrl-UZ" sz="3000" b="1" dirty="0" smtClean="0">
                <a:solidFill>
                  <a:srgbClr val="7030A0"/>
                </a:solidFill>
                <a:latin typeface="Arial" panose="020B0604020202020204" pitchFamily="34" charset="0"/>
                <a:cs typeface="Arial" panose="020B0604020202020204" pitchFamily="34" charset="0"/>
              </a:rPr>
              <a:t> </a:t>
            </a:r>
            <a:r>
              <a:rPr lang="de-DE" sz="3000" b="1" dirty="0" smtClean="0">
                <a:solidFill>
                  <a:srgbClr val="7030A0"/>
                </a:solidFill>
                <a:latin typeface="Arial" panose="020B0604020202020204" pitchFamily="34" charset="0"/>
                <a:cs typeface="Arial" panose="020B0604020202020204" pitchFamily="34" charset="0"/>
              </a:rPr>
              <a:t>Karschi ist eine alte Stadt und liegt im Süden der Republik Usbekistan. Hier gibt es viele Straßen und Häuser. Die Straßen der Stadt sind breit, lang und sauber. In der Stadt gibt es viele Sehenswürdigkeiten. Unsere Stadt ist groß und sehr schön. Karschi ist auch ein Kulturzentrum. Hier gibt es drei Hochschulen: die Universität, die Ingenieur</a:t>
            </a:r>
            <a:r>
              <a:rPr lang="uz-Cyrl-UZ" sz="3000" b="1" dirty="0" smtClean="0">
                <a:solidFill>
                  <a:srgbClr val="7030A0"/>
                </a:solidFill>
                <a:latin typeface="Arial" panose="020B0604020202020204" pitchFamily="34" charset="0"/>
                <a:cs typeface="Arial" panose="020B0604020202020204" pitchFamily="34" charset="0"/>
              </a:rPr>
              <a:t>-</a:t>
            </a:r>
            <a:r>
              <a:rPr lang="de-DE" sz="3000" b="1" dirty="0" smtClean="0">
                <a:solidFill>
                  <a:srgbClr val="7030A0"/>
                </a:solidFill>
                <a:latin typeface="Arial" panose="020B0604020202020204" pitchFamily="34" charset="0"/>
                <a:cs typeface="Arial" panose="020B0604020202020204" pitchFamily="34" charset="0"/>
              </a:rPr>
              <a:t>Wirtschaftshochschule und die Filiale der </a:t>
            </a:r>
            <a:r>
              <a:rPr lang="de-DE" sz="3000" b="1" dirty="0" err="1" smtClean="0">
                <a:solidFill>
                  <a:srgbClr val="7030A0"/>
                </a:solidFill>
                <a:latin typeface="Arial" panose="020B0604020202020204" pitchFamily="34" charset="0"/>
                <a:cs typeface="Arial" panose="020B0604020202020204" pitchFamily="34" charset="0"/>
              </a:rPr>
              <a:t>Taschkenter</a:t>
            </a:r>
            <a:r>
              <a:rPr lang="de-DE" sz="3000" b="1" dirty="0" smtClean="0">
                <a:solidFill>
                  <a:srgbClr val="7030A0"/>
                </a:solidFill>
                <a:latin typeface="Arial" panose="020B0604020202020204" pitchFamily="34" charset="0"/>
                <a:cs typeface="Arial" panose="020B0604020202020204" pitchFamily="34" charset="0"/>
              </a:rPr>
              <a:t> Universität für Informationstechnologie. In der Stadt gibt es viele Museen, Kinos und Bibliotheken. Nach Karschi kommen viele Gäste. Wir sagen immer „Willkommen in Karschi“.</a:t>
            </a:r>
            <a:endParaRPr lang="de-DE" sz="3000" b="1" dirty="0" smtClean="0">
              <a:solidFill>
                <a:schemeClr val="tx1"/>
              </a:solidFill>
              <a:latin typeface="Arial" panose="020B0604020202020204" pitchFamily="34" charset="0"/>
              <a:cs typeface="Arial" panose="020B0604020202020204" pitchFamily="34" charset="0"/>
            </a:endParaRPr>
          </a:p>
        </p:txBody>
      </p:sp>
      <p:sp>
        <p:nvSpPr>
          <p:cNvPr id="6" name="Овал 5"/>
          <p:cNvSpPr/>
          <p:nvPr/>
        </p:nvSpPr>
        <p:spPr>
          <a:xfrm>
            <a:off x="9958614" y="114527"/>
            <a:ext cx="1257300" cy="5143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solidFill>
                  <a:schemeClr val="tx1"/>
                </a:solidFill>
              </a:rPr>
              <a:t>S. 16</a:t>
            </a:r>
            <a:endParaRPr lang="ru-RU" sz="2400" dirty="0">
              <a:solidFill>
                <a:schemeClr val="tx1"/>
              </a:solidFill>
            </a:endParaRPr>
          </a:p>
        </p:txBody>
      </p:sp>
    </p:spTree>
    <p:extLst>
      <p:ext uri="{BB962C8B-B14F-4D97-AF65-F5344CB8AC3E}">
        <p14:creationId xmlns:p14="http://schemas.microsoft.com/office/powerpoint/2010/main" val="15432069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29029"/>
            <a:ext cx="12192000" cy="766739"/>
          </a:xfrm>
          <a:solidFill>
            <a:srgbClr val="0070C0"/>
          </a:solidFill>
        </p:spPr>
        <p:txBody>
          <a:bodyPr>
            <a:noAutofit/>
          </a:bodyPr>
          <a:lstStyle/>
          <a:p>
            <a:pPr algn="ctr"/>
            <a:r>
              <a:rPr lang="de-DE" sz="4500" b="1" dirty="0" smtClean="0">
                <a:solidFill>
                  <a:schemeClr val="bg1"/>
                </a:solidFill>
                <a:latin typeface="Arial" panose="020B0604020202020204" pitchFamily="34" charset="0"/>
                <a:cs typeface="Arial" panose="020B0604020202020204" pitchFamily="34" charset="0"/>
              </a:rPr>
              <a:t>Übung zum Text</a:t>
            </a:r>
            <a:endParaRPr lang="ru-RU" sz="45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885371"/>
            <a:ext cx="11768134" cy="5772604"/>
          </a:xfrm>
          <a:ln w="28575"/>
        </p:spPr>
        <p:style>
          <a:lnRef idx="2">
            <a:schemeClr val="accent3"/>
          </a:lnRef>
          <a:fillRef idx="1">
            <a:schemeClr val="lt1"/>
          </a:fillRef>
          <a:effectRef idx="0">
            <a:schemeClr val="accent3"/>
          </a:effectRef>
          <a:fontRef idx="minor">
            <a:schemeClr val="dk1"/>
          </a:fontRef>
        </p:style>
        <p:txBody>
          <a:bodyPr>
            <a:normAutofit/>
          </a:bodyPr>
          <a:lstStyle/>
          <a:p>
            <a:pPr algn="l"/>
            <a:r>
              <a:rPr lang="de-DE" sz="4000" b="1" dirty="0" smtClean="0">
                <a:solidFill>
                  <a:schemeClr val="tx1"/>
                </a:solidFill>
                <a:latin typeface="Arial" panose="020B0604020202020204" pitchFamily="34" charset="0"/>
                <a:cs typeface="Arial" panose="020B0604020202020204" pitchFamily="34" charset="0"/>
              </a:rPr>
              <a:t>Ergänzen den Lückentext!</a:t>
            </a:r>
          </a:p>
          <a:p>
            <a:pPr marL="742950" indent="-742950" algn="l">
              <a:buAutoNum type="arabicPeriod"/>
            </a:pPr>
            <a:r>
              <a:rPr lang="de-DE" sz="4300" b="1" dirty="0" smtClean="0">
                <a:solidFill>
                  <a:schemeClr val="tx1"/>
                </a:solidFill>
                <a:latin typeface="Arial" panose="020B0604020202020204" pitchFamily="34" charset="0"/>
                <a:cs typeface="Arial" panose="020B0604020202020204" pitchFamily="34" charset="0"/>
              </a:rPr>
              <a:t>Ich heiße ______ 2. Ich lebe _________</a:t>
            </a:r>
          </a:p>
          <a:p>
            <a:pPr algn="l"/>
            <a:r>
              <a:rPr lang="de-DE" sz="4300" b="1" dirty="0" smtClean="0">
                <a:solidFill>
                  <a:schemeClr val="tx1"/>
                </a:solidFill>
                <a:latin typeface="Arial" panose="020B0604020202020204" pitchFamily="34" charset="0"/>
                <a:cs typeface="Arial" panose="020B0604020202020204" pitchFamily="34" charset="0"/>
              </a:rPr>
              <a:t>3. Karschi ist eine der ältesten historischen Städte ___________</a:t>
            </a:r>
          </a:p>
          <a:p>
            <a:pPr algn="l"/>
            <a:r>
              <a:rPr lang="de-DE" sz="4000" b="1" dirty="0" smtClean="0">
                <a:solidFill>
                  <a:schemeClr val="tx1"/>
                </a:solidFill>
                <a:latin typeface="Arial" panose="020B0604020202020204" pitchFamily="34" charset="0"/>
                <a:cs typeface="Arial" panose="020B0604020202020204" pitchFamily="34" charset="0"/>
              </a:rPr>
              <a:t>4. Karschi liegt im Süden ___________________</a:t>
            </a:r>
          </a:p>
          <a:p>
            <a:pPr algn="l"/>
            <a:r>
              <a:rPr lang="de-DE" sz="4000" b="1" dirty="0" smtClean="0">
                <a:solidFill>
                  <a:schemeClr val="tx1"/>
                </a:solidFill>
                <a:latin typeface="Arial" panose="020B0604020202020204" pitchFamily="34" charset="0"/>
                <a:cs typeface="Arial" panose="020B0604020202020204" pitchFamily="34" charset="0"/>
              </a:rPr>
              <a:t>5. </a:t>
            </a:r>
            <a:r>
              <a:rPr lang="de-DE" sz="3800" b="1" dirty="0" smtClean="0">
                <a:solidFill>
                  <a:schemeClr val="tx1"/>
                </a:solidFill>
                <a:latin typeface="Arial" panose="020B0604020202020204" pitchFamily="34" charset="0"/>
                <a:cs typeface="Arial" panose="020B0604020202020204" pitchFamily="34" charset="0"/>
              </a:rPr>
              <a:t>Die Straßen der Stadt sind __________________</a:t>
            </a:r>
          </a:p>
          <a:p>
            <a:pPr algn="l"/>
            <a:r>
              <a:rPr lang="de-DE" sz="4000" b="1" dirty="0" smtClean="0">
                <a:solidFill>
                  <a:schemeClr val="tx1"/>
                </a:solidFill>
                <a:latin typeface="Arial" panose="020B0604020202020204" pitchFamily="34" charset="0"/>
                <a:cs typeface="Arial" panose="020B0604020202020204" pitchFamily="34" charset="0"/>
              </a:rPr>
              <a:t>6. Unsere Stadt ist  __________________</a:t>
            </a:r>
          </a:p>
          <a:p>
            <a:pPr algn="l"/>
            <a:r>
              <a:rPr lang="de-DE" sz="4000" b="1" dirty="0" smtClean="0">
                <a:solidFill>
                  <a:schemeClr val="tx1"/>
                </a:solidFill>
                <a:latin typeface="Arial" panose="020B0604020202020204" pitchFamily="34" charset="0"/>
                <a:cs typeface="Arial" panose="020B0604020202020204" pitchFamily="34" charset="0"/>
              </a:rPr>
              <a:t>7. In der Stadt gibt es  _____________________</a:t>
            </a:r>
          </a:p>
        </p:txBody>
      </p:sp>
      <p:sp>
        <p:nvSpPr>
          <p:cNvPr id="2" name="Прямоугольник 1"/>
          <p:cNvSpPr/>
          <p:nvPr/>
        </p:nvSpPr>
        <p:spPr>
          <a:xfrm>
            <a:off x="3646442" y="1555504"/>
            <a:ext cx="1896674" cy="707886"/>
          </a:xfrm>
          <a:prstGeom prst="rect">
            <a:avLst/>
          </a:prstGeom>
          <a:noFill/>
        </p:spPr>
        <p:txBody>
          <a:bodyPr wrap="none" lIns="91440" tIns="45720" rIns="91440" bIns="45720">
            <a:spAutoFit/>
          </a:bodyPr>
          <a:lstStyle/>
          <a:p>
            <a:pPr algn="ctr"/>
            <a:r>
              <a:rPr lang="de-DE" sz="4000" b="1" cap="none" spc="0" dirty="0" smtClean="0">
                <a:ln w="0"/>
                <a:solidFill>
                  <a:srgbClr val="0070C0"/>
                </a:solidFill>
                <a:latin typeface="Arial" panose="020B0604020202020204" pitchFamily="34" charset="0"/>
                <a:cs typeface="Arial" panose="020B0604020202020204" pitchFamily="34" charset="0"/>
              </a:rPr>
              <a:t>Malika.</a:t>
            </a:r>
            <a:endParaRPr lang="ru-RU" sz="4000" b="1" cap="none" spc="0" dirty="0">
              <a:ln w="0"/>
              <a:solidFill>
                <a:srgbClr val="0070C0"/>
              </a:solidFill>
              <a:latin typeface="Arial" panose="020B0604020202020204" pitchFamily="34" charset="0"/>
              <a:cs typeface="Arial" panose="020B0604020202020204" pitchFamily="34" charset="0"/>
            </a:endParaRPr>
          </a:p>
        </p:txBody>
      </p:sp>
      <p:sp>
        <p:nvSpPr>
          <p:cNvPr id="6" name="Прямоугольник 5"/>
          <p:cNvSpPr/>
          <p:nvPr/>
        </p:nvSpPr>
        <p:spPr>
          <a:xfrm>
            <a:off x="8306245" y="1491780"/>
            <a:ext cx="2807179" cy="707886"/>
          </a:xfrm>
          <a:prstGeom prst="rect">
            <a:avLst/>
          </a:prstGeom>
          <a:noFill/>
        </p:spPr>
        <p:txBody>
          <a:bodyPr wrap="none" lIns="91440" tIns="45720" rIns="91440" bIns="45720">
            <a:spAutoFit/>
          </a:bodyPr>
          <a:lstStyle/>
          <a:p>
            <a:pPr algn="ctr"/>
            <a:r>
              <a:rPr lang="de-DE" sz="4000" b="1" dirty="0">
                <a:ln w="0"/>
                <a:solidFill>
                  <a:srgbClr val="0070C0"/>
                </a:solidFill>
                <a:latin typeface="Arial" panose="020B0604020202020204" pitchFamily="34" charset="0"/>
                <a:cs typeface="Arial" panose="020B0604020202020204" pitchFamily="34" charset="0"/>
              </a:rPr>
              <a:t>i</a:t>
            </a:r>
            <a:r>
              <a:rPr lang="de-DE" sz="4000" b="1" cap="none" spc="0" dirty="0" smtClean="0">
                <a:ln w="0"/>
                <a:solidFill>
                  <a:srgbClr val="0070C0"/>
                </a:solidFill>
                <a:latin typeface="Arial" panose="020B0604020202020204" pitchFamily="34" charset="0"/>
                <a:cs typeface="Arial" panose="020B0604020202020204" pitchFamily="34" charset="0"/>
              </a:rPr>
              <a:t>n Karschi.</a:t>
            </a:r>
            <a:endParaRPr lang="ru-RU" sz="4000" b="1" cap="none" spc="0" dirty="0">
              <a:ln w="0"/>
              <a:solidFill>
                <a:srgbClr val="0070C0"/>
              </a:solidFill>
              <a:latin typeface="Arial" panose="020B0604020202020204" pitchFamily="34" charset="0"/>
              <a:cs typeface="Arial" panose="020B0604020202020204" pitchFamily="34" charset="0"/>
            </a:endParaRPr>
          </a:p>
        </p:txBody>
      </p:sp>
      <p:sp>
        <p:nvSpPr>
          <p:cNvPr id="7" name="Прямоугольник 6"/>
          <p:cNvSpPr/>
          <p:nvPr/>
        </p:nvSpPr>
        <p:spPr>
          <a:xfrm>
            <a:off x="6383463" y="3537656"/>
            <a:ext cx="5698996" cy="646331"/>
          </a:xfrm>
          <a:prstGeom prst="rect">
            <a:avLst/>
          </a:prstGeom>
          <a:noFill/>
        </p:spPr>
        <p:txBody>
          <a:bodyPr wrap="none" lIns="91440" tIns="45720" rIns="91440" bIns="45720">
            <a:spAutoFit/>
          </a:bodyPr>
          <a:lstStyle/>
          <a:p>
            <a:pPr algn="ctr"/>
            <a:r>
              <a:rPr lang="de-DE" sz="3600" b="1" dirty="0">
                <a:ln w="0"/>
                <a:solidFill>
                  <a:srgbClr val="0070C0"/>
                </a:solidFill>
                <a:latin typeface="Arial" panose="020B0604020202020204" pitchFamily="34" charset="0"/>
                <a:cs typeface="Arial" panose="020B0604020202020204" pitchFamily="34" charset="0"/>
              </a:rPr>
              <a:t>d</a:t>
            </a:r>
            <a:r>
              <a:rPr lang="de-DE" sz="3600" b="1" cap="none" spc="0" dirty="0" smtClean="0">
                <a:ln w="0"/>
                <a:solidFill>
                  <a:srgbClr val="0070C0"/>
                </a:solidFill>
                <a:latin typeface="Arial" panose="020B0604020202020204" pitchFamily="34" charset="0"/>
                <a:cs typeface="Arial" panose="020B0604020202020204" pitchFamily="34" charset="0"/>
              </a:rPr>
              <a:t>er Republik Usbekistan</a:t>
            </a:r>
            <a:r>
              <a:rPr lang="de-DE" sz="3600" b="0" cap="none" spc="0" dirty="0" smtClean="0">
                <a:ln w="0"/>
                <a:solidFill>
                  <a:schemeClr val="tx1"/>
                </a:solidFill>
                <a:latin typeface="Arial" panose="020B0604020202020204" pitchFamily="34" charset="0"/>
                <a:cs typeface="Arial" panose="020B0604020202020204" pitchFamily="34" charset="0"/>
              </a:rPr>
              <a:t>.</a:t>
            </a:r>
            <a:endParaRPr lang="ru-RU" sz="3600" b="0" cap="none" spc="0" dirty="0">
              <a:ln w="0"/>
              <a:solidFill>
                <a:schemeClr val="tx1"/>
              </a:solidFill>
              <a:latin typeface="Arial" panose="020B0604020202020204" pitchFamily="34" charset="0"/>
              <a:cs typeface="Arial" panose="020B0604020202020204" pitchFamily="34" charset="0"/>
            </a:endParaRPr>
          </a:p>
        </p:txBody>
      </p:sp>
      <p:sp>
        <p:nvSpPr>
          <p:cNvPr id="8" name="Прямоугольник 7"/>
          <p:cNvSpPr/>
          <p:nvPr/>
        </p:nvSpPr>
        <p:spPr>
          <a:xfrm>
            <a:off x="5674123" y="5546716"/>
            <a:ext cx="6274475" cy="677108"/>
          </a:xfrm>
          <a:prstGeom prst="rect">
            <a:avLst/>
          </a:prstGeom>
          <a:noFill/>
        </p:spPr>
        <p:txBody>
          <a:bodyPr wrap="none" lIns="91440" tIns="45720" rIns="91440" bIns="45720">
            <a:spAutoFit/>
          </a:bodyPr>
          <a:lstStyle/>
          <a:p>
            <a:pPr algn="ctr"/>
            <a:r>
              <a:rPr lang="de-DE" sz="3800" b="1" dirty="0">
                <a:ln w="0"/>
                <a:solidFill>
                  <a:srgbClr val="0070C0"/>
                </a:solidFill>
                <a:latin typeface="Arial" panose="020B0604020202020204" pitchFamily="34" charset="0"/>
                <a:cs typeface="Arial" panose="020B0604020202020204" pitchFamily="34" charset="0"/>
              </a:rPr>
              <a:t>v</a:t>
            </a:r>
            <a:r>
              <a:rPr lang="de-DE" sz="3800" b="1" cap="none" spc="0" dirty="0" smtClean="0">
                <a:ln w="0"/>
                <a:solidFill>
                  <a:srgbClr val="0070C0"/>
                </a:solidFill>
                <a:latin typeface="Arial" panose="020B0604020202020204" pitchFamily="34" charset="0"/>
                <a:cs typeface="Arial" panose="020B0604020202020204" pitchFamily="34" charset="0"/>
              </a:rPr>
              <a:t>iele Sehenswürdigkeiten</a:t>
            </a:r>
            <a:r>
              <a:rPr lang="de-DE" sz="3800" b="1" cap="none" spc="0" dirty="0" smtClean="0">
                <a:ln w="0"/>
                <a:solidFill>
                  <a:schemeClr val="tx1"/>
                </a:solidFill>
                <a:latin typeface="Arial" panose="020B0604020202020204" pitchFamily="34" charset="0"/>
                <a:cs typeface="Arial" panose="020B0604020202020204" pitchFamily="34" charset="0"/>
              </a:rPr>
              <a:t>.</a:t>
            </a:r>
            <a:endParaRPr lang="ru-RU" sz="3800" b="1" cap="none" spc="0" dirty="0">
              <a:ln w="0"/>
              <a:solidFill>
                <a:schemeClr val="tx1"/>
              </a:solidFill>
              <a:latin typeface="Arial" panose="020B0604020202020204" pitchFamily="34" charset="0"/>
              <a:cs typeface="Arial" panose="020B0604020202020204" pitchFamily="34" charset="0"/>
            </a:endParaRPr>
          </a:p>
        </p:txBody>
      </p:sp>
      <p:sp>
        <p:nvSpPr>
          <p:cNvPr id="9" name="Прямоугольник 8"/>
          <p:cNvSpPr/>
          <p:nvPr/>
        </p:nvSpPr>
        <p:spPr>
          <a:xfrm>
            <a:off x="5057245" y="4891124"/>
            <a:ext cx="5166800" cy="677108"/>
          </a:xfrm>
          <a:prstGeom prst="rect">
            <a:avLst/>
          </a:prstGeom>
          <a:noFill/>
        </p:spPr>
        <p:txBody>
          <a:bodyPr wrap="none" lIns="91440" tIns="45720" rIns="91440" bIns="45720">
            <a:spAutoFit/>
          </a:bodyPr>
          <a:lstStyle/>
          <a:p>
            <a:pPr algn="ctr"/>
            <a:r>
              <a:rPr lang="de-DE" sz="3800" b="1" dirty="0">
                <a:ln w="0"/>
                <a:solidFill>
                  <a:srgbClr val="0070C0"/>
                </a:solidFill>
                <a:latin typeface="Arial" panose="020B0604020202020204" pitchFamily="34" charset="0"/>
                <a:cs typeface="Arial" panose="020B0604020202020204" pitchFamily="34" charset="0"/>
              </a:rPr>
              <a:t>g</a:t>
            </a:r>
            <a:r>
              <a:rPr lang="de-DE" sz="3800" b="1" cap="none" spc="0" dirty="0" smtClean="0">
                <a:ln w="0"/>
                <a:solidFill>
                  <a:srgbClr val="0070C0"/>
                </a:solidFill>
                <a:latin typeface="Arial" panose="020B0604020202020204" pitchFamily="34" charset="0"/>
                <a:cs typeface="Arial" panose="020B0604020202020204" pitchFamily="34" charset="0"/>
              </a:rPr>
              <a:t>roß und sehr schön</a:t>
            </a:r>
            <a:r>
              <a:rPr lang="de-DE" sz="3800" b="1" cap="none" spc="0" dirty="0" smtClean="0">
                <a:ln w="0"/>
                <a:solidFill>
                  <a:schemeClr val="tx1"/>
                </a:solidFill>
                <a:latin typeface="Arial" panose="020B0604020202020204" pitchFamily="34" charset="0"/>
                <a:cs typeface="Arial" panose="020B0604020202020204" pitchFamily="34" charset="0"/>
              </a:rPr>
              <a:t>.</a:t>
            </a:r>
            <a:endParaRPr lang="ru-RU" sz="3800" b="1" cap="none" spc="0" dirty="0">
              <a:ln w="0"/>
              <a:solidFill>
                <a:schemeClr val="tx1"/>
              </a:solidFill>
              <a:latin typeface="Arial" panose="020B0604020202020204" pitchFamily="34" charset="0"/>
              <a:cs typeface="Arial" panose="020B0604020202020204" pitchFamily="34" charset="0"/>
            </a:endParaRPr>
          </a:p>
        </p:txBody>
      </p:sp>
      <p:sp>
        <p:nvSpPr>
          <p:cNvPr id="10" name="Прямоугольник 9"/>
          <p:cNvSpPr/>
          <p:nvPr/>
        </p:nvSpPr>
        <p:spPr>
          <a:xfrm>
            <a:off x="2166351" y="2829770"/>
            <a:ext cx="3634328" cy="707886"/>
          </a:xfrm>
          <a:prstGeom prst="rect">
            <a:avLst/>
          </a:prstGeom>
          <a:noFill/>
        </p:spPr>
        <p:txBody>
          <a:bodyPr wrap="none" lIns="91440" tIns="45720" rIns="91440" bIns="45720">
            <a:spAutoFit/>
          </a:bodyPr>
          <a:lstStyle/>
          <a:p>
            <a:pPr algn="ctr"/>
            <a:r>
              <a:rPr lang="de-DE" sz="4000" b="1" cap="none" spc="0" dirty="0" smtClean="0">
                <a:ln w="0"/>
                <a:solidFill>
                  <a:srgbClr val="0070C0"/>
                </a:solidFill>
                <a:latin typeface="Arial" panose="020B0604020202020204" pitchFamily="34" charset="0"/>
                <a:cs typeface="Arial" panose="020B0604020202020204" pitchFamily="34" charset="0"/>
              </a:rPr>
              <a:t>Zentralasiens.</a:t>
            </a:r>
            <a:endParaRPr lang="ru-RU" sz="4000" b="1" cap="none" spc="0" dirty="0">
              <a:ln w="0"/>
              <a:solidFill>
                <a:srgbClr val="0070C0"/>
              </a:solidFill>
              <a:latin typeface="Arial" panose="020B0604020202020204" pitchFamily="34" charset="0"/>
              <a:cs typeface="Arial" panose="020B0604020202020204" pitchFamily="34" charset="0"/>
            </a:endParaRPr>
          </a:p>
        </p:txBody>
      </p:sp>
      <p:sp>
        <p:nvSpPr>
          <p:cNvPr id="11" name="Прямоугольник 10"/>
          <p:cNvSpPr/>
          <p:nvPr/>
        </p:nvSpPr>
        <p:spPr>
          <a:xfrm>
            <a:off x="6991763" y="4253937"/>
            <a:ext cx="5109284" cy="646331"/>
          </a:xfrm>
          <a:prstGeom prst="rect">
            <a:avLst/>
          </a:prstGeom>
          <a:noFill/>
        </p:spPr>
        <p:txBody>
          <a:bodyPr wrap="none" lIns="91440" tIns="45720" rIns="91440" bIns="45720">
            <a:spAutoFit/>
          </a:bodyPr>
          <a:lstStyle/>
          <a:p>
            <a:pPr algn="ctr"/>
            <a:r>
              <a:rPr lang="de-DE" sz="3600" b="1" dirty="0">
                <a:ln w="0"/>
                <a:solidFill>
                  <a:srgbClr val="0070C0"/>
                </a:solidFill>
                <a:latin typeface="Arial" panose="020B0604020202020204" pitchFamily="34" charset="0"/>
                <a:cs typeface="Arial" panose="020B0604020202020204" pitchFamily="34" charset="0"/>
              </a:rPr>
              <a:t>b</a:t>
            </a:r>
            <a:r>
              <a:rPr lang="de-DE" sz="3600" b="1" cap="none" spc="0" dirty="0" smtClean="0">
                <a:ln w="0"/>
                <a:solidFill>
                  <a:srgbClr val="0070C0"/>
                </a:solidFill>
                <a:latin typeface="Arial" panose="020B0604020202020204" pitchFamily="34" charset="0"/>
                <a:cs typeface="Arial" panose="020B0604020202020204" pitchFamily="34" charset="0"/>
              </a:rPr>
              <a:t>reit, lang und sauber.</a:t>
            </a:r>
            <a:endParaRPr lang="ru-RU" sz="3600" b="1" cap="none" spc="0" dirty="0">
              <a:ln w="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9020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9" grpId="0"/>
      <p:bldP spid="10"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12191999" cy="628877"/>
          </a:xfrm>
          <a:solidFill>
            <a:srgbClr val="0070C0"/>
          </a:solidFill>
        </p:spPr>
        <p:txBody>
          <a:bodyPr>
            <a:normAutofit/>
          </a:bodyPr>
          <a:lstStyle/>
          <a:p>
            <a:pPr algn="ctr"/>
            <a:r>
              <a:rPr lang="de-DE" sz="3600" b="1" dirty="0" smtClean="0">
                <a:solidFill>
                  <a:schemeClr val="bg1"/>
                </a:solidFill>
                <a:latin typeface="Arial" panose="020B0604020202020204" pitchFamily="34" charset="0"/>
                <a:cs typeface="Arial" panose="020B0604020202020204" pitchFamily="34" charset="0"/>
              </a:rPr>
              <a:t>Wir lesen den Text</a:t>
            </a:r>
            <a:endParaRPr lang="ru-RU" sz="36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116115" y="740229"/>
            <a:ext cx="11945256" cy="5965371"/>
          </a:xfrm>
          <a:ln w="28575"/>
        </p:spPr>
        <p:style>
          <a:lnRef idx="2">
            <a:schemeClr val="accent3"/>
          </a:lnRef>
          <a:fillRef idx="1">
            <a:schemeClr val="lt1"/>
          </a:fillRef>
          <a:effectRef idx="0">
            <a:schemeClr val="accent3"/>
          </a:effectRef>
          <a:fontRef idx="minor">
            <a:schemeClr val="dk1"/>
          </a:fontRef>
        </p:style>
        <p:txBody>
          <a:bodyPr>
            <a:noAutofit/>
          </a:bodyPr>
          <a:lstStyle/>
          <a:p>
            <a:pPr algn="just">
              <a:lnSpc>
                <a:spcPct val="100000"/>
              </a:lnSpc>
              <a:spcBef>
                <a:spcPts val="0"/>
              </a:spcBef>
            </a:pPr>
            <a:r>
              <a:rPr lang="de-DE" sz="3000" b="1" dirty="0" smtClean="0">
                <a:solidFill>
                  <a:srgbClr val="7030A0"/>
                </a:solidFill>
                <a:latin typeface="Arial" panose="020B0604020202020204" pitchFamily="34" charset="0"/>
                <a:cs typeface="Arial" panose="020B0604020202020204" pitchFamily="34" charset="0"/>
              </a:rPr>
              <a:t>      </a:t>
            </a:r>
            <a:r>
              <a:rPr lang="uz-Cyrl-UZ" sz="3000" b="1" dirty="0" smtClean="0">
                <a:solidFill>
                  <a:srgbClr val="7030A0"/>
                </a:solidFill>
                <a:latin typeface="Arial" panose="020B0604020202020204" pitchFamily="34" charset="0"/>
                <a:cs typeface="Arial" panose="020B0604020202020204" pitchFamily="34" charset="0"/>
              </a:rPr>
              <a:t>                              </a:t>
            </a:r>
            <a:r>
              <a:rPr lang="de-DE" sz="3000" b="1" dirty="0" smtClean="0">
                <a:solidFill>
                  <a:srgbClr val="7030A0"/>
                </a:solidFill>
                <a:latin typeface="Arial" panose="020B0604020202020204" pitchFamily="34" charset="0"/>
                <a:cs typeface="Arial" panose="020B0604020202020204" pitchFamily="34" charset="0"/>
              </a:rPr>
              <a:t>Ich und meine Stadt</a:t>
            </a:r>
          </a:p>
          <a:p>
            <a:pPr algn="just">
              <a:lnSpc>
                <a:spcPct val="100000"/>
              </a:lnSpc>
              <a:spcBef>
                <a:spcPts val="0"/>
              </a:spcBef>
            </a:pPr>
            <a:r>
              <a:rPr lang="uz-Cyrl-UZ" sz="3000" b="1" dirty="0" smtClean="0">
                <a:solidFill>
                  <a:srgbClr val="7030A0"/>
                </a:solidFill>
                <a:latin typeface="Arial" panose="020B0604020202020204" pitchFamily="34" charset="0"/>
                <a:cs typeface="Arial" panose="020B0604020202020204" pitchFamily="34" charset="0"/>
              </a:rPr>
              <a:t>        </a:t>
            </a:r>
            <a:r>
              <a:rPr lang="de-DE" sz="3000" b="1" dirty="0" smtClean="0">
                <a:solidFill>
                  <a:srgbClr val="7030A0"/>
                </a:solidFill>
                <a:latin typeface="Arial" panose="020B0604020202020204" pitchFamily="34" charset="0"/>
                <a:cs typeface="Arial" panose="020B0604020202020204" pitchFamily="34" charset="0"/>
              </a:rPr>
              <a:t>Ich heiße Malika. Ich wohne in Karschi. Karschi ist der ältesten historische Städte Zentralasiens.</a:t>
            </a:r>
            <a:r>
              <a:rPr lang="uz-Cyrl-UZ" sz="3000" b="1" dirty="0" smtClean="0">
                <a:solidFill>
                  <a:srgbClr val="7030A0"/>
                </a:solidFill>
                <a:latin typeface="Arial" panose="020B0604020202020204" pitchFamily="34" charset="0"/>
                <a:cs typeface="Arial" panose="020B0604020202020204" pitchFamily="34" charset="0"/>
              </a:rPr>
              <a:t> </a:t>
            </a:r>
            <a:r>
              <a:rPr lang="de-DE" sz="3000" b="1" dirty="0" smtClean="0">
                <a:solidFill>
                  <a:srgbClr val="7030A0"/>
                </a:solidFill>
                <a:latin typeface="Arial" panose="020B0604020202020204" pitchFamily="34" charset="0"/>
                <a:cs typeface="Arial" panose="020B0604020202020204" pitchFamily="34" charset="0"/>
              </a:rPr>
              <a:t>Karschi ist eine alte Stadt und liegt im Süden der Republik Usbekistan. Hier gibt es viele Straßen und Häuser. Die Straßen der Stadt sind breit, lang und sauber. In der Stadt gibt es viele Sehenswürdigkeiten. Unsere Stadt ist groß und sehr schön. Karschi ist auch ein Kulturzentrum. Hier gibt es drei Hochschulen: die Universität, die Ingenieur</a:t>
            </a:r>
            <a:r>
              <a:rPr lang="uz-Cyrl-UZ" sz="3000" b="1" dirty="0" smtClean="0">
                <a:solidFill>
                  <a:srgbClr val="7030A0"/>
                </a:solidFill>
                <a:latin typeface="Arial" panose="020B0604020202020204" pitchFamily="34" charset="0"/>
                <a:cs typeface="Arial" panose="020B0604020202020204" pitchFamily="34" charset="0"/>
              </a:rPr>
              <a:t>-</a:t>
            </a:r>
            <a:r>
              <a:rPr lang="de-DE" sz="3000" b="1" dirty="0" err="1" smtClean="0">
                <a:solidFill>
                  <a:srgbClr val="7030A0"/>
                </a:solidFill>
                <a:latin typeface="Arial" panose="020B0604020202020204" pitchFamily="34" charset="0"/>
                <a:cs typeface="Arial" panose="020B0604020202020204" pitchFamily="34" charset="0"/>
              </a:rPr>
              <a:t>Wirtschafts</a:t>
            </a:r>
            <a:r>
              <a:rPr lang="uz-Cyrl-UZ" sz="3000" b="1" dirty="0" smtClean="0">
                <a:solidFill>
                  <a:srgbClr val="7030A0"/>
                </a:solidFill>
                <a:latin typeface="Arial" panose="020B0604020202020204" pitchFamily="34" charset="0"/>
                <a:cs typeface="Arial" panose="020B0604020202020204" pitchFamily="34" charset="0"/>
              </a:rPr>
              <a:t>- </a:t>
            </a:r>
            <a:r>
              <a:rPr lang="de-DE" sz="3000" b="1" dirty="0" err="1" smtClean="0">
                <a:solidFill>
                  <a:srgbClr val="7030A0"/>
                </a:solidFill>
                <a:latin typeface="Arial" panose="020B0604020202020204" pitchFamily="34" charset="0"/>
                <a:cs typeface="Arial" panose="020B0604020202020204" pitchFamily="34" charset="0"/>
              </a:rPr>
              <a:t>hochschule</a:t>
            </a:r>
            <a:r>
              <a:rPr lang="de-DE" sz="3000" b="1" dirty="0" smtClean="0">
                <a:solidFill>
                  <a:srgbClr val="7030A0"/>
                </a:solidFill>
                <a:latin typeface="Arial" panose="020B0604020202020204" pitchFamily="34" charset="0"/>
                <a:cs typeface="Arial" panose="020B0604020202020204" pitchFamily="34" charset="0"/>
              </a:rPr>
              <a:t> und die Filiale der </a:t>
            </a:r>
            <a:r>
              <a:rPr lang="de-DE" sz="3000" b="1" dirty="0" err="1" smtClean="0">
                <a:solidFill>
                  <a:srgbClr val="7030A0"/>
                </a:solidFill>
                <a:latin typeface="Arial" panose="020B0604020202020204" pitchFamily="34" charset="0"/>
                <a:cs typeface="Arial" panose="020B0604020202020204" pitchFamily="34" charset="0"/>
              </a:rPr>
              <a:t>Taschkenter</a:t>
            </a:r>
            <a:r>
              <a:rPr lang="de-DE" sz="3000" b="1" dirty="0" smtClean="0">
                <a:solidFill>
                  <a:srgbClr val="7030A0"/>
                </a:solidFill>
                <a:latin typeface="Arial" panose="020B0604020202020204" pitchFamily="34" charset="0"/>
                <a:cs typeface="Arial" panose="020B0604020202020204" pitchFamily="34" charset="0"/>
              </a:rPr>
              <a:t> Universität für Informationstechnologie. In der Stadt gibt es viele Museen, Kinos und Bibliotheken.</a:t>
            </a:r>
          </a:p>
          <a:p>
            <a:pPr algn="just">
              <a:lnSpc>
                <a:spcPct val="100000"/>
              </a:lnSpc>
              <a:spcBef>
                <a:spcPts val="0"/>
              </a:spcBef>
            </a:pPr>
            <a:r>
              <a:rPr lang="de-DE" sz="3000" b="1" dirty="0" smtClean="0">
                <a:solidFill>
                  <a:srgbClr val="7030A0"/>
                </a:solidFill>
                <a:latin typeface="Arial" panose="020B0604020202020204" pitchFamily="34" charset="0"/>
                <a:cs typeface="Arial" panose="020B0604020202020204" pitchFamily="34" charset="0"/>
              </a:rPr>
              <a:t> Nach Karschi kommen viele Gäste. Wir sagen immer „Willkommen in Karschi“.</a:t>
            </a:r>
            <a:endParaRPr lang="de-DE" sz="3000" b="1" dirty="0" smtClean="0">
              <a:solidFill>
                <a:schemeClr val="tx1"/>
              </a:solidFill>
              <a:latin typeface="Arial" panose="020B0604020202020204" pitchFamily="34" charset="0"/>
              <a:cs typeface="Arial" panose="020B0604020202020204" pitchFamily="34" charset="0"/>
            </a:endParaRPr>
          </a:p>
        </p:txBody>
      </p:sp>
      <p:sp>
        <p:nvSpPr>
          <p:cNvPr id="6" name="Овал 5"/>
          <p:cNvSpPr/>
          <p:nvPr/>
        </p:nvSpPr>
        <p:spPr>
          <a:xfrm>
            <a:off x="9958614" y="114527"/>
            <a:ext cx="1257300" cy="5143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solidFill>
                  <a:schemeClr val="tx1"/>
                </a:solidFill>
              </a:rPr>
              <a:t>S. 16</a:t>
            </a:r>
            <a:endParaRPr lang="ru-RU" sz="2400" dirty="0">
              <a:solidFill>
                <a:schemeClr val="tx1"/>
              </a:solidFill>
            </a:endParaRPr>
          </a:p>
        </p:txBody>
      </p:sp>
      <p:cxnSp>
        <p:nvCxnSpPr>
          <p:cNvPr id="3" name="Прямая соединительная линия 2"/>
          <p:cNvCxnSpPr/>
          <p:nvPr/>
        </p:nvCxnSpPr>
        <p:spPr>
          <a:xfrm>
            <a:off x="4601029" y="1698171"/>
            <a:ext cx="4136571" cy="14515"/>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2220686" y="2612571"/>
            <a:ext cx="7351485"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a:off x="7969024" y="2169884"/>
            <a:ext cx="1813604" cy="14515"/>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flipV="1">
            <a:off x="9782628" y="2612571"/>
            <a:ext cx="2061710" cy="14511"/>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flipV="1">
            <a:off x="152400" y="3040744"/>
            <a:ext cx="4738914" cy="2426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061857" y="3065011"/>
            <a:ext cx="6782481"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flipV="1">
            <a:off x="152400" y="3512457"/>
            <a:ext cx="2344057" cy="725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a:off x="5428343" y="3512457"/>
            <a:ext cx="6524171" cy="725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a:off x="314325" y="3984171"/>
            <a:ext cx="7351485"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flipV="1">
            <a:off x="3113315" y="4412343"/>
            <a:ext cx="5624285" cy="21771"/>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flipV="1">
            <a:off x="1480457" y="5834744"/>
            <a:ext cx="7968343" cy="2495"/>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a:off x="152400" y="6262913"/>
            <a:ext cx="7641771" cy="8505"/>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3708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1000"/>
                                        <p:tgtEl>
                                          <p:spTgt spid="19"/>
                                        </p:tgtEl>
                                      </p:cBhvr>
                                    </p:animEffect>
                                    <p:anim calcmode="lin" valueType="num">
                                      <p:cBhvr>
                                        <p:cTn id="43" dur="1000" fill="hold"/>
                                        <p:tgtEl>
                                          <p:spTgt spid="19"/>
                                        </p:tgtEl>
                                        <p:attrNameLst>
                                          <p:attrName>ppt_x</p:attrName>
                                        </p:attrNameLst>
                                      </p:cBhvr>
                                      <p:tavLst>
                                        <p:tav tm="0">
                                          <p:val>
                                            <p:strVal val="#ppt_x"/>
                                          </p:val>
                                        </p:tav>
                                        <p:tav tm="100000">
                                          <p:val>
                                            <p:strVal val="#ppt_x"/>
                                          </p:val>
                                        </p:tav>
                                      </p:tavLst>
                                    </p:anim>
                                    <p:anim calcmode="lin" valueType="num">
                                      <p:cBhvr>
                                        <p:cTn id="4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1000"/>
                                        <p:tgtEl>
                                          <p:spTgt spid="15"/>
                                        </p:tgtEl>
                                      </p:cBhvr>
                                    </p:animEffect>
                                    <p:anim calcmode="lin" valueType="num">
                                      <p:cBhvr>
                                        <p:cTn id="50" dur="1000" fill="hold"/>
                                        <p:tgtEl>
                                          <p:spTgt spid="15"/>
                                        </p:tgtEl>
                                        <p:attrNameLst>
                                          <p:attrName>ppt_x</p:attrName>
                                        </p:attrNameLst>
                                      </p:cBhvr>
                                      <p:tavLst>
                                        <p:tav tm="0">
                                          <p:val>
                                            <p:strVal val="#ppt_x"/>
                                          </p:val>
                                        </p:tav>
                                        <p:tav tm="100000">
                                          <p:val>
                                            <p:strVal val="#ppt_x"/>
                                          </p:val>
                                        </p:tav>
                                      </p:tavLst>
                                    </p:anim>
                                    <p:anim calcmode="lin" valueType="num">
                                      <p:cBhvr>
                                        <p:cTn id="5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fade">
                                      <p:cBhvr>
                                        <p:cTn id="56" dur="1000"/>
                                        <p:tgtEl>
                                          <p:spTgt spid="17"/>
                                        </p:tgtEl>
                                      </p:cBhvr>
                                    </p:animEffect>
                                    <p:anim calcmode="lin" valueType="num">
                                      <p:cBhvr>
                                        <p:cTn id="57" dur="1000" fill="hold"/>
                                        <p:tgtEl>
                                          <p:spTgt spid="17"/>
                                        </p:tgtEl>
                                        <p:attrNameLst>
                                          <p:attrName>ppt_x</p:attrName>
                                        </p:attrNameLst>
                                      </p:cBhvr>
                                      <p:tavLst>
                                        <p:tav tm="0">
                                          <p:val>
                                            <p:strVal val="#ppt_x"/>
                                          </p:val>
                                        </p:tav>
                                        <p:tav tm="100000">
                                          <p:val>
                                            <p:strVal val="#ppt_x"/>
                                          </p:val>
                                        </p:tav>
                                      </p:tavLst>
                                    </p:anim>
                                    <p:anim calcmode="lin" valueType="num">
                                      <p:cBhvr>
                                        <p:cTn id="5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fade">
                                      <p:cBhvr>
                                        <p:cTn id="63" dur="1000"/>
                                        <p:tgtEl>
                                          <p:spTgt spid="22"/>
                                        </p:tgtEl>
                                      </p:cBhvr>
                                    </p:animEffect>
                                    <p:anim calcmode="lin" valueType="num">
                                      <p:cBhvr>
                                        <p:cTn id="64" dur="1000" fill="hold"/>
                                        <p:tgtEl>
                                          <p:spTgt spid="22"/>
                                        </p:tgtEl>
                                        <p:attrNameLst>
                                          <p:attrName>ppt_x</p:attrName>
                                        </p:attrNameLst>
                                      </p:cBhvr>
                                      <p:tavLst>
                                        <p:tav tm="0">
                                          <p:val>
                                            <p:strVal val="#ppt_x"/>
                                          </p:val>
                                        </p:tav>
                                        <p:tav tm="100000">
                                          <p:val>
                                            <p:strVal val="#ppt_x"/>
                                          </p:val>
                                        </p:tav>
                                      </p:tavLst>
                                    </p:anim>
                                    <p:anim calcmode="lin" valueType="num">
                                      <p:cBhvr>
                                        <p:cTn id="65"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23"/>
                                        </p:tgtEl>
                                        <p:attrNameLst>
                                          <p:attrName>style.visibility</p:attrName>
                                        </p:attrNameLst>
                                      </p:cBhvr>
                                      <p:to>
                                        <p:strVal val="visible"/>
                                      </p:to>
                                    </p:set>
                                    <p:animEffect transition="in" filter="fade">
                                      <p:cBhvr>
                                        <p:cTn id="70" dur="1000"/>
                                        <p:tgtEl>
                                          <p:spTgt spid="23"/>
                                        </p:tgtEl>
                                      </p:cBhvr>
                                    </p:animEffect>
                                    <p:anim calcmode="lin" valueType="num">
                                      <p:cBhvr>
                                        <p:cTn id="71" dur="1000" fill="hold"/>
                                        <p:tgtEl>
                                          <p:spTgt spid="23"/>
                                        </p:tgtEl>
                                        <p:attrNameLst>
                                          <p:attrName>ppt_x</p:attrName>
                                        </p:attrNameLst>
                                      </p:cBhvr>
                                      <p:tavLst>
                                        <p:tav tm="0">
                                          <p:val>
                                            <p:strVal val="#ppt_x"/>
                                          </p:val>
                                        </p:tav>
                                        <p:tav tm="100000">
                                          <p:val>
                                            <p:strVal val="#ppt_x"/>
                                          </p:val>
                                        </p:tav>
                                      </p:tavLst>
                                    </p:anim>
                                    <p:anim calcmode="lin" valueType="num">
                                      <p:cBhvr>
                                        <p:cTn id="7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25"/>
                                        </p:tgtEl>
                                        <p:attrNameLst>
                                          <p:attrName>style.visibility</p:attrName>
                                        </p:attrNameLst>
                                      </p:cBhvr>
                                      <p:to>
                                        <p:strVal val="visible"/>
                                      </p:to>
                                    </p:set>
                                    <p:animEffect transition="in" filter="fade">
                                      <p:cBhvr>
                                        <p:cTn id="77" dur="1000"/>
                                        <p:tgtEl>
                                          <p:spTgt spid="25"/>
                                        </p:tgtEl>
                                      </p:cBhvr>
                                    </p:animEffect>
                                    <p:anim calcmode="lin" valueType="num">
                                      <p:cBhvr>
                                        <p:cTn id="78" dur="1000" fill="hold"/>
                                        <p:tgtEl>
                                          <p:spTgt spid="25"/>
                                        </p:tgtEl>
                                        <p:attrNameLst>
                                          <p:attrName>ppt_x</p:attrName>
                                        </p:attrNameLst>
                                      </p:cBhvr>
                                      <p:tavLst>
                                        <p:tav tm="0">
                                          <p:val>
                                            <p:strVal val="#ppt_x"/>
                                          </p:val>
                                        </p:tav>
                                        <p:tav tm="100000">
                                          <p:val>
                                            <p:strVal val="#ppt_x"/>
                                          </p:val>
                                        </p:tav>
                                      </p:tavLst>
                                    </p:anim>
                                    <p:anim calcmode="lin" valueType="num">
                                      <p:cBhvr>
                                        <p:cTn id="7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nodeType="clickEffect">
                                  <p:stCondLst>
                                    <p:cond delay="0"/>
                                  </p:stCondLst>
                                  <p:childTnLst>
                                    <p:set>
                                      <p:cBhvr>
                                        <p:cTn id="83" dur="1" fill="hold">
                                          <p:stCondLst>
                                            <p:cond delay="0"/>
                                          </p:stCondLst>
                                        </p:cTn>
                                        <p:tgtEl>
                                          <p:spTgt spid="26"/>
                                        </p:tgtEl>
                                        <p:attrNameLst>
                                          <p:attrName>style.visibility</p:attrName>
                                        </p:attrNameLst>
                                      </p:cBhvr>
                                      <p:to>
                                        <p:strVal val="visible"/>
                                      </p:to>
                                    </p:set>
                                    <p:animEffect transition="in" filter="fade">
                                      <p:cBhvr>
                                        <p:cTn id="84" dur="1000"/>
                                        <p:tgtEl>
                                          <p:spTgt spid="26"/>
                                        </p:tgtEl>
                                      </p:cBhvr>
                                    </p:animEffect>
                                    <p:anim calcmode="lin" valueType="num">
                                      <p:cBhvr>
                                        <p:cTn id="85" dur="1000" fill="hold"/>
                                        <p:tgtEl>
                                          <p:spTgt spid="26"/>
                                        </p:tgtEl>
                                        <p:attrNameLst>
                                          <p:attrName>ppt_x</p:attrName>
                                        </p:attrNameLst>
                                      </p:cBhvr>
                                      <p:tavLst>
                                        <p:tav tm="0">
                                          <p:val>
                                            <p:strVal val="#ppt_x"/>
                                          </p:val>
                                        </p:tav>
                                        <p:tav tm="100000">
                                          <p:val>
                                            <p:strVal val="#ppt_x"/>
                                          </p:val>
                                        </p:tav>
                                      </p:tavLst>
                                    </p:anim>
                                    <p:anim calcmode="lin" valueType="num">
                                      <p:cBhvr>
                                        <p:cTn id="86"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12191999" cy="817563"/>
          </a:xfrm>
          <a:solidFill>
            <a:srgbClr val="0070C0"/>
          </a:solidFill>
        </p:spPr>
        <p:txBody>
          <a:bodyPr>
            <a:noAutofit/>
          </a:bodyPr>
          <a:lstStyle/>
          <a:p>
            <a:pPr algn="ctr"/>
            <a:r>
              <a:rPr lang="de-DE" sz="4000" b="1" dirty="0" smtClean="0">
                <a:solidFill>
                  <a:schemeClr val="bg1"/>
                </a:solidFill>
                <a:latin typeface="Arial" panose="020B0604020202020204" pitchFamily="34" charset="0"/>
                <a:cs typeface="Arial" panose="020B0604020202020204" pitchFamily="34" charset="0"/>
              </a:rPr>
              <a:t>Wir stellen Fragen zum Text</a:t>
            </a:r>
            <a:endParaRPr lang="ru-RU" sz="40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971550"/>
            <a:ext cx="11530013" cy="5643563"/>
          </a:xfrm>
          <a:ln w="28575"/>
        </p:spPr>
        <p:style>
          <a:lnRef idx="2">
            <a:schemeClr val="accent3"/>
          </a:lnRef>
          <a:fillRef idx="1">
            <a:schemeClr val="lt1"/>
          </a:fillRef>
          <a:effectRef idx="0">
            <a:schemeClr val="accent3"/>
          </a:effectRef>
          <a:fontRef idx="minor">
            <a:schemeClr val="dk1"/>
          </a:fontRef>
        </p:style>
        <p:txBody>
          <a:bodyPr>
            <a:normAutofit/>
          </a:bodyPr>
          <a:lstStyle/>
          <a:p>
            <a:pPr algn="l"/>
            <a:endParaRPr lang="de-DE" sz="4000" b="1" dirty="0" smtClean="0">
              <a:solidFill>
                <a:srgbClr val="7030A0"/>
              </a:solidFill>
              <a:latin typeface="Arial" panose="020B0604020202020204" pitchFamily="34" charset="0"/>
              <a:cs typeface="Arial" panose="020B0604020202020204" pitchFamily="34" charset="0"/>
            </a:endParaRPr>
          </a:p>
          <a:p>
            <a:pPr algn="l"/>
            <a:endParaRPr lang="de-DE" sz="4000" b="1" dirty="0" smtClean="0">
              <a:solidFill>
                <a:srgbClr val="7030A0"/>
              </a:solidFill>
              <a:latin typeface="Arial" panose="020B0604020202020204" pitchFamily="34" charset="0"/>
              <a:cs typeface="Arial" panose="020B0604020202020204" pitchFamily="34" charset="0"/>
            </a:endParaRPr>
          </a:p>
          <a:p>
            <a:pPr algn="l"/>
            <a:endParaRPr lang="de-DE" sz="4000" b="1" dirty="0" smtClean="0">
              <a:solidFill>
                <a:srgbClr val="7030A0"/>
              </a:solidFill>
              <a:latin typeface="Arial" panose="020B0604020202020204" pitchFamily="34" charset="0"/>
              <a:cs typeface="Arial" panose="020B0604020202020204" pitchFamily="34" charset="0"/>
            </a:endParaRPr>
          </a:p>
          <a:p>
            <a:pPr algn="l"/>
            <a:endParaRPr lang="de-DE" sz="4000" b="1" dirty="0" smtClean="0">
              <a:solidFill>
                <a:srgbClr val="7030A0"/>
              </a:solidFill>
              <a:latin typeface="Arial" panose="020B0604020202020204" pitchFamily="34" charset="0"/>
              <a:cs typeface="Arial" panose="020B0604020202020204" pitchFamily="34" charset="0"/>
            </a:endParaRPr>
          </a:p>
          <a:p>
            <a:pPr algn="l"/>
            <a:endParaRPr lang="de-DE" sz="4000" b="1" dirty="0" smtClean="0">
              <a:solidFill>
                <a:srgbClr val="7030A0"/>
              </a:solidFill>
              <a:latin typeface="Arial" panose="020B0604020202020204" pitchFamily="34" charset="0"/>
              <a:cs typeface="Arial" panose="020B0604020202020204" pitchFamily="34" charset="0"/>
            </a:endParaRPr>
          </a:p>
          <a:p>
            <a:pPr algn="l"/>
            <a:endParaRPr lang="de-DE" sz="4000" b="1" dirty="0" smtClean="0">
              <a:solidFill>
                <a:srgbClr val="7030A0"/>
              </a:solidFill>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2296" y="1102179"/>
            <a:ext cx="2251075" cy="2586038"/>
          </a:xfrm>
          <a:prstGeom prst="rect">
            <a:avLst/>
          </a:prstGeom>
        </p:spPr>
      </p:pic>
      <p:sp>
        <p:nvSpPr>
          <p:cNvPr id="3" name="TextBox 2"/>
          <p:cNvSpPr txBox="1"/>
          <p:nvPr/>
        </p:nvSpPr>
        <p:spPr>
          <a:xfrm>
            <a:off x="537029" y="971550"/>
            <a:ext cx="5704795" cy="707886"/>
          </a:xfrm>
          <a:prstGeom prst="rect">
            <a:avLst/>
          </a:prstGeom>
          <a:noFill/>
        </p:spPr>
        <p:txBody>
          <a:bodyPr wrap="square" rtlCol="0">
            <a:spAutoFit/>
          </a:bodyPr>
          <a:lstStyle/>
          <a:p>
            <a:r>
              <a:rPr lang="de-DE" sz="4000" b="1" dirty="0">
                <a:solidFill>
                  <a:srgbClr val="7030A0"/>
                </a:solidFill>
                <a:latin typeface="Arial" panose="020B0604020202020204" pitchFamily="34" charset="0"/>
                <a:cs typeface="Arial" panose="020B0604020202020204" pitchFamily="34" charset="0"/>
              </a:rPr>
              <a:t>Wo wohnt Malika?</a:t>
            </a:r>
          </a:p>
        </p:txBody>
      </p:sp>
      <p:sp>
        <p:nvSpPr>
          <p:cNvPr id="6" name="TextBox 5"/>
          <p:cNvSpPr txBox="1"/>
          <p:nvPr/>
        </p:nvSpPr>
        <p:spPr>
          <a:xfrm>
            <a:off x="537029" y="1687312"/>
            <a:ext cx="5704795" cy="707886"/>
          </a:xfrm>
          <a:prstGeom prst="rect">
            <a:avLst/>
          </a:prstGeom>
          <a:noFill/>
        </p:spPr>
        <p:txBody>
          <a:bodyPr wrap="square" rtlCol="0">
            <a:spAutoFit/>
          </a:bodyPr>
          <a:lstStyle/>
          <a:p>
            <a:r>
              <a:rPr lang="de-DE" sz="4000" b="1" dirty="0">
                <a:solidFill>
                  <a:srgbClr val="7030A0"/>
                </a:solidFill>
                <a:latin typeface="Arial" panose="020B0604020202020204" pitchFamily="34" charset="0"/>
                <a:cs typeface="Arial" panose="020B0604020202020204" pitchFamily="34" charset="0"/>
              </a:rPr>
              <a:t>Wo liegt die Stadt?</a:t>
            </a:r>
          </a:p>
        </p:txBody>
      </p:sp>
      <p:sp>
        <p:nvSpPr>
          <p:cNvPr id="7" name="TextBox 6"/>
          <p:cNvSpPr txBox="1"/>
          <p:nvPr/>
        </p:nvSpPr>
        <p:spPr>
          <a:xfrm>
            <a:off x="537028" y="2395198"/>
            <a:ext cx="6894286" cy="707886"/>
          </a:xfrm>
          <a:prstGeom prst="rect">
            <a:avLst/>
          </a:prstGeom>
          <a:noFill/>
        </p:spPr>
        <p:txBody>
          <a:bodyPr wrap="square" rtlCol="0">
            <a:spAutoFit/>
          </a:bodyPr>
          <a:lstStyle/>
          <a:p>
            <a:r>
              <a:rPr lang="de-DE" sz="4000" b="1" dirty="0">
                <a:solidFill>
                  <a:srgbClr val="7030A0"/>
                </a:solidFill>
                <a:latin typeface="Arial" panose="020B0604020202020204" pitchFamily="34" charset="0"/>
                <a:cs typeface="Arial" panose="020B0604020202020204" pitchFamily="34" charset="0"/>
              </a:rPr>
              <a:t>Was gibt es in der Stadt?</a:t>
            </a:r>
          </a:p>
        </p:txBody>
      </p:sp>
      <p:sp>
        <p:nvSpPr>
          <p:cNvPr id="8" name="TextBox 7"/>
          <p:cNvSpPr txBox="1"/>
          <p:nvPr/>
        </p:nvSpPr>
        <p:spPr>
          <a:xfrm>
            <a:off x="537027" y="3081507"/>
            <a:ext cx="8474301" cy="707886"/>
          </a:xfrm>
          <a:prstGeom prst="rect">
            <a:avLst/>
          </a:prstGeom>
          <a:noFill/>
        </p:spPr>
        <p:txBody>
          <a:bodyPr wrap="square" rtlCol="0">
            <a:spAutoFit/>
          </a:bodyPr>
          <a:lstStyle/>
          <a:p>
            <a:r>
              <a:rPr lang="de-DE" sz="4000" b="1" dirty="0">
                <a:solidFill>
                  <a:srgbClr val="7030A0"/>
                </a:solidFill>
                <a:latin typeface="Arial" panose="020B0604020202020204" pitchFamily="34" charset="0"/>
                <a:cs typeface="Arial" panose="020B0604020202020204" pitchFamily="34" charset="0"/>
              </a:rPr>
              <a:t>Wie sind die Straßen in der Stadt?</a:t>
            </a:r>
          </a:p>
        </p:txBody>
      </p:sp>
      <p:sp>
        <p:nvSpPr>
          <p:cNvPr id="9" name="TextBox 8"/>
          <p:cNvSpPr txBox="1"/>
          <p:nvPr/>
        </p:nvSpPr>
        <p:spPr>
          <a:xfrm>
            <a:off x="537028" y="3710765"/>
            <a:ext cx="5704795" cy="707886"/>
          </a:xfrm>
          <a:prstGeom prst="rect">
            <a:avLst/>
          </a:prstGeom>
          <a:noFill/>
        </p:spPr>
        <p:txBody>
          <a:bodyPr wrap="square" rtlCol="0">
            <a:spAutoFit/>
          </a:bodyPr>
          <a:lstStyle/>
          <a:p>
            <a:r>
              <a:rPr lang="de-DE" sz="4000" b="1" dirty="0">
                <a:solidFill>
                  <a:srgbClr val="7030A0"/>
                </a:solidFill>
                <a:latin typeface="Arial" panose="020B0604020202020204" pitchFamily="34" charset="0"/>
                <a:cs typeface="Arial" panose="020B0604020202020204" pitchFamily="34" charset="0"/>
              </a:rPr>
              <a:t>Wie ist die Stadt?</a:t>
            </a:r>
          </a:p>
        </p:txBody>
      </p:sp>
      <p:sp>
        <p:nvSpPr>
          <p:cNvPr id="10" name="TextBox 9"/>
          <p:cNvSpPr txBox="1"/>
          <p:nvPr/>
        </p:nvSpPr>
        <p:spPr>
          <a:xfrm>
            <a:off x="537024" y="4438804"/>
            <a:ext cx="9782632" cy="707886"/>
          </a:xfrm>
          <a:prstGeom prst="rect">
            <a:avLst/>
          </a:prstGeom>
          <a:noFill/>
        </p:spPr>
        <p:txBody>
          <a:bodyPr wrap="square" rtlCol="0">
            <a:spAutoFit/>
          </a:bodyPr>
          <a:lstStyle/>
          <a:p>
            <a:r>
              <a:rPr lang="de-DE" sz="4000" b="1" dirty="0">
                <a:solidFill>
                  <a:srgbClr val="7030A0"/>
                </a:solidFill>
                <a:latin typeface="Arial" panose="020B0604020202020204" pitchFamily="34" charset="0"/>
                <a:cs typeface="Arial" panose="020B0604020202020204" pitchFamily="34" charset="0"/>
              </a:rPr>
              <a:t>Welche Gebäude gibt es in der Stadt?</a:t>
            </a:r>
          </a:p>
        </p:txBody>
      </p:sp>
      <p:sp>
        <p:nvSpPr>
          <p:cNvPr id="11" name="TextBox 10"/>
          <p:cNvSpPr txBox="1"/>
          <p:nvPr/>
        </p:nvSpPr>
        <p:spPr>
          <a:xfrm>
            <a:off x="537024" y="5088215"/>
            <a:ext cx="6437089" cy="707886"/>
          </a:xfrm>
          <a:prstGeom prst="rect">
            <a:avLst/>
          </a:prstGeom>
          <a:noFill/>
        </p:spPr>
        <p:txBody>
          <a:bodyPr wrap="square" rtlCol="0">
            <a:spAutoFit/>
          </a:bodyPr>
          <a:lstStyle/>
          <a:p>
            <a:r>
              <a:rPr lang="de-DE" sz="4000" b="1" dirty="0">
                <a:solidFill>
                  <a:srgbClr val="7030A0"/>
                </a:solidFill>
                <a:latin typeface="Arial" panose="020B0604020202020204" pitchFamily="34" charset="0"/>
                <a:cs typeface="Arial" panose="020B0604020202020204" pitchFamily="34" charset="0"/>
              </a:rPr>
              <a:t>Wer besucht die Stadt?</a:t>
            </a:r>
          </a:p>
        </p:txBody>
      </p:sp>
    </p:spTree>
    <p:extLst>
      <p:ext uri="{BB962C8B-B14F-4D97-AF65-F5344CB8AC3E}">
        <p14:creationId xmlns:p14="http://schemas.microsoft.com/office/powerpoint/2010/main" val="2646476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P spid="9" grpId="0"/>
      <p:bldP spid="10"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12191999" cy="1001486"/>
          </a:xfrm>
          <a:solidFill>
            <a:srgbClr val="0070C0"/>
          </a:solidFill>
        </p:spPr>
        <p:txBody>
          <a:bodyPr>
            <a:normAutofit/>
          </a:bodyPr>
          <a:lstStyle/>
          <a:p>
            <a:pPr algn="ctr"/>
            <a:r>
              <a:rPr lang="de-DE" sz="4500" b="1" dirty="0" smtClean="0">
                <a:solidFill>
                  <a:schemeClr val="bg1"/>
                </a:solidFill>
                <a:latin typeface="Arial" panose="020B0604020202020204" pitchFamily="34" charset="0"/>
                <a:cs typeface="Arial" panose="020B0604020202020204" pitchFamily="34" charset="0"/>
              </a:rPr>
              <a:t>Selbständige Arbeit</a:t>
            </a:r>
            <a:endParaRPr lang="ru-RU" sz="45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1175657"/>
            <a:ext cx="11530013" cy="5210855"/>
          </a:xfrm>
          <a:ln w="28575"/>
        </p:spPr>
        <p:style>
          <a:lnRef idx="2">
            <a:schemeClr val="accent3"/>
          </a:lnRef>
          <a:fillRef idx="1">
            <a:schemeClr val="lt1"/>
          </a:fillRef>
          <a:effectRef idx="0">
            <a:schemeClr val="accent3"/>
          </a:effectRef>
          <a:fontRef idx="minor">
            <a:schemeClr val="dk1"/>
          </a:fontRef>
        </p:style>
        <p:txBody>
          <a:bodyPr>
            <a:normAutofit/>
          </a:bodyPr>
          <a:lstStyle/>
          <a:p>
            <a:pPr algn="l"/>
            <a:endParaRPr lang="de-DE" sz="4000" b="1" i="1" dirty="0" smtClean="0">
              <a:solidFill>
                <a:srgbClr val="7030A0"/>
              </a:solidFill>
              <a:latin typeface="Arial" panose="020B0604020202020204" pitchFamily="34" charset="0"/>
              <a:cs typeface="Arial" panose="020B0604020202020204" pitchFamily="34" charset="0"/>
            </a:endParaRPr>
          </a:p>
          <a:p>
            <a:pPr algn="l"/>
            <a:r>
              <a:rPr lang="de-DE" sz="4000" b="1" i="1" dirty="0" smtClean="0">
                <a:solidFill>
                  <a:srgbClr val="7030A0"/>
                </a:solidFill>
                <a:latin typeface="Arial" panose="020B0604020202020204" pitchFamily="34" charset="0"/>
                <a:cs typeface="Arial" panose="020B0604020202020204" pitchFamily="34" charset="0"/>
              </a:rPr>
              <a:t>Übung 1 Seite </a:t>
            </a:r>
            <a:r>
              <a:rPr lang="de-DE" sz="4000" b="1" i="1" dirty="0">
                <a:solidFill>
                  <a:srgbClr val="7030A0"/>
                </a:solidFill>
                <a:latin typeface="Arial" panose="020B0604020202020204" pitchFamily="34" charset="0"/>
                <a:cs typeface="Arial" panose="020B0604020202020204" pitchFamily="34" charset="0"/>
              </a:rPr>
              <a:t>105 </a:t>
            </a:r>
            <a:r>
              <a:rPr lang="de-DE" sz="4000" b="1" i="1" dirty="0" smtClean="0">
                <a:solidFill>
                  <a:srgbClr val="7030A0"/>
                </a:solidFill>
                <a:latin typeface="Arial" panose="020B0604020202020204" pitchFamily="34" charset="0"/>
                <a:cs typeface="Arial" panose="020B0604020202020204" pitchFamily="34" charset="0"/>
              </a:rPr>
              <a:t>: Ergänzen </a:t>
            </a:r>
            <a:r>
              <a:rPr lang="de-DE" sz="4000" b="1" i="1" dirty="0">
                <a:solidFill>
                  <a:srgbClr val="7030A0"/>
                </a:solidFill>
                <a:latin typeface="Arial" panose="020B0604020202020204" pitchFamily="34" charset="0"/>
                <a:cs typeface="Arial" panose="020B0604020202020204" pitchFamily="34" charset="0"/>
              </a:rPr>
              <a:t>Sie die Sätze</a:t>
            </a:r>
            <a:r>
              <a:rPr lang="de-DE" sz="4000" b="1" i="1" dirty="0" smtClean="0">
                <a:solidFill>
                  <a:srgbClr val="7030A0"/>
                </a:solidFill>
                <a:latin typeface="Arial" panose="020B0604020202020204" pitchFamily="34" charset="0"/>
                <a:cs typeface="Arial" panose="020B0604020202020204" pitchFamily="34" charset="0"/>
              </a:rPr>
              <a:t>! </a:t>
            </a:r>
          </a:p>
          <a:p>
            <a:pPr algn="l"/>
            <a:endParaRPr lang="de-DE" sz="4000" dirty="0" smtClean="0">
              <a:solidFill>
                <a:srgbClr val="7030A0"/>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9943" y="2743654"/>
            <a:ext cx="3251200" cy="3371850"/>
          </a:xfrm>
          <a:prstGeom prst="rect">
            <a:avLst/>
          </a:prstGeom>
        </p:spPr>
      </p:pic>
    </p:spTree>
    <p:extLst>
      <p:ext uri="{BB962C8B-B14F-4D97-AF65-F5344CB8AC3E}">
        <p14:creationId xmlns:p14="http://schemas.microsoft.com/office/powerpoint/2010/main" val="11282800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0" y="1"/>
            <a:ext cx="12192000" cy="827314"/>
          </a:xfrm>
          <a:solidFill>
            <a:srgbClr val="0070C0"/>
          </a:solidFill>
        </p:spPr>
        <p:txBody>
          <a:bodyPr>
            <a:noAutofit/>
          </a:bodyPr>
          <a:lstStyle/>
          <a:p>
            <a:r>
              <a:rPr lang="de-DE" sz="4500" b="1" dirty="0" smtClean="0">
                <a:solidFill>
                  <a:schemeClr val="bg1"/>
                </a:solidFill>
                <a:latin typeface="Arial" panose="020B0604020202020204" pitchFamily="34" charset="0"/>
                <a:cs typeface="Arial" panose="020B0604020202020204" pitchFamily="34" charset="0"/>
              </a:rPr>
              <a:t>Ende der Stunde</a:t>
            </a:r>
            <a:endParaRPr lang="ru-RU" sz="4500" b="1" dirty="0">
              <a:solidFill>
                <a:schemeClr val="bg1"/>
              </a:solidFill>
              <a:latin typeface="Arial" panose="020B0604020202020204" pitchFamily="34" charset="0"/>
              <a:cs typeface="Arial" panose="020B0604020202020204" pitchFamily="34" charset="0"/>
            </a:endParaRPr>
          </a:p>
        </p:txBody>
      </p:sp>
      <p:sp>
        <p:nvSpPr>
          <p:cNvPr id="7" name="Подзаголовок 6"/>
          <p:cNvSpPr>
            <a:spLocks noGrp="1"/>
          </p:cNvSpPr>
          <p:nvPr>
            <p:ph type="subTitle" idx="1"/>
          </p:nvPr>
        </p:nvSpPr>
        <p:spPr>
          <a:xfrm>
            <a:off x="501445" y="942975"/>
            <a:ext cx="11120284" cy="5675539"/>
          </a:xfrm>
          <a:ln w="38100">
            <a:solidFill>
              <a:srgbClr val="002060"/>
            </a:solidFill>
          </a:ln>
        </p:spPr>
        <p:txBody>
          <a:bodyPr>
            <a:normAutofit/>
          </a:bodyPr>
          <a:lstStyle/>
          <a:p>
            <a:r>
              <a:rPr lang="de-DE" sz="5400" b="1" dirty="0" smtClean="0">
                <a:solidFill>
                  <a:srgbClr val="C00000"/>
                </a:solidFill>
                <a:latin typeface="Arial" panose="020B0604020202020204" pitchFamily="34" charset="0"/>
                <a:cs typeface="Arial" panose="020B0604020202020204" pitchFamily="34" charset="0"/>
              </a:rPr>
              <a:t>Unsere Stunde ist zu Ende</a:t>
            </a:r>
          </a:p>
          <a:p>
            <a:r>
              <a:rPr lang="de-DE" sz="5400" b="1" dirty="0" smtClean="0">
                <a:solidFill>
                  <a:srgbClr val="C00000"/>
                </a:solidFill>
                <a:latin typeface="Arial" panose="020B0604020202020204" pitchFamily="34" charset="0"/>
                <a:cs typeface="Arial" panose="020B0604020202020204" pitchFamily="34" charset="0"/>
              </a:rPr>
              <a:t>Danke für Aufmerksamkeit!</a:t>
            </a:r>
          </a:p>
          <a:p>
            <a:r>
              <a:rPr lang="de-DE" sz="5400" b="1" dirty="0" smtClean="0">
                <a:solidFill>
                  <a:srgbClr val="C00000"/>
                </a:solidFill>
                <a:latin typeface="Arial" panose="020B0604020202020204" pitchFamily="34" charset="0"/>
                <a:cs typeface="Arial" panose="020B0604020202020204" pitchFamily="34" charset="0"/>
              </a:rPr>
              <a:t>Auf Wiedersehen!</a:t>
            </a:r>
            <a:endParaRPr lang="ru-RU" sz="5400" b="1" dirty="0">
              <a:solidFill>
                <a:srgbClr val="C00000"/>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3429" y="3414714"/>
            <a:ext cx="5109028" cy="281191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832404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12191999" cy="1103085"/>
          </a:xfrm>
          <a:solidFill>
            <a:srgbClr val="0070C0"/>
          </a:solidFill>
        </p:spPr>
        <p:txBody>
          <a:bodyPr>
            <a:noAutofit/>
          </a:bodyPr>
          <a:lstStyle/>
          <a:p>
            <a:pPr algn="ctr"/>
            <a:r>
              <a:rPr lang="de-DE" sz="4500" b="1" dirty="0" smtClean="0">
                <a:solidFill>
                  <a:schemeClr val="bg1"/>
                </a:solidFill>
                <a:latin typeface="Arial" panose="020B0604020202020204" pitchFamily="34" charset="0"/>
                <a:cs typeface="Arial" panose="020B0604020202020204" pitchFamily="34" charset="0"/>
              </a:rPr>
              <a:t>PLAN DER STUNDE:</a:t>
            </a:r>
            <a:endParaRPr lang="ru-RU" sz="45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1320800"/>
            <a:ext cx="11530013" cy="5065712"/>
          </a:xfrm>
          <a:ln w="38100">
            <a:solidFill>
              <a:srgbClr val="002060"/>
            </a:solidFill>
          </a:ln>
        </p:spPr>
        <p:style>
          <a:lnRef idx="2">
            <a:schemeClr val="accent3"/>
          </a:lnRef>
          <a:fillRef idx="1">
            <a:schemeClr val="lt1"/>
          </a:fillRef>
          <a:effectRef idx="0">
            <a:schemeClr val="accent3"/>
          </a:effectRef>
          <a:fontRef idx="minor">
            <a:schemeClr val="dk1"/>
          </a:fontRef>
        </p:style>
        <p:txBody>
          <a:bodyPr>
            <a:normAutofit/>
          </a:bodyPr>
          <a:lstStyle/>
          <a:p>
            <a:pPr algn="l"/>
            <a:endParaRPr lang="de-DE" sz="4000" dirty="0" smtClean="0">
              <a:solidFill>
                <a:srgbClr val="7030A0"/>
              </a:solidFill>
              <a:latin typeface="Arial" panose="020B0604020202020204" pitchFamily="34" charset="0"/>
              <a:cs typeface="Arial" panose="020B0604020202020204" pitchFamily="34" charset="0"/>
            </a:endParaRPr>
          </a:p>
          <a:p>
            <a:pPr marL="342900" indent="-342900" algn="l">
              <a:buFont typeface="Wingdings" panose="05000000000000000000" pitchFamily="2" charset="2"/>
              <a:buChar char="v"/>
            </a:pPr>
            <a:r>
              <a:rPr lang="uz-Cyrl-UZ" sz="4000" b="1" dirty="0" smtClean="0">
                <a:solidFill>
                  <a:srgbClr val="C00000"/>
                </a:solidFill>
                <a:latin typeface="Arial" panose="020B0604020202020204" pitchFamily="34" charset="0"/>
                <a:cs typeface="Arial" panose="020B0604020202020204" pitchFamily="34" charset="0"/>
              </a:rPr>
              <a:t> </a:t>
            </a:r>
            <a:r>
              <a:rPr lang="de-DE" sz="4000" b="1" dirty="0" smtClean="0">
                <a:solidFill>
                  <a:srgbClr val="C00000"/>
                </a:solidFill>
                <a:latin typeface="Arial" panose="020B0604020202020204" pitchFamily="34" charset="0"/>
                <a:cs typeface="Arial" panose="020B0604020202020204" pitchFamily="34" charset="0"/>
              </a:rPr>
              <a:t>Kontrolle </a:t>
            </a:r>
            <a:r>
              <a:rPr lang="de-DE" sz="4000" b="1" dirty="0" smtClean="0">
                <a:solidFill>
                  <a:srgbClr val="C00000"/>
                </a:solidFill>
                <a:latin typeface="Arial" panose="020B0604020202020204" pitchFamily="34" charset="0"/>
                <a:cs typeface="Arial" panose="020B0604020202020204" pitchFamily="34" charset="0"/>
              </a:rPr>
              <a:t>der Hausaufgabe</a:t>
            </a:r>
          </a:p>
          <a:p>
            <a:pPr marL="342900" indent="-342900" algn="l">
              <a:buFont typeface="Wingdings" panose="05000000000000000000" pitchFamily="2" charset="2"/>
              <a:buChar char="v"/>
            </a:pPr>
            <a:r>
              <a:rPr lang="uz-Cyrl-UZ" sz="4000" b="1" dirty="0" smtClean="0">
                <a:solidFill>
                  <a:srgbClr val="C00000"/>
                </a:solidFill>
                <a:latin typeface="Arial" panose="020B0604020202020204" pitchFamily="34" charset="0"/>
                <a:cs typeface="Arial" panose="020B0604020202020204" pitchFamily="34" charset="0"/>
              </a:rPr>
              <a:t> </a:t>
            </a:r>
            <a:r>
              <a:rPr lang="de-DE" sz="4000" b="1" dirty="0" smtClean="0">
                <a:solidFill>
                  <a:srgbClr val="C00000"/>
                </a:solidFill>
                <a:latin typeface="Arial" panose="020B0604020202020204" pitchFamily="34" charset="0"/>
                <a:cs typeface="Arial" panose="020B0604020202020204" pitchFamily="34" charset="0"/>
              </a:rPr>
              <a:t>Wir </a:t>
            </a:r>
            <a:r>
              <a:rPr lang="de-DE" sz="4000" b="1" dirty="0" smtClean="0">
                <a:solidFill>
                  <a:srgbClr val="C00000"/>
                </a:solidFill>
                <a:latin typeface="Arial" panose="020B0604020202020204" pitchFamily="34" charset="0"/>
                <a:cs typeface="Arial" panose="020B0604020202020204" pitchFamily="34" charset="0"/>
              </a:rPr>
              <a:t>lernen Wörter</a:t>
            </a:r>
          </a:p>
          <a:p>
            <a:pPr marL="342900" lvl="0" indent="-342900" algn="l">
              <a:buFont typeface="Wingdings" panose="05000000000000000000" pitchFamily="2" charset="2"/>
              <a:buChar char="v"/>
            </a:pPr>
            <a:r>
              <a:rPr lang="uz-Cyrl-UZ" sz="4000" b="1" dirty="0" smtClean="0">
                <a:solidFill>
                  <a:srgbClr val="C00000"/>
                </a:solidFill>
                <a:latin typeface="Arial" panose="020B0604020202020204" pitchFamily="34" charset="0"/>
                <a:cs typeface="Arial" panose="020B0604020202020204" pitchFamily="34" charset="0"/>
              </a:rPr>
              <a:t> </a:t>
            </a:r>
            <a:r>
              <a:rPr lang="de-DE" sz="4000" b="1" dirty="0" smtClean="0">
                <a:solidFill>
                  <a:srgbClr val="C00000"/>
                </a:solidFill>
                <a:latin typeface="Arial" panose="020B0604020202020204" pitchFamily="34" charset="0"/>
                <a:cs typeface="Arial" panose="020B0604020202020204" pitchFamily="34" charset="0"/>
              </a:rPr>
              <a:t>Wir </a:t>
            </a:r>
            <a:r>
              <a:rPr lang="de-DE" sz="4000" b="1" dirty="0">
                <a:solidFill>
                  <a:srgbClr val="C00000"/>
                </a:solidFill>
                <a:latin typeface="Arial" panose="020B0604020202020204" pitchFamily="34" charset="0"/>
                <a:cs typeface="Arial" panose="020B0604020202020204" pitchFamily="34" charset="0"/>
              </a:rPr>
              <a:t>lesen den </a:t>
            </a:r>
            <a:r>
              <a:rPr lang="de-DE" sz="4000" b="1" dirty="0" smtClean="0">
                <a:solidFill>
                  <a:srgbClr val="C00000"/>
                </a:solidFill>
                <a:latin typeface="Arial" panose="020B0604020202020204" pitchFamily="34" charset="0"/>
                <a:cs typeface="Arial" panose="020B0604020202020204" pitchFamily="34" charset="0"/>
              </a:rPr>
              <a:t>Text</a:t>
            </a:r>
          </a:p>
          <a:p>
            <a:pPr marL="342900" lvl="0" indent="-342900" algn="l">
              <a:buFont typeface="Wingdings" panose="05000000000000000000" pitchFamily="2" charset="2"/>
              <a:buChar char="v"/>
            </a:pPr>
            <a:r>
              <a:rPr lang="uz-Cyrl-UZ" sz="4000" b="1" dirty="0" smtClean="0">
                <a:solidFill>
                  <a:srgbClr val="C00000"/>
                </a:solidFill>
                <a:latin typeface="Arial" panose="020B0604020202020204" pitchFamily="34" charset="0"/>
                <a:cs typeface="Arial" panose="020B0604020202020204" pitchFamily="34" charset="0"/>
              </a:rPr>
              <a:t> </a:t>
            </a:r>
            <a:r>
              <a:rPr lang="de-DE" sz="4000" b="1" dirty="0" smtClean="0">
                <a:solidFill>
                  <a:srgbClr val="C00000"/>
                </a:solidFill>
                <a:latin typeface="Arial" panose="020B0604020202020204" pitchFamily="34" charset="0"/>
                <a:cs typeface="Arial" panose="020B0604020202020204" pitchFamily="34" charset="0"/>
              </a:rPr>
              <a:t>Wir </a:t>
            </a:r>
            <a:r>
              <a:rPr lang="de-DE" sz="4000" b="1" dirty="0">
                <a:solidFill>
                  <a:srgbClr val="C00000"/>
                </a:solidFill>
                <a:latin typeface="Arial" panose="020B0604020202020204" pitchFamily="34" charset="0"/>
                <a:cs typeface="Arial" panose="020B0604020202020204" pitchFamily="34" charset="0"/>
              </a:rPr>
              <a:t>machen Übungen</a:t>
            </a:r>
          </a:p>
          <a:p>
            <a:pPr marL="342900" indent="-342900" algn="l">
              <a:buFont typeface="Wingdings" panose="05000000000000000000" pitchFamily="2" charset="2"/>
              <a:buChar char="v"/>
            </a:pPr>
            <a:r>
              <a:rPr lang="uz-Cyrl-UZ" sz="4000" b="1" dirty="0" smtClean="0">
                <a:solidFill>
                  <a:srgbClr val="C00000"/>
                </a:solidFill>
                <a:latin typeface="Arial" panose="020B0604020202020204" pitchFamily="34" charset="0"/>
                <a:cs typeface="Arial" panose="020B0604020202020204" pitchFamily="34" charset="0"/>
              </a:rPr>
              <a:t> </a:t>
            </a:r>
            <a:r>
              <a:rPr lang="de-DE" sz="4000" b="1" dirty="0" smtClean="0">
                <a:solidFill>
                  <a:srgbClr val="C00000"/>
                </a:solidFill>
                <a:latin typeface="Arial" panose="020B0604020202020204" pitchFamily="34" charset="0"/>
                <a:cs typeface="Arial" panose="020B0604020202020204" pitchFamily="34" charset="0"/>
              </a:rPr>
              <a:t>Selbständige </a:t>
            </a:r>
            <a:r>
              <a:rPr lang="de-DE" sz="4000" b="1" dirty="0" smtClean="0">
                <a:solidFill>
                  <a:srgbClr val="C00000"/>
                </a:solidFill>
                <a:latin typeface="Arial" panose="020B0604020202020204" pitchFamily="34" charset="0"/>
                <a:cs typeface="Arial" panose="020B0604020202020204" pitchFamily="34" charset="0"/>
              </a:rPr>
              <a:t>Arbeit</a:t>
            </a:r>
            <a:endParaRPr lang="ru-RU" sz="40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01552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1"/>
            <a:ext cx="12191999" cy="739034"/>
          </a:xfrm>
          <a:solidFill>
            <a:srgbClr val="0070C0"/>
          </a:solidFill>
        </p:spPr>
        <p:txBody>
          <a:bodyPr>
            <a:normAutofit/>
          </a:bodyPr>
          <a:lstStyle/>
          <a:p>
            <a:pPr algn="ctr"/>
            <a:r>
              <a:rPr lang="de-DE" sz="3600" b="1" dirty="0" smtClean="0">
                <a:solidFill>
                  <a:schemeClr val="bg1"/>
                </a:solidFill>
                <a:latin typeface="Arial" panose="020B0604020202020204" pitchFamily="34" charset="0"/>
                <a:cs typeface="Arial" panose="020B0604020202020204" pitchFamily="34" charset="0"/>
              </a:rPr>
              <a:t>Kontrolle der Hausaufgabe</a:t>
            </a:r>
            <a:endParaRPr lang="ru-RU" sz="36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200025" y="841829"/>
            <a:ext cx="11744324" cy="5848531"/>
          </a:xfrm>
          <a:ln w="28575"/>
        </p:spPr>
        <p:style>
          <a:lnRef idx="2">
            <a:schemeClr val="accent3"/>
          </a:lnRef>
          <a:fillRef idx="1">
            <a:schemeClr val="lt1"/>
          </a:fillRef>
          <a:effectRef idx="0">
            <a:schemeClr val="accent3"/>
          </a:effectRef>
          <a:fontRef idx="minor">
            <a:schemeClr val="dk1"/>
          </a:fontRef>
        </p:style>
        <p:txBody>
          <a:bodyPr>
            <a:normAutofit lnSpcReduction="10000"/>
          </a:bodyPr>
          <a:lstStyle/>
          <a:p>
            <a:pPr lvl="0" algn="l"/>
            <a:r>
              <a:rPr lang="de-DE" sz="3200" b="1" i="1" dirty="0" smtClean="0">
                <a:solidFill>
                  <a:schemeClr val="tx1"/>
                </a:solidFill>
                <a:latin typeface="Arial" panose="020B0604020202020204" pitchFamily="34" charset="0"/>
                <a:cs typeface="Arial" panose="020B0604020202020204" pitchFamily="34" charset="0"/>
              </a:rPr>
              <a:t>Bilden Sie die Sätze.</a:t>
            </a:r>
          </a:p>
          <a:p>
            <a:pPr marL="514350" lvl="0" indent="-514350" algn="l">
              <a:buAutoNum type="arabicPeriod"/>
            </a:pPr>
            <a:r>
              <a:rPr lang="de-DE" sz="3200" b="1" i="1" dirty="0" smtClean="0">
                <a:solidFill>
                  <a:srgbClr val="7030A0"/>
                </a:solidFill>
                <a:latin typeface="Arial" panose="020B0604020202020204" pitchFamily="34" charset="0"/>
                <a:cs typeface="Arial" panose="020B0604020202020204" pitchFamily="34" charset="0"/>
              </a:rPr>
              <a:t>wohnen/ Haus/ wir/ in/ einem</a:t>
            </a:r>
          </a:p>
          <a:p>
            <a:pPr lvl="0" algn="l"/>
            <a:endParaRPr lang="de-DE" sz="3200" b="1" i="1" dirty="0" smtClean="0">
              <a:solidFill>
                <a:srgbClr val="7030A0"/>
              </a:solidFill>
              <a:latin typeface="Arial" panose="020B0604020202020204" pitchFamily="34" charset="0"/>
              <a:cs typeface="Arial" panose="020B0604020202020204" pitchFamily="34" charset="0"/>
            </a:endParaRPr>
          </a:p>
          <a:p>
            <a:pPr lvl="0" algn="l"/>
            <a:r>
              <a:rPr lang="de-DE" sz="3200" b="1" i="1" dirty="0" smtClean="0">
                <a:solidFill>
                  <a:srgbClr val="7030A0"/>
                </a:solidFill>
                <a:latin typeface="Arial" panose="020B0604020202020204" pitchFamily="34" charset="0"/>
                <a:cs typeface="Arial" panose="020B0604020202020204" pitchFamily="34" charset="0"/>
              </a:rPr>
              <a:t>2. liegt/ Stock/ im/ unsere/ zweiten/ Wohnung</a:t>
            </a:r>
          </a:p>
          <a:p>
            <a:pPr lvl="0" algn="l"/>
            <a:endParaRPr lang="de-DE" sz="3200" b="1" i="1" dirty="0" smtClean="0">
              <a:solidFill>
                <a:srgbClr val="7030A0"/>
              </a:solidFill>
              <a:latin typeface="Arial" panose="020B0604020202020204" pitchFamily="34" charset="0"/>
              <a:cs typeface="Arial" panose="020B0604020202020204" pitchFamily="34" charset="0"/>
            </a:endParaRPr>
          </a:p>
          <a:p>
            <a:pPr lvl="0" algn="l"/>
            <a:r>
              <a:rPr lang="de-DE" sz="3200" b="1" i="1" dirty="0" smtClean="0">
                <a:solidFill>
                  <a:srgbClr val="7030A0"/>
                </a:solidFill>
                <a:latin typeface="Arial" panose="020B0604020202020204" pitchFamily="34" charset="0"/>
                <a:cs typeface="Arial" panose="020B0604020202020204" pitchFamily="34" charset="0"/>
              </a:rPr>
              <a:t>3. Zimmer/ und/ schön/ unser/ gemütlich/ sein</a:t>
            </a:r>
          </a:p>
          <a:p>
            <a:pPr lvl="0" algn="l"/>
            <a:endParaRPr lang="de-DE" sz="3200" b="1" i="1" dirty="0" smtClean="0">
              <a:solidFill>
                <a:srgbClr val="7030A0"/>
              </a:solidFill>
              <a:latin typeface="Arial" panose="020B0604020202020204" pitchFamily="34" charset="0"/>
              <a:cs typeface="Arial" panose="020B0604020202020204" pitchFamily="34" charset="0"/>
            </a:endParaRPr>
          </a:p>
          <a:p>
            <a:pPr lvl="0" algn="l"/>
            <a:r>
              <a:rPr lang="de-DE" sz="3200" b="1" i="1" dirty="0" smtClean="0">
                <a:solidFill>
                  <a:srgbClr val="7030A0"/>
                </a:solidFill>
                <a:latin typeface="Arial" panose="020B0604020202020204" pitchFamily="34" charset="0"/>
                <a:cs typeface="Arial" panose="020B0604020202020204" pitchFamily="34" charset="0"/>
              </a:rPr>
              <a:t>4. ein Tisch/ im/ stehen/ Zimmer</a:t>
            </a:r>
          </a:p>
          <a:p>
            <a:pPr lvl="0" algn="l"/>
            <a:endParaRPr lang="de-DE" sz="3200" b="1" i="1" dirty="0" smtClean="0">
              <a:solidFill>
                <a:srgbClr val="7030A0"/>
              </a:solidFill>
              <a:latin typeface="Arial" panose="020B0604020202020204" pitchFamily="34" charset="0"/>
              <a:cs typeface="Arial" panose="020B0604020202020204" pitchFamily="34" charset="0"/>
            </a:endParaRPr>
          </a:p>
          <a:p>
            <a:pPr lvl="0" algn="l"/>
            <a:r>
              <a:rPr lang="de-DE" sz="3200" b="1" i="1" dirty="0" smtClean="0">
                <a:solidFill>
                  <a:srgbClr val="7030A0"/>
                </a:solidFill>
                <a:latin typeface="Arial" panose="020B0604020202020204" pitchFamily="34" charset="0"/>
                <a:cs typeface="Arial" panose="020B0604020202020204" pitchFamily="34" charset="0"/>
              </a:rPr>
              <a:t>5. sein/ Wohnung/ sauber/ unsere/ immer</a:t>
            </a:r>
          </a:p>
          <a:p>
            <a:pPr lvl="0" algn="l"/>
            <a:r>
              <a:rPr lang="de-DE" sz="3200" b="1" i="1" dirty="0" smtClean="0">
                <a:solidFill>
                  <a:schemeClr val="bg1"/>
                </a:solidFill>
                <a:latin typeface="Arial" panose="020B0604020202020204" pitchFamily="34" charset="0"/>
                <a:cs typeface="Arial" panose="020B0604020202020204" pitchFamily="34" charset="0"/>
              </a:rPr>
              <a:t>.</a:t>
            </a:r>
          </a:p>
          <a:p>
            <a:pPr lvl="0" algn="l"/>
            <a:endParaRPr lang="de-DE" sz="3200" b="1" i="1" dirty="0" smtClean="0">
              <a:solidFill>
                <a:srgbClr val="7030A0"/>
              </a:solidFill>
              <a:latin typeface="Arial" panose="020B0604020202020204" pitchFamily="34" charset="0"/>
              <a:cs typeface="Arial" panose="020B0604020202020204" pitchFamily="34" charset="0"/>
            </a:endParaRPr>
          </a:p>
          <a:p>
            <a:pPr marL="514350" lvl="0" indent="-514350" algn="l">
              <a:buAutoNum type="arabicPeriod"/>
            </a:pPr>
            <a:endParaRPr lang="de-DE" sz="3200" b="1" i="1" dirty="0">
              <a:solidFill>
                <a:srgbClr val="7030A0"/>
              </a:solidFill>
              <a:latin typeface="Arial" panose="020B0604020202020204" pitchFamily="34" charset="0"/>
              <a:cs typeface="Arial" panose="020B0604020202020204" pitchFamily="34" charset="0"/>
            </a:endParaRPr>
          </a:p>
        </p:txBody>
      </p:sp>
      <p:sp>
        <p:nvSpPr>
          <p:cNvPr id="2" name="TextBox 1"/>
          <p:cNvSpPr txBox="1"/>
          <p:nvPr/>
        </p:nvSpPr>
        <p:spPr>
          <a:xfrm>
            <a:off x="573315" y="2712935"/>
            <a:ext cx="8073118" cy="584775"/>
          </a:xfrm>
          <a:prstGeom prst="rect">
            <a:avLst/>
          </a:prstGeom>
          <a:noFill/>
        </p:spPr>
        <p:txBody>
          <a:bodyPr wrap="square" rtlCol="0">
            <a:spAutoFit/>
          </a:bodyPr>
          <a:lstStyle/>
          <a:p>
            <a:r>
              <a:rPr lang="de-DE" sz="3200" b="1" i="1" dirty="0" err="1" smtClean="0">
                <a:latin typeface="Arial" panose="020B0604020202020204" pitchFamily="34" charset="0"/>
                <a:cs typeface="Arial" panose="020B0604020202020204" pitchFamily="34" charset="0"/>
              </a:rPr>
              <a:t>UnsereWohnung</a:t>
            </a:r>
            <a:r>
              <a:rPr lang="de-DE" sz="3200" b="1" i="1" dirty="0" smtClean="0">
                <a:latin typeface="Arial" panose="020B0604020202020204" pitchFamily="34" charset="0"/>
                <a:cs typeface="Arial" panose="020B0604020202020204" pitchFamily="34" charset="0"/>
              </a:rPr>
              <a:t> liegt im zweiten Stock.</a:t>
            </a:r>
            <a:endParaRPr lang="ru-RU" dirty="0"/>
          </a:p>
        </p:txBody>
      </p:sp>
      <p:sp>
        <p:nvSpPr>
          <p:cNvPr id="6" name="TextBox 5"/>
          <p:cNvSpPr txBox="1"/>
          <p:nvPr/>
        </p:nvSpPr>
        <p:spPr>
          <a:xfrm>
            <a:off x="689429" y="1680005"/>
            <a:ext cx="6705600" cy="584775"/>
          </a:xfrm>
          <a:prstGeom prst="rect">
            <a:avLst/>
          </a:prstGeom>
          <a:noFill/>
        </p:spPr>
        <p:txBody>
          <a:bodyPr wrap="square" rtlCol="0">
            <a:spAutoFit/>
          </a:bodyPr>
          <a:lstStyle/>
          <a:p>
            <a:pPr lvl="0"/>
            <a:r>
              <a:rPr lang="de-DE" sz="3200" b="1" i="1" dirty="0">
                <a:latin typeface="Arial" panose="020B0604020202020204" pitchFamily="34" charset="0"/>
                <a:cs typeface="Arial" panose="020B0604020202020204" pitchFamily="34" charset="0"/>
              </a:rPr>
              <a:t>Wir wohnen in einem </a:t>
            </a:r>
            <a:r>
              <a:rPr lang="de-DE" sz="3200" b="1" i="1" dirty="0" smtClean="0">
                <a:latin typeface="Arial" panose="020B0604020202020204" pitchFamily="34" charset="0"/>
                <a:cs typeface="Arial" panose="020B0604020202020204" pitchFamily="34" charset="0"/>
              </a:rPr>
              <a:t>Haus.</a:t>
            </a:r>
            <a:endParaRPr lang="ru-RU" dirty="0"/>
          </a:p>
        </p:txBody>
      </p:sp>
      <p:sp>
        <p:nvSpPr>
          <p:cNvPr id="7" name="TextBox 6"/>
          <p:cNvSpPr txBox="1"/>
          <p:nvPr/>
        </p:nvSpPr>
        <p:spPr>
          <a:xfrm>
            <a:off x="573315" y="3766094"/>
            <a:ext cx="8073118" cy="584775"/>
          </a:xfrm>
          <a:prstGeom prst="rect">
            <a:avLst/>
          </a:prstGeom>
          <a:noFill/>
        </p:spPr>
        <p:txBody>
          <a:bodyPr wrap="square" rtlCol="0">
            <a:spAutoFit/>
          </a:bodyPr>
          <a:lstStyle/>
          <a:p>
            <a:pPr lvl="0"/>
            <a:r>
              <a:rPr lang="de-DE" sz="3200" b="1" i="1" dirty="0">
                <a:latin typeface="Arial" panose="020B0604020202020204" pitchFamily="34" charset="0"/>
                <a:cs typeface="Arial" panose="020B0604020202020204" pitchFamily="34" charset="0"/>
              </a:rPr>
              <a:t>Unser Zimmer ist schön und gemütlich.</a:t>
            </a:r>
          </a:p>
        </p:txBody>
      </p:sp>
      <p:sp>
        <p:nvSpPr>
          <p:cNvPr id="8" name="TextBox 7"/>
          <p:cNvSpPr txBox="1"/>
          <p:nvPr/>
        </p:nvSpPr>
        <p:spPr>
          <a:xfrm>
            <a:off x="573315" y="4784701"/>
            <a:ext cx="6705600" cy="584775"/>
          </a:xfrm>
          <a:prstGeom prst="rect">
            <a:avLst/>
          </a:prstGeom>
          <a:noFill/>
        </p:spPr>
        <p:txBody>
          <a:bodyPr wrap="square" rtlCol="0">
            <a:spAutoFit/>
          </a:bodyPr>
          <a:lstStyle/>
          <a:p>
            <a:pPr lvl="0"/>
            <a:r>
              <a:rPr lang="de-DE" sz="3200" b="1" i="1" dirty="0">
                <a:latin typeface="Arial" panose="020B0604020202020204" pitchFamily="34" charset="0"/>
                <a:cs typeface="Arial" panose="020B0604020202020204" pitchFamily="34" charset="0"/>
              </a:rPr>
              <a:t>Im Zimmer steht ein </a:t>
            </a:r>
            <a:r>
              <a:rPr lang="de-DE" sz="3200" b="1" i="1" dirty="0" smtClean="0">
                <a:latin typeface="Arial" panose="020B0604020202020204" pitchFamily="34" charset="0"/>
                <a:cs typeface="Arial" panose="020B0604020202020204" pitchFamily="34" charset="0"/>
              </a:rPr>
              <a:t>Tisch.</a:t>
            </a:r>
            <a:endParaRPr lang="ru-RU" dirty="0"/>
          </a:p>
        </p:txBody>
      </p:sp>
      <p:sp>
        <p:nvSpPr>
          <p:cNvPr id="9" name="TextBox 8"/>
          <p:cNvSpPr txBox="1"/>
          <p:nvPr/>
        </p:nvSpPr>
        <p:spPr>
          <a:xfrm>
            <a:off x="573315" y="5872412"/>
            <a:ext cx="7199085" cy="584775"/>
          </a:xfrm>
          <a:prstGeom prst="rect">
            <a:avLst/>
          </a:prstGeom>
          <a:noFill/>
        </p:spPr>
        <p:txBody>
          <a:bodyPr wrap="square" rtlCol="0">
            <a:spAutoFit/>
          </a:bodyPr>
          <a:lstStyle/>
          <a:p>
            <a:pPr lvl="0"/>
            <a:r>
              <a:rPr lang="de-DE" sz="3200" b="1" i="1" dirty="0">
                <a:latin typeface="Arial" panose="020B0604020202020204" pitchFamily="34" charset="0"/>
                <a:cs typeface="Arial" panose="020B0604020202020204" pitchFamily="34" charset="0"/>
              </a:rPr>
              <a:t>Unsere Wohnung ist immer sauber.</a:t>
            </a:r>
          </a:p>
        </p:txBody>
      </p:sp>
    </p:spTree>
    <p:extLst>
      <p:ext uri="{BB962C8B-B14F-4D97-AF65-F5344CB8AC3E}">
        <p14:creationId xmlns:p14="http://schemas.microsoft.com/office/powerpoint/2010/main" val="538910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24039" y="1"/>
            <a:ext cx="12167961" cy="738044"/>
          </a:xfrm>
          <a:solidFill>
            <a:srgbClr val="0070C0"/>
          </a:solidFill>
        </p:spPr>
        <p:txBody>
          <a:bodyPr>
            <a:normAutofit/>
          </a:bodyPr>
          <a:lstStyle/>
          <a:p>
            <a:r>
              <a:rPr lang="en-US" sz="3600" b="1" dirty="0" err="1">
                <a:solidFill>
                  <a:schemeClr val="bg1"/>
                </a:solidFill>
                <a:latin typeface="Arial" panose="020B0604020202020204" pitchFamily="34" charset="0"/>
                <a:cs typeface="Arial" panose="020B0604020202020204" pitchFamily="34" charset="0"/>
              </a:rPr>
              <a:t>Neue</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Wörter</a:t>
            </a:r>
            <a:endParaRPr lang="ru-RU" sz="3600"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856344"/>
            <a:ext cx="11530013" cy="5844494"/>
          </a:xfrm>
          <a:ln w="28575"/>
        </p:spPr>
        <p:style>
          <a:lnRef idx="2">
            <a:schemeClr val="accent3"/>
          </a:lnRef>
          <a:fillRef idx="1">
            <a:schemeClr val="lt1"/>
          </a:fillRef>
          <a:effectRef idx="0">
            <a:schemeClr val="accent3"/>
          </a:effectRef>
          <a:fontRef idx="minor">
            <a:schemeClr val="dk1"/>
          </a:fontRef>
        </p:style>
        <p:txBody>
          <a:bodyPr>
            <a:normAutofit/>
          </a:bodyPr>
          <a:lstStyle/>
          <a:p>
            <a:pPr algn="l"/>
            <a:endParaRPr lang="de-DE" sz="4000" dirty="0" smtClean="0">
              <a:solidFill>
                <a:srgbClr val="7030A0"/>
              </a:solidFill>
              <a:latin typeface="Arial" panose="020B0604020202020204" pitchFamily="34" charset="0"/>
              <a:cs typeface="Arial" panose="020B0604020202020204" pitchFamily="34" charset="0"/>
            </a:endParaRPr>
          </a:p>
          <a:p>
            <a:pPr algn="l"/>
            <a:endParaRPr lang="de-DE" sz="4000" dirty="0" smtClean="0">
              <a:solidFill>
                <a:srgbClr val="7030A0"/>
              </a:solidFill>
              <a:latin typeface="Arial" panose="020B0604020202020204" pitchFamily="34" charset="0"/>
              <a:cs typeface="Arial" panose="020B0604020202020204" pitchFamily="34" charset="0"/>
            </a:endParaRPr>
          </a:p>
          <a:p>
            <a:pPr algn="l"/>
            <a:endParaRPr lang="de-DE" sz="4000" dirty="0" smtClean="0">
              <a:solidFill>
                <a:srgbClr val="7030A0"/>
              </a:solidFill>
              <a:latin typeface="Arial" panose="020B0604020202020204" pitchFamily="34" charset="0"/>
              <a:cs typeface="Arial" panose="020B0604020202020204" pitchFamily="34" charset="0"/>
            </a:endParaRPr>
          </a:p>
          <a:p>
            <a:pPr algn="l"/>
            <a:endParaRPr lang="de-DE" sz="4000" dirty="0" smtClean="0">
              <a:solidFill>
                <a:srgbClr val="7030A0"/>
              </a:solidFill>
              <a:latin typeface="Arial" panose="020B0604020202020204" pitchFamily="34" charset="0"/>
              <a:cs typeface="Arial" panose="020B0604020202020204" pitchFamily="34" charset="0"/>
            </a:endParaRPr>
          </a:p>
        </p:txBody>
      </p:sp>
      <p:sp>
        <p:nvSpPr>
          <p:cNvPr id="8" name="TextBox 7"/>
          <p:cNvSpPr txBox="1"/>
          <p:nvPr/>
        </p:nvSpPr>
        <p:spPr>
          <a:xfrm>
            <a:off x="508000" y="4809887"/>
            <a:ext cx="2540000" cy="677108"/>
          </a:xfrm>
          <a:prstGeom prst="rect">
            <a:avLst/>
          </a:prstGeom>
          <a:noFill/>
        </p:spPr>
        <p:txBody>
          <a:bodyPr wrap="square" rtlCol="0">
            <a:spAutoFit/>
          </a:bodyPr>
          <a:lstStyle/>
          <a:p>
            <a:r>
              <a:rPr lang="de-DE" sz="3800" b="1" dirty="0">
                <a:solidFill>
                  <a:srgbClr val="7030A0"/>
                </a:solidFill>
                <a:latin typeface="Arial" panose="020B0604020202020204" pitchFamily="34" charset="0"/>
                <a:cs typeface="Arial" panose="020B0604020202020204" pitchFamily="34" charset="0"/>
              </a:rPr>
              <a:t>Die Plätze</a:t>
            </a:r>
          </a:p>
        </p:txBody>
      </p:sp>
      <p:sp>
        <p:nvSpPr>
          <p:cNvPr id="9" name="TextBox 8"/>
          <p:cNvSpPr txBox="1"/>
          <p:nvPr/>
        </p:nvSpPr>
        <p:spPr>
          <a:xfrm>
            <a:off x="8797285" y="1076196"/>
            <a:ext cx="3042607" cy="2431435"/>
          </a:xfrm>
          <a:prstGeom prst="rect">
            <a:avLst/>
          </a:prstGeom>
          <a:noFill/>
        </p:spPr>
        <p:txBody>
          <a:bodyPr wrap="square" rtlCol="0">
            <a:spAutoFit/>
          </a:bodyPr>
          <a:lstStyle/>
          <a:p>
            <a:pPr algn="ctr"/>
            <a:r>
              <a:rPr lang="de-DE" sz="3800" b="1" dirty="0" smtClean="0">
                <a:solidFill>
                  <a:srgbClr val="7030A0"/>
                </a:solidFill>
                <a:latin typeface="Arial" panose="020B0604020202020204" pitchFamily="34" charset="0"/>
                <a:cs typeface="Arial" panose="020B0604020202020204" pitchFamily="34" charset="0"/>
              </a:rPr>
              <a:t>Die</a:t>
            </a:r>
            <a:r>
              <a:rPr lang="en-US" sz="3800" b="1" dirty="0" smtClean="0">
                <a:solidFill>
                  <a:srgbClr val="7030A0"/>
                </a:solidFill>
                <a:latin typeface="Arial" panose="020B0604020202020204" pitchFamily="34" charset="0"/>
                <a:cs typeface="Arial" panose="020B0604020202020204" pitchFamily="34" charset="0"/>
              </a:rPr>
              <a:t> </a:t>
            </a:r>
            <a:r>
              <a:rPr lang="en-US" sz="3800" b="1" dirty="0" err="1" smtClean="0">
                <a:solidFill>
                  <a:srgbClr val="7030A0"/>
                </a:solidFill>
                <a:latin typeface="Arial" panose="020B0604020202020204" pitchFamily="34" charset="0"/>
                <a:cs typeface="Arial" panose="020B0604020202020204" pitchFamily="34" charset="0"/>
              </a:rPr>
              <a:t>Städte</a:t>
            </a:r>
            <a:r>
              <a:rPr lang="en-US" sz="3800" b="1" dirty="0" smtClean="0">
                <a:solidFill>
                  <a:srgbClr val="7030A0"/>
                </a:solidFill>
                <a:latin typeface="Arial" panose="020B0604020202020204" pitchFamily="34" charset="0"/>
                <a:cs typeface="Arial" panose="020B0604020202020204" pitchFamily="34" charset="0"/>
              </a:rPr>
              <a:t> (alt, modern, </a:t>
            </a:r>
            <a:r>
              <a:rPr lang="en-US" sz="3800" b="1" dirty="0" err="1" smtClean="0">
                <a:solidFill>
                  <a:srgbClr val="7030A0"/>
                </a:solidFill>
                <a:latin typeface="Arial" panose="020B0604020202020204" pitchFamily="34" charset="0"/>
                <a:cs typeface="Arial" panose="020B0604020202020204" pitchFamily="34" charset="0"/>
              </a:rPr>
              <a:t>historisch</a:t>
            </a:r>
            <a:r>
              <a:rPr lang="en-US" sz="3800" b="1" dirty="0" smtClean="0">
                <a:solidFill>
                  <a:srgbClr val="7030A0"/>
                </a:solidFill>
                <a:latin typeface="Arial" panose="020B0604020202020204" pitchFamily="34" charset="0"/>
                <a:cs typeface="Arial" panose="020B0604020202020204" pitchFamily="34" charset="0"/>
              </a:rPr>
              <a:t>)</a:t>
            </a:r>
            <a:endParaRPr lang="de-DE" sz="3800" b="1" dirty="0">
              <a:solidFill>
                <a:srgbClr val="7030A0"/>
              </a:solidFill>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000" y="987784"/>
            <a:ext cx="3991428" cy="2608260"/>
          </a:xfrm>
          <a:prstGeom prst="rect">
            <a:avLst/>
          </a:prstGeom>
        </p:spPr>
      </p:pic>
      <p:pic>
        <p:nvPicPr>
          <p:cNvPr id="12" name="Рисунок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3103" y="997760"/>
            <a:ext cx="4117521" cy="2598284"/>
          </a:xfrm>
          <a:prstGeom prst="rect">
            <a:avLst/>
          </a:prstGeom>
        </p:spPr>
      </p:pic>
      <p:pic>
        <p:nvPicPr>
          <p:cNvPr id="13" name="Рисунок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63543" y="3845782"/>
            <a:ext cx="3991428" cy="2671131"/>
          </a:xfrm>
          <a:prstGeom prst="rect">
            <a:avLst/>
          </a:prstGeom>
        </p:spPr>
      </p:pic>
      <p:pic>
        <p:nvPicPr>
          <p:cNvPr id="14" name="Рисунок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68914" y="3845782"/>
            <a:ext cx="3932691" cy="2671131"/>
          </a:xfrm>
          <a:prstGeom prst="rect">
            <a:avLst/>
          </a:prstGeom>
        </p:spPr>
      </p:pic>
    </p:spTree>
    <p:extLst>
      <p:ext uri="{BB962C8B-B14F-4D97-AF65-F5344CB8AC3E}">
        <p14:creationId xmlns:p14="http://schemas.microsoft.com/office/powerpoint/2010/main" val="2806442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80">
                                          <p:stCondLst>
                                            <p:cond delay="0"/>
                                          </p:stCondLst>
                                        </p:cTn>
                                        <p:tgtEl>
                                          <p:spTgt spid="9"/>
                                        </p:tgtEl>
                                      </p:cBhvr>
                                    </p:animEffect>
                                    <p:anim calcmode="lin" valueType="num">
                                      <p:cBhvr>
                                        <p:cTn id="1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3" dur="26">
                                          <p:stCondLst>
                                            <p:cond delay="650"/>
                                          </p:stCondLst>
                                        </p:cTn>
                                        <p:tgtEl>
                                          <p:spTgt spid="9"/>
                                        </p:tgtEl>
                                      </p:cBhvr>
                                      <p:to x="100000" y="60000"/>
                                    </p:animScale>
                                    <p:animScale>
                                      <p:cBhvr>
                                        <p:cTn id="24" dur="166" decel="50000">
                                          <p:stCondLst>
                                            <p:cond delay="676"/>
                                          </p:stCondLst>
                                        </p:cTn>
                                        <p:tgtEl>
                                          <p:spTgt spid="9"/>
                                        </p:tgtEl>
                                      </p:cBhvr>
                                      <p:to x="100000" y="100000"/>
                                    </p:animScale>
                                    <p:animScale>
                                      <p:cBhvr>
                                        <p:cTn id="25" dur="26">
                                          <p:stCondLst>
                                            <p:cond delay="1312"/>
                                          </p:stCondLst>
                                        </p:cTn>
                                        <p:tgtEl>
                                          <p:spTgt spid="9"/>
                                        </p:tgtEl>
                                      </p:cBhvr>
                                      <p:to x="100000" y="80000"/>
                                    </p:animScale>
                                    <p:animScale>
                                      <p:cBhvr>
                                        <p:cTn id="26" dur="166" decel="50000">
                                          <p:stCondLst>
                                            <p:cond delay="1338"/>
                                          </p:stCondLst>
                                        </p:cTn>
                                        <p:tgtEl>
                                          <p:spTgt spid="9"/>
                                        </p:tgtEl>
                                      </p:cBhvr>
                                      <p:to x="100000" y="100000"/>
                                    </p:animScale>
                                    <p:animScale>
                                      <p:cBhvr>
                                        <p:cTn id="27" dur="26">
                                          <p:stCondLst>
                                            <p:cond delay="1642"/>
                                          </p:stCondLst>
                                        </p:cTn>
                                        <p:tgtEl>
                                          <p:spTgt spid="9"/>
                                        </p:tgtEl>
                                      </p:cBhvr>
                                      <p:to x="100000" y="90000"/>
                                    </p:animScale>
                                    <p:animScale>
                                      <p:cBhvr>
                                        <p:cTn id="28" dur="166" decel="50000">
                                          <p:stCondLst>
                                            <p:cond delay="1668"/>
                                          </p:stCondLst>
                                        </p:cTn>
                                        <p:tgtEl>
                                          <p:spTgt spid="9"/>
                                        </p:tgtEl>
                                      </p:cBhvr>
                                      <p:to x="100000" y="100000"/>
                                    </p:animScale>
                                    <p:animScale>
                                      <p:cBhvr>
                                        <p:cTn id="29" dur="26">
                                          <p:stCondLst>
                                            <p:cond delay="1808"/>
                                          </p:stCondLst>
                                        </p:cTn>
                                        <p:tgtEl>
                                          <p:spTgt spid="9"/>
                                        </p:tgtEl>
                                      </p:cBhvr>
                                      <p:to x="100000" y="95000"/>
                                    </p:animScale>
                                    <p:animScale>
                                      <p:cBhvr>
                                        <p:cTn id="30" dur="166" decel="50000">
                                          <p:stCondLst>
                                            <p:cond delay="1834"/>
                                          </p:stCondLst>
                                        </p:cTn>
                                        <p:tgtEl>
                                          <p:spTgt spid="9"/>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down)">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wipe(down)">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wipe(down)">
                                      <p:cBhvr>
                                        <p:cTn id="45" dur="580">
                                          <p:stCondLst>
                                            <p:cond delay="0"/>
                                          </p:stCondLst>
                                        </p:cTn>
                                        <p:tgtEl>
                                          <p:spTgt spid="8"/>
                                        </p:tgtEl>
                                      </p:cBhvr>
                                    </p:animEffect>
                                    <p:anim calcmode="lin" valueType="num">
                                      <p:cBhvr>
                                        <p:cTn id="46"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51" dur="26">
                                          <p:stCondLst>
                                            <p:cond delay="650"/>
                                          </p:stCondLst>
                                        </p:cTn>
                                        <p:tgtEl>
                                          <p:spTgt spid="8"/>
                                        </p:tgtEl>
                                      </p:cBhvr>
                                      <p:to x="100000" y="60000"/>
                                    </p:animScale>
                                    <p:animScale>
                                      <p:cBhvr>
                                        <p:cTn id="52" dur="166" decel="50000">
                                          <p:stCondLst>
                                            <p:cond delay="676"/>
                                          </p:stCondLst>
                                        </p:cTn>
                                        <p:tgtEl>
                                          <p:spTgt spid="8"/>
                                        </p:tgtEl>
                                      </p:cBhvr>
                                      <p:to x="100000" y="100000"/>
                                    </p:animScale>
                                    <p:animScale>
                                      <p:cBhvr>
                                        <p:cTn id="53" dur="26">
                                          <p:stCondLst>
                                            <p:cond delay="1312"/>
                                          </p:stCondLst>
                                        </p:cTn>
                                        <p:tgtEl>
                                          <p:spTgt spid="8"/>
                                        </p:tgtEl>
                                      </p:cBhvr>
                                      <p:to x="100000" y="80000"/>
                                    </p:animScale>
                                    <p:animScale>
                                      <p:cBhvr>
                                        <p:cTn id="54" dur="166" decel="50000">
                                          <p:stCondLst>
                                            <p:cond delay="1338"/>
                                          </p:stCondLst>
                                        </p:cTn>
                                        <p:tgtEl>
                                          <p:spTgt spid="8"/>
                                        </p:tgtEl>
                                      </p:cBhvr>
                                      <p:to x="100000" y="100000"/>
                                    </p:animScale>
                                    <p:animScale>
                                      <p:cBhvr>
                                        <p:cTn id="55" dur="26">
                                          <p:stCondLst>
                                            <p:cond delay="1642"/>
                                          </p:stCondLst>
                                        </p:cTn>
                                        <p:tgtEl>
                                          <p:spTgt spid="8"/>
                                        </p:tgtEl>
                                      </p:cBhvr>
                                      <p:to x="100000" y="90000"/>
                                    </p:animScale>
                                    <p:animScale>
                                      <p:cBhvr>
                                        <p:cTn id="56" dur="166" decel="50000">
                                          <p:stCondLst>
                                            <p:cond delay="1668"/>
                                          </p:stCondLst>
                                        </p:cTn>
                                        <p:tgtEl>
                                          <p:spTgt spid="8"/>
                                        </p:tgtEl>
                                      </p:cBhvr>
                                      <p:to x="100000" y="100000"/>
                                    </p:animScale>
                                    <p:animScale>
                                      <p:cBhvr>
                                        <p:cTn id="57" dur="26">
                                          <p:stCondLst>
                                            <p:cond delay="1808"/>
                                          </p:stCondLst>
                                        </p:cTn>
                                        <p:tgtEl>
                                          <p:spTgt spid="8"/>
                                        </p:tgtEl>
                                      </p:cBhvr>
                                      <p:to x="100000" y="95000"/>
                                    </p:animScale>
                                    <p:animScale>
                                      <p:cBhvr>
                                        <p:cTn id="58"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12191999" cy="692943"/>
          </a:xfrm>
          <a:solidFill>
            <a:srgbClr val="0070C0"/>
          </a:solidFill>
        </p:spPr>
        <p:txBody>
          <a:bodyPr>
            <a:noAutofit/>
          </a:bodyPr>
          <a:lstStyle/>
          <a:p>
            <a:pPr algn="ctr"/>
            <a:r>
              <a:rPr lang="en-US" sz="4000" b="1" dirty="0" err="1" smtClean="0">
                <a:solidFill>
                  <a:schemeClr val="bg1"/>
                </a:solidFill>
                <a:latin typeface="Arial" panose="020B0604020202020204" pitchFamily="34" charset="0"/>
                <a:cs typeface="Arial" panose="020B0604020202020204" pitchFamily="34" charset="0"/>
              </a:rPr>
              <a:t>Neue</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Wörter</a:t>
            </a:r>
            <a:endParaRPr lang="ru-RU" sz="40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785813"/>
            <a:ext cx="11530013" cy="5829300"/>
          </a:xfrm>
          <a:ln w="28575"/>
        </p:spPr>
        <p:style>
          <a:lnRef idx="2">
            <a:schemeClr val="accent3"/>
          </a:lnRef>
          <a:fillRef idx="1">
            <a:schemeClr val="lt1"/>
          </a:fillRef>
          <a:effectRef idx="0">
            <a:schemeClr val="accent3"/>
          </a:effectRef>
          <a:fontRef idx="minor">
            <a:schemeClr val="dk1"/>
          </a:fontRef>
        </p:style>
        <p:txBody>
          <a:bodyPr>
            <a:normAutofit/>
          </a:bodyPr>
          <a:lstStyle/>
          <a:p>
            <a:pPr algn="l"/>
            <a:endParaRPr lang="de-DE" sz="4000" dirty="0" smtClean="0">
              <a:solidFill>
                <a:srgbClr val="7030A0"/>
              </a:solidFill>
              <a:latin typeface="Arial" panose="020B0604020202020204" pitchFamily="34" charset="0"/>
              <a:cs typeface="Arial" panose="020B0604020202020204" pitchFamily="34" charset="0"/>
            </a:endParaRPr>
          </a:p>
          <a:p>
            <a:pPr algn="l"/>
            <a:endParaRPr lang="de-DE" sz="4000" dirty="0">
              <a:solidFill>
                <a:srgbClr val="7030A0"/>
              </a:solidFill>
              <a:latin typeface="Arial" panose="020B0604020202020204" pitchFamily="34" charset="0"/>
              <a:cs typeface="Arial" panose="020B0604020202020204" pitchFamily="34" charset="0"/>
            </a:endParaRPr>
          </a:p>
          <a:p>
            <a:pPr algn="l"/>
            <a:endParaRPr lang="de-DE" sz="4000" dirty="0" smtClean="0">
              <a:solidFill>
                <a:srgbClr val="7030A0"/>
              </a:solidFill>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58515" y="3524184"/>
            <a:ext cx="2490226" cy="1789345"/>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0931" y="3508040"/>
            <a:ext cx="2695575" cy="1805490"/>
          </a:xfrm>
          <a:prstGeom prst="rect">
            <a:avLst/>
          </a:prstGeom>
        </p:spPr>
      </p:pic>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89888" y="3471014"/>
            <a:ext cx="2292247" cy="1842516"/>
          </a:xfrm>
          <a:prstGeom prst="rect">
            <a:avLst/>
          </a:prstGeom>
        </p:spPr>
      </p:pic>
      <p:pic>
        <p:nvPicPr>
          <p:cNvPr id="8" name="Рисунок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3771" y="3471013"/>
            <a:ext cx="2307322" cy="1882216"/>
          </a:xfrm>
          <a:prstGeom prst="rect">
            <a:avLst/>
          </a:prstGeom>
        </p:spPr>
      </p:pic>
      <p:sp>
        <p:nvSpPr>
          <p:cNvPr id="9" name="TextBox 8"/>
          <p:cNvSpPr txBox="1"/>
          <p:nvPr/>
        </p:nvSpPr>
        <p:spPr>
          <a:xfrm>
            <a:off x="415925" y="2784983"/>
            <a:ext cx="11530013" cy="646331"/>
          </a:xfrm>
          <a:prstGeom prst="rect">
            <a:avLst/>
          </a:prstGeom>
          <a:noFill/>
        </p:spPr>
        <p:txBody>
          <a:bodyPr wrap="square" rtlCol="0">
            <a:spAutoFit/>
          </a:bodyPr>
          <a:lstStyle/>
          <a:p>
            <a:r>
              <a:rPr lang="de-DE" sz="3600" b="1" dirty="0">
                <a:solidFill>
                  <a:srgbClr val="7030A0"/>
                </a:solidFill>
                <a:latin typeface="Arial" panose="020B0604020202020204" pitchFamily="34" charset="0"/>
                <a:cs typeface="Arial" panose="020B0604020202020204" pitchFamily="34" charset="0"/>
              </a:rPr>
              <a:t>Die Straßen (breit, lang, schön, alt, modern, sauber)</a:t>
            </a:r>
          </a:p>
        </p:txBody>
      </p:sp>
      <p:sp>
        <p:nvSpPr>
          <p:cNvPr id="10" name="TextBox 9"/>
          <p:cNvSpPr txBox="1"/>
          <p:nvPr/>
        </p:nvSpPr>
        <p:spPr>
          <a:xfrm>
            <a:off x="537989" y="5353229"/>
            <a:ext cx="11082683" cy="1261884"/>
          </a:xfrm>
          <a:prstGeom prst="rect">
            <a:avLst/>
          </a:prstGeom>
          <a:noFill/>
        </p:spPr>
        <p:txBody>
          <a:bodyPr wrap="square" rtlCol="0">
            <a:spAutoFit/>
          </a:bodyPr>
          <a:lstStyle/>
          <a:p>
            <a:pPr algn="ctr"/>
            <a:r>
              <a:rPr lang="de-DE" sz="3800" b="1" dirty="0" smtClean="0">
                <a:solidFill>
                  <a:srgbClr val="7030A0"/>
                </a:solidFill>
                <a:latin typeface="Arial" panose="020B0604020202020204" pitchFamily="34" charset="0"/>
                <a:cs typeface="Arial" panose="020B0604020202020204" pitchFamily="34" charset="0"/>
              </a:rPr>
              <a:t>Die Gebäude (die Schulen, Universitäten, Bibliotheken, Wohnhäuser)</a:t>
            </a:r>
            <a:endParaRPr lang="de-DE" sz="3800" b="1" dirty="0">
              <a:solidFill>
                <a:srgbClr val="7030A0"/>
              </a:solidFill>
              <a:latin typeface="Arial" panose="020B0604020202020204" pitchFamily="34" charset="0"/>
              <a:cs typeface="Arial" panose="020B0604020202020204" pitchFamily="34" charset="0"/>
            </a:endParaRPr>
          </a:p>
        </p:txBody>
      </p:sp>
      <p:pic>
        <p:nvPicPr>
          <p:cNvPr id="11" name="Рисунок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60458" y="806695"/>
            <a:ext cx="4775200" cy="2125191"/>
          </a:xfrm>
          <a:prstGeom prst="rect">
            <a:avLst/>
          </a:prstGeom>
        </p:spPr>
      </p:pic>
      <p:pic>
        <p:nvPicPr>
          <p:cNvPr id="12" name="Рисунок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8914" y="806695"/>
            <a:ext cx="4853221" cy="2125191"/>
          </a:xfrm>
          <a:prstGeom prst="rect">
            <a:avLst/>
          </a:prstGeom>
        </p:spPr>
      </p:pic>
    </p:spTree>
    <p:extLst>
      <p:ext uri="{BB962C8B-B14F-4D97-AF65-F5344CB8AC3E}">
        <p14:creationId xmlns:p14="http://schemas.microsoft.com/office/powerpoint/2010/main" val="3201924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ircle(in)">
                                      <p:cBhvr>
                                        <p:cTn id="17" dur="2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down)">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wipe(down)">
                                      <p:cBhvr>
                                        <p:cTn id="37" dur="500"/>
                                        <p:tgtEl>
                                          <p:spTgt spid="2"/>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circle(in)">
                                      <p:cBhvr>
                                        <p:cTn id="4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2343"/>
            <a:ext cx="12191999" cy="737886"/>
          </a:xfrm>
          <a:solidFill>
            <a:srgbClr val="0070C0"/>
          </a:solidFill>
        </p:spPr>
        <p:txBody>
          <a:bodyPr>
            <a:normAutofit/>
          </a:bodyPr>
          <a:lstStyle/>
          <a:p>
            <a:r>
              <a:rPr lang="en-US" sz="4000" b="1" dirty="0" err="1">
                <a:solidFill>
                  <a:schemeClr val="bg1"/>
                </a:solidFill>
                <a:latin typeface="Arial" panose="020B0604020202020204" pitchFamily="34" charset="0"/>
                <a:cs typeface="Arial" panose="020B0604020202020204" pitchFamily="34" charset="0"/>
              </a:rPr>
              <a:t>Neue</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Wörter</a:t>
            </a:r>
            <a:endParaRPr lang="ru-RU" sz="4000"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841830"/>
            <a:ext cx="11530013" cy="5859008"/>
          </a:xfrm>
          <a:ln w="28575"/>
        </p:spPr>
        <p:style>
          <a:lnRef idx="2">
            <a:schemeClr val="accent3"/>
          </a:lnRef>
          <a:fillRef idx="1">
            <a:schemeClr val="lt1"/>
          </a:fillRef>
          <a:effectRef idx="0">
            <a:schemeClr val="accent3"/>
          </a:effectRef>
          <a:fontRef idx="minor">
            <a:schemeClr val="dk1"/>
          </a:fontRef>
        </p:style>
        <p:txBody>
          <a:bodyPr>
            <a:normAutofit/>
          </a:bodyPr>
          <a:lstStyle/>
          <a:p>
            <a:pPr algn="l"/>
            <a:endParaRPr lang="de-DE" sz="4000" dirty="0" smtClean="0">
              <a:solidFill>
                <a:srgbClr val="7030A0"/>
              </a:solidFill>
              <a:latin typeface="Arial" panose="020B0604020202020204" pitchFamily="34" charset="0"/>
              <a:cs typeface="Arial" panose="020B0604020202020204" pitchFamily="34" charset="0"/>
            </a:endParaRPr>
          </a:p>
          <a:p>
            <a:pPr algn="l"/>
            <a:endParaRPr lang="de-DE" sz="4000" dirty="0" smtClean="0">
              <a:solidFill>
                <a:srgbClr val="7030A0"/>
              </a:solidFill>
              <a:latin typeface="Arial" panose="020B0604020202020204" pitchFamily="34" charset="0"/>
              <a:cs typeface="Arial" panose="020B0604020202020204" pitchFamily="34" charset="0"/>
            </a:endParaRPr>
          </a:p>
          <a:p>
            <a:pPr algn="l"/>
            <a:endParaRPr lang="de-DE" sz="4000" dirty="0" smtClean="0">
              <a:solidFill>
                <a:srgbClr val="7030A0"/>
              </a:solidFill>
              <a:latin typeface="Arial" panose="020B0604020202020204" pitchFamily="34" charset="0"/>
              <a:cs typeface="Arial" panose="020B0604020202020204" pitchFamily="34" charset="0"/>
            </a:endParaRPr>
          </a:p>
          <a:p>
            <a:pPr algn="l"/>
            <a:endParaRPr lang="de-DE" sz="4000" dirty="0" smtClean="0">
              <a:solidFill>
                <a:srgbClr val="7030A0"/>
              </a:solidFill>
              <a:latin typeface="Arial" panose="020B0604020202020204" pitchFamily="34" charset="0"/>
              <a:cs typeface="Arial" panose="020B0604020202020204" pitchFamily="34" charset="0"/>
            </a:endParaRPr>
          </a:p>
        </p:txBody>
      </p:sp>
      <p:sp>
        <p:nvSpPr>
          <p:cNvPr id="7" name="TextBox 6"/>
          <p:cNvSpPr txBox="1"/>
          <p:nvPr/>
        </p:nvSpPr>
        <p:spPr>
          <a:xfrm>
            <a:off x="314325" y="4840665"/>
            <a:ext cx="4572002" cy="677108"/>
          </a:xfrm>
          <a:prstGeom prst="rect">
            <a:avLst/>
          </a:prstGeom>
          <a:noFill/>
        </p:spPr>
        <p:txBody>
          <a:bodyPr wrap="square" rtlCol="0">
            <a:spAutoFit/>
          </a:bodyPr>
          <a:lstStyle/>
          <a:p>
            <a:r>
              <a:rPr lang="de-DE" sz="3800" b="1" dirty="0">
                <a:solidFill>
                  <a:srgbClr val="7030A0"/>
                </a:solidFill>
                <a:latin typeface="Arial" panose="020B0604020202020204" pitchFamily="34" charset="0"/>
                <a:cs typeface="Arial" panose="020B0604020202020204" pitchFamily="34" charset="0"/>
              </a:rPr>
              <a:t>Die Springbrunnen</a:t>
            </a:r>
          </a:p>
        </p:txBody>
      </p:sp>
      <p:sp>
        <p:nvSpPr>
          <p:cNvPr id="9" name="TextBox 8"/>
          <p:cNvSpPr txBox="1"/>
          <p:nvPr/>
        </p:nvSpPr>
        <p:spPr>
          <a:xfrm>
            <a:off x="8577943" y="1678781"/>
            <a:ext cx="2927174" cy="677108"/>
          </a:xfrm>
          <a:prstGeom prst="rect">
            <a:avLst/>
          </a:prstGeom>
          <a:noFill/>
        </p:spPr>
        <p:txBody>
          <a:bodyPr wrap="square" rtlCol="0">
            <a:spAutoFit/>
          </a:bodyPr>
          <a:lstStyle/>
          <a:p>
            <a:r>
              <a:rPr lang="de-DE" sz="3800" b="1" dirty="0">
                <a:solidFill>
                  <a:srgbClr val="7030A0"/>
                </a:solidFill>
                <a:latin typeface="Arial" panose="020B0604020202020204" pitchFamily="34" charset="0"/>
                <a:cs typeface="Arial" panose="020B0604020202020204" pitchFamily="34" charset="0"/>
              </a:rPr>
              <a:t>Die Parks</a:t>
            </a:r>
          </a:p>
        </p:txBody>
      </p:sp>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457" y="986971"/>
            <a:ext cx="3846286" cy="2670629"/>
          </a:xfrm>
          <a:prstGeom prst="rect">
            <a:avLst/>
          </a:prstGeom>
        </p:spPr>
      </p:pic>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60875" y="977898"/>
            <a:ext cx="3899530" cy="2679702"/>
          </a:xfrm>
          <a:prstGeom prst="rect">
            <a:avLst/>
          </a:prstGeom>
        </p:spPr>
      </p:pic>
      <p:pic>
        <p:nvPicPr>
          <p:cNvPr id="2" name="Рисунок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00571" y="3793668"/>
            <a:ext cx="3507188" cy="2708733"/>
          </a:xfrm>
          <a:prstGeom prst="rect">
            <a:avLst/>
          </a:prstGeom>
        </p:spPr>
      </p:pic>
      <p:pic>
        <p:nvPicPr>
          <p:cNvPr id="3" name="Рисунок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75200" y="3793668"/>
            <a:ext cx="3288792" cy="2708733"/>
          </a:xfrm>
          <a:prstGeom prst="rect">
            <a:avLst/>
          </a:prstGeom>
        </p:spPr>
      </p:pic>
    </p:spTree>
    <p:extLst>
      <p:ext uri="{BB962C8B-B14F-4D97-AF65-F5344CB8AC3E}">
        <p14:creationId xmlns:p14="http://schemas.microsoft.com/office/powerpoint/2010/main" val="3976654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80">
                                          <p:stCondLst>
                                            <p:cond delay="0"/>
                                          </p:stCondLst>
                                        </p:cTn>
                                        <p:tgtEl>
                                          <p:spTgt spid="9"/>
                                        </p:tgtEl>
                                      </p:cBhvr>
                                    </p:animEffect>
                                    <p:anim calcmode="lin" valueType="num">
                                      <p:cBhvr>
                                        <p:cTn id="1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3" dur="26">
                                          <p:stCondLst>
                                            <p:cond delay="650"/>
                                          </p:stCondLst>
                                        </p:cTn>
                                        <p:tgtEl>
                                          <p:spTgt spid="9"/>
                                        </p:tgtEl>
                                      </p:cBhvr>
                                      <p:to x="100000" y="60000"/>
                                    </p:animScale>
                                    <p:animScale>
                                      <p:cBhvr>
                                        <p:cTn id="24" dur="166" decel="50000">
                                          <p:stCondLst>
                                            <p:cond delay="676"/>
                                          </p:stCondLst>
                                        </p:cTn>
                                        <p:tgtEl>
                                          <p:spTgt spid="9"/>
                                        </p:tgtEl>
                                      </p:cBhvr>
                                      <p:to x="100000" y="100000"/>
                                    </p:animScale>
                                    <p:animScale>
                                      <p:cBhvr>
                                        <p:cTn id="25" dur="26">
                                          <p:stCondLst>
                                            <p:cond delay="1312"/>
                                          </p:stCondLst>
                                        </p:cTn>
                                        <p:tgtEl>
                                          <p:spTgt spid="9"/>
                                        </p:tgtEl>
                                      </p:cBhvr>
                                      <p:to x="100000" y="80000"/>
                                    </p:animScale>
                                    <p:animScale>
                                      <p:cBhvr>
                                        <p:cTn id="26" dur="166" decel="50000">
                                          <p:stCondLst>
                                            <p:cond delay="1338"/>
                                          </p:stCondLst>
                                        </p:cTn>
                                        <p:tgtEl>
                                          <p:spTgt spid="9"/>
                                        </p:tgtEl>
                                      </p:cBhvr>
                                      <p:to x="100000" y="100000"/>
                                    </p:animScale>
                                    <p:animScale>
                                      <p:cBhvr>
                                        <p:cTn id="27" dur="26">
                                          <p:stCondLst>
                                            <p:cond delay="1642"/>
                                          </p:stCondLst>
                                        </p:cTn>
                                        <p:tgtEl>
                                          <p:spTgt spid="9"/>
                                        </p:tgtEl>
                                      </p:cBhvr>
                                      <p:to x="100000" y="90000"/>
                                    </p:animScale>
                                    <p:animScale>
                                      <p:cBhvr>
                                        <p:cTn id="28" dur="166" decel="50000">
                                          <p:stCondLst>
                                            <p:cond delay="1668"/>
                                          </p:stCondLst>
                                        </p:cTn>
                                        <p:tgtEl>
                                          <p:spTgt spid="9"/>
                                        </p:tgtEl>
                                      </p:cBhvr>
                                      <p:to x="100000" y="100000"/>
                                    </p:animScale>
                                    <p:animScale>
                                      <p:cBhvr>
                                        <p:cTn id="29" dur="26">
                                          <p:stCondLst>
                                            <p:cond delay="1808"/>
                                          </p:stCondLst>
                                        </p:cTn>
                                        <p:tgtEl>
                                          <p:spTgt spid="9"/>
                                        </p:tgtEl>
                                      </p:cBhvr>
                                      <p:to x="100000" y="95000"/>
                                    </p:animScale>
                                    <p:animScale>
                                      <p:cBhvr>
                                        <p:cTn id="30" dur="166" decel="50000">
                                          <p:stCondLst>
                                            <p:cond delay="1834"/>
                                          </p:stCondLst>
                                        </p:cTn>
                                        <p:tgtEl>
                                          <p:spTgt spid="9"/>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21885"/>
            <a:ext cx="12191999" cy="614363"/>
          </a:xfrm>
          <a:solidFill>
            <a:srgbClr val="0070C0"/>
          </a:solidFill>
        </p:spPr>
        <p:txBody>
          <a:bodyPr>
            <a:normAutofit/>
          </a:bodyPr>
          <a:lstStyle/>
          <a:p>
            <a:r>
              <a:rPr lang="en-US" sz="3600" b="1" dirty="0" err="1">
                <a:solidFill>
                  <a:schemeClr val="bg1"/>
                </a:solidFill>
                <a:latin typeface="Arial" panose="020B0604020202020204" pitchFamily="34" charset="0"/>
                <a:cs typeface="Arial" panose="020B0604020202020204" pitchFamily="34" charset="0"/>
              </a:rPr>
              <a:t>Neue</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Wörter</a:t>
            </a:r>
            <a:endParaRPr lang="ru-RU" sz="3600"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785813"/>
            <a:ext cx="11530013" cy="5890758"/>
          </a:xfrm>
          <a:ln w="28575"/>
        </p:spPr>
        <p:style>
          <a:lnRef idx="2">
            <a:schemeClr val="accent3"/>
          </a:lnRef>
          <a:fillRef idx="1">
            <a:schemeClr val="lt1"/>
          </a:fillRef>
          <a:effectRef idx="0">
            <a:schemeClr val="accent3"/>
          </a:effectRef>
          <a:fontRef idx="minor">
            <a:schemeClr val="dk1"/>
          </a:fontRef>
        </p:style>
        <p:txBody>
          <a:bodyPr>
            <a:normAutofit/>
          </a:bodyPr>
          <a:lstStyle/>
          <a:p>
            <a:pPr algn="l"/>
            <a:endParaRPr lang="de-DE" sz="4000" dirty="0">
              <a:solidFill>
                <a:srgbClr val="7030A0"/>
              </a:solidFill>
              <a:latin typeface="Arial" panose="020B0604020202020204" pitchFamily="34" charset="0"/>
              <a:cs typeface="Arial" panose="020B0604020202020204" pitchFamily="34" charset="0"/>
            </a:endParaRPr>
          </a:p>
          <a:p>
            <a:pPr algn="l"/>
            <a:endParaRPr lang="de-DE" sz="4000" dirty="0" smtClean="0">
              <a:solidFill>
                <a:srgbClr val="7030A0"/>
              </a:solidFill>
              <a:latin typeface="Arial" panose="020B0604020202020204" pitchFamily="34" charset="0"/>
              <a:cs typeface="Arial" panose="020B0604020202020204" pitchFamily="34" charset="0"/>
            </a:endParaRPr>
          </a:p>
          <a:p>
            <a:pPr algn="l"/>
            <a:endParaRPr lang="de-DE" sz="4000" dirty="0">
              <a:solidFill>
                <a:srgbClr val="7030A0"/>
              </a:solidFill>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314" y="4275884"/>
            <a:ext cx="3222172" cy="2194548"/>
          </a:xfrm>
          <a:prstGeom prst="rect">
            <a:avLst/>
          </a:prstGeom>
        </p:spPr>
      </p:pic>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25256" y="4321273"/>
            <a:ext cx="3156969" cy="2149160"/>
          </a:xfrm>
          <a:prstGeom prst="rect">
            <a:avLst/>
          </a:prstGeom>
        </p:spPr>
      </p:pic>
      <p:sp>
        <p:nvSpPr>
          <p:cNvPr id="9" name="TextBox 8"/>
          <p:cNvSpPr txBox="1"/>
          <p:nvPr/>
        </p:nvSpPr>
        <p:spPr>
          <a:xfrm>
            <a:off x="3216728" y="753006"/>
            <a:ext cx="6313714" cy="677108"/>
          </a:xfrm>
          <a:prstGeom prst="rect">
            <a:avLst/>
          </a:prstGeom>
          <a:noFill/>
        </p:spPr>
        <p:txBody>
          <a:bodyPr wrap="square" rtlCol="0">
            <a:spAutoFit/>
          </a:bodyPr>
          <a:lstStyle/>
          <a:p>
            <a:r>
              <a:rPr lang="de-DE" sz="3800" b="1" dirty="0">
                <a:solidFill>
                  <a:srgbClr val="7030A0"/>
                </a:solidFill>
                <a:latin typeface="Arial" panose="020B0604020202020204" pitchFamily="34" charset="0"/>
                <a:cs typeface="Arial" panose="020B0604020202020204" pitchFamily="34" charset="0"/>
              </a:rPr>
              <a:t>Die Sehenswürdigkeiten</a:t>
            </a:r>
          </a:p>
        </p:txBody>
      </p:sp>
      <p:sp>
        <p:nvSpPr>
          <p:cNvPr id="10" name="TextBox 9"/>
          <p:cNvSpPr txBox="1"/>
          <p:nvPr/>
        </p:nvSpPr>
        <p:spPr>
          <a:xfrm>
            <a:off x="3614057" y="3523994"/>
            <a:ext cx="6313714" cy="677108"/>
          </a:xfrm>
          <a:prstGeom prst="rect">
            <a:avLst/>
          </a:prstGeom>
          <a:noFill/>
        </p:spPr>
        <p:txBody>
          <a:bodyPr wrap="square" rtlCol="0">
            <a:spAutoFit/>
          </a:bodyPr>
          <a:lstStyle/>
          <a:p>
            <a:r>
              <a:rPr lang="de-DE" sz="3800" b="1" dirty="0">
                <a:solidFill>
                  <a:srgbClr val="7030A0"/>
                </a:solidFill>
                <a:latin typeface="Arial" panose="020B0604020202020204" pitchFamily="34" charset="0"/>
                <a:cs typeface="Arial" panose="020B0604020202020204" pitchFamily="34" charset="0"/>
              </a:rPr>
              <a:t>Die Verkehrsmittel</a:t>
            </a:r>
          </a:p>
        </p:txBody>
      </p:sp>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1200" y="1430115"/>
            <a:ext cx="3236685" cy="2043220"/>
          </a:xfrm>
          <a:prstGeom prst="rect">
            <a:avLst/>
          </a:prstGeom>
        </p:spPr>
      </p:pic>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25256" y="1430115"/>
            <a:ext cx="3156969" cy="2025908"/>
          </a:xfrm>
          <a:prstGeom prst="rect">
            <a:avLst/>
          </a:prstGeom>
        </p:spPr>
      </p:pic>
      <p:pic>
        <p:nvPicPr>
          <p:cNvPr id="7" name="Рисунок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68343" y="1430114"/>
            <a:ext cx="3222171" cy="2025908"/>
          </a:xfrm>
          <a:prstGeom prst="rect">
            <a:avLst/>
          </a:prstGeom>
        </p:spPr>
      </p:pic>
      <p:pic>
        <p:nvPicPr>
          <p:cNvPr id="11" name="Рисунок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68342" y="4321272"/>
            <a:ext cx="3222171" cy="2149159"/>
          </a:xfrm>
          <a:prstGeom prst="rect">
            <a:avLst/>
          </a:prstGeom>
        </p:spPr>
      </p:pic>
    </p:spTree>
    <p:extLst>
      <p:ext uri="{BB962C8B-B14F-4D97-AF65-F5344CB8AC3E}">
        <p14:creationId xmlns:p14="http://schemas.microsoft.com/office/powerpoint/2010/main" val="2235758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476900014"/>
              </p:ext>
            </p:extLst>
          </p:nvPr>
        </p:nvGraphicFramePr>
        <p:xfrm>
          <a:off x="642935" y="914400"/>
          <a:ext cx="10872790" cy="5760720"/>
        </p:xfrm>
        <a:graphic>
          <a:graphicData uri="http://schemas.openxmlformats.org/drawingml/2006/table">
            <a:tbl>
              <a:tblPr firstRow="1" bandRow="1">
                <a:tableStyleId>{E8B1032C-EA38-4F05-BA0D-38AFFFC7BED3}</a:tableStyleId>
              </a:tblPr>
              <a:tblGrid>
                <a:gridCol w="5463511">
                  <a:extLst>
                    <a:ext uri="{9D8B030D-6E8A-4147-A177-3AD203B41FA5}">
                      <a16:colId xmlns:a16="http://schemas.microsoft.com/office/drawing/2014/main" val="20000"/>
                    </a:ext>
                  </a:extLst>
                </a:gridCol>
                <a:gridCol w="5409279">
                  <a:extLst>
                    <a:ext uri="{9D8B030D-6E8A-4147-A177-3AD203B41FA5}">
                      <a16:colId xmlns:a16="http://schemas.microsoft.com/office/drawing/2014/main" val="20001"/>
                    </a:ext>
                  </a:extLst>
                </a:gridCol>
              </a:tblGrid>
              <a:tr h="584549">
                <a:tc>
                  <a:txBody>
                    <a:bodyPr/>
                    <a:lstStyle/>
                    <a:p>
                      <a:pPr algn="ctr"/>
                      <a:r>
                        <a:rPr lang="de-DE" sz="3400" dirty="0" smtClean="0">
                          <a:latin typeface="Arial" panose="020B0604020202020204" pitchFamily="34" charset="0"/>
                          <a:cs typeface="Arial" panose="020B0604020202020204" pitchFamily="34" charset="0"/>
                        </a:rPr>
                        <a:t>die Stadt</a:t>
                      </a:r>
                      <a:endParaRPr lang="ru-RU" sz="3400" dirty="0">
                        <a:latin typeface="Arial" panose="020B0604020202020204" pitchFamily="34" charset="0"/>
                        <a:cs typeface="Arial" panose="020B0604020202020204" pitchFamily="34" charset="0"/>
                      </a:endParaRPr>
                    </a:p>
                  </a:txBody>
                  <a:tcPr/>
                </a:tc>
                <a:tc>
                  <a:txBody>
                    <a:bodyPr/>
                    <a:lstStyle/>
                    <a:p>
                      <a:pPr algn="ctr"/>
                      <a:r>
                        <a:rPr lang="en-US" sz="3600" dirty="0" err="1" smtClean="0">
                          <a:latin typeface="Arial" panose="020B0604020202020204" pitchFamily="34" charset="0"/>
                          <a:cs typeface="Arial" panose="020B0604020202020204" pitchFamily="34" charset="0"/>
                        </a:rPr>
                        <a:t>shahar</a:t>
                      </a:r>
                      <a:endParaRPr lang="ru-RU" sz="3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621323">
                <a:tc>
                  <a:txBody>
                    <a:bodyPr/>
                    <a:lstStyle/>
                    <a:p>
                      <a:pPr algn="ctr"/>
                      <a:r>
                        <a:rPr lang="de-DE" sz="3400" b="1" dirty="0" smtClean="0">
                          <a:latin typeface="Arial" panose="020B0604020202020204" pitchFamily="34" charset="0"/>
                          <a:cs typeface="Arial" panose="020B0604020202020204" pitchFamily="34" charset="0"/>
                        </a:rPr>
                        <a:t>die Verkehrsmittel</a:t>
                      </a:r>
                      <a:endParaRPr lang="ru-RU" sz="3400" b="1" dirty="0">
                        <a:latin typeface="Arial" panose="020B0604020202020204" pitchFamily="34" charset="0"/>
                        <a:cs typeface="Arial" panose="020B0604020202020204" pitchFamily="34" charset="0"/>
                      </a:endParaRPr>
                    </a:p>
                  </a:txBody>
                  <a:tcPr/>
                </a:tc>
                <a:tc>
                  <a:txBody>
                    <a:bodyPr/>
                    <a:lstStyle/>
                    <a:p>
                      <a:pPr algn="ctr"/>
                      <a:r>
                        <a:rPr lang="en-US" sz="3600" b="1" dirty="0" smtClean="0">
                          <a:latin typeface="Arial" panose="020B0604020202020204" pitchFamily="34" charset="0"/>
                          <a:cs typeface="Arial" panose="020B0604020202020204" pitchFamily="34" charset="0"/>
                        </a:rPr>
                        <a:t>transport</a:t>
                      </a:r>
                      <a:endParaRPr lang="ru-RU" sz="36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584549">
                <a:tc>
                  <a:txBody>
                    <a:bodyPr/>
                    <a:lstStyle/>
                    <a:p>
                      <a:pPr algn="ctr"/>
                      <a:r>
                        <a:rPr lang="de-DE" sz="3400" b="1" dirty="0" smtClean="0">
                          <a:latin typeface="Arial" panose="020B0604020202020204" pitchFamily="34" charset="0"/>
                          <a:cs typeface="Arial" panose="020B0604020202020204" pitchFamily="34" charset="0"/>
                        </a:rPr>
                        <a:t>der Springbrunnen</a:t>
                      </a:r>
                      <a:endParaRPr lang="ru-RU" sz="3400" b="1" dirty="0">
                        <a:latin typeface="Arial" panose="020B0604020202020204" pitchFamily="34" charset="0"/>
                        <a:cs typeface="Arial" panose="020B0604020202020204" pitchFamily="34" charset="0"/>
                      </a:endParaRPr>
                    </a:p>
                  </a:txBody>
                  <a:tcPr/>
                </a:tc>
                <a:tc>
                  <a:txBody>
                    <a:bodyPr/>
                    <a:lstStyle/>
                    <a:p>
                      <a:pPr algn="ctr"/>
                      <a:r>
                        <a:rPr lang="en-US" sz="3600" b="1" dirty="0" err="1" smtClean="0">
                          <a:latin typeface="Arial" panose="020B0604020202020204" pitchFamily="34" charset="0"/>
                          <a:cs typeface="Arial" panose="020B0604020202020204" pitchFamily="34" charset="0"/>
                        </a:rPr>
                        <a:t>favvora</a:t>
                      </a:r>
                      <a:endParaRPr lang="ru-RU" sz="36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584549">
                <a:tc>
                  <a:txBody>
                    <a:bodyPr/>
                    <a:lstStyle/>
                    <a:p>
                      <a:pPr algn="ctr"/>
                      <a:r>
                        <a:rPr lang="de-DE" sz="3400" b="1" dirty="0" smtClean="0">
                          <a:latin typeface="Arial" panose="020B0604020202020204" pitchFamily="34" charset="0"/>
                          <a:cs typeface="Arial" panose="020B0604020202020204" pitchFamily="34" charset="0"/>
                        </a:rPr>
                        <a:t>die Sehenswürdigkeit</a:t>
                      </a:r>
                      <a:endParaRPr lang="ru-RU" sz="3400" b="1" dirty="0">
                        <a:latin typeface="Arial" panose="020B0604020202020204" pitchFamily="34" charset="0"/>
                        <a:cs typeface="Arial" panose="020B0604020202020204" pitchFamily="34" charset="0"/>
                      </a:endParaRPr>
                    </a:p>
                  </a:txBody>
                  <a:tcPr/>
                </a:tc>
                <a:tc>
                  <a:txBody>
                    <a:bodyPr/>
                    <a:lstStyle/>
                    <a:p>
                      <a:pPr algn="ctr"/>
                      <a:r>
                        <a:rPr lang="en-US" sz="3600" b="1" dirty="0" err="1" smtClean="0">
                          <a:latin typeface="Arial" panose="020B0604020202020204" pitchFamily="34" charset="0"/>
                          <a:cs typeface="Arial" panose="020B0604020202020204" pitchFamily="34" charset="0"/>
                        </a:rPr>
                        <a:t>diqqatga</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sazovor</a:t>
                      </a:r>
                      <a:r>
                        <a:rPr lang="en-US" sz="3600" b="1" dirty="0" smtClean="0">
                          <a:latin typeface="Arial" panose="020B0604020202020204" pitchFamily="34" charset="0"/>
                          <a:cs typeface="Arial" panose="020B0604020202020204" pitchFamily="34" charset="0"/>
                        </a:rPr>
                        <a:t> joy</a:t>
                      </a:r>
                      <a:endParaRPr lang="ru-RU" sz="36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584549">
                <a:tc>
                  <a:txBody>
                    <a:bodyPr/>
                    <a:lstStyle/>
                    <a:p>
                      <a:pPr algn="ctr"/>
                      <a:r>
                        <a:rPr lang="de-DE" sz="3400" b="1" dirty="0" smtClean="0">
                          <a:latin typeface="Arial" panose="020B0604020202020204" pitchFamily="34" charset="0"/>
                          <a:cs typeface="Arial" panose="020B0604020202020204" pitchFamily="34" charset="0"/>
                        </a:rPr>
                        <a:t>der Platz</a:t>
                      </a:r>
                      <a:endParaRPr lang="ru-RU" sz="3400" b="1" dirty="0">
                        <a:latin typeface="Arial" panose="020B0604020202020204" pitchFamily="34" charset="0"/>
                        <a:cs typeface="Arial" panose="020B0604020202020204" pitchFamily="34" charset="0"/>
                      </a:endParaRPr>
                    </a:p>
                  </a:txBody>
                  <a:tcPr/>
                </a:tc>
                <a:tc>
                  <a:txBody>
                    <a:bodyPr/>
                    <a:lstStyle/>
                    <a:p>
                      <a:pPr algn="ctr"/>
                      <a:r>
                        <a:rPr lang="en-US" sz="3600" b="1" dirty="0" err="1" smtClean="0">
                          <a:latin typeface="Arial" panose="020B0604020202020204" pitchFamily="34" charset="0"/>
                          <a:cs typeface="Arial" panose="020B0604020202020204" pitchFamily="34" charset="0"/>
                        </a:rPr>
                        <a:t>maydon</a:t>
                      </a:r>
                      <a:endParaRPr lang="ru-RU" sz="36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584549">
                <a:tc>
                  <a:txBody>
                    <a:bodyPr/>
                    <a:lstStyle/>
                    <a:p>
                      <a:pPr algn="ctr"/>
                      <a:r>
                        <a:rPr lang="de-DE" sz="3400" b="1" dirty="0" smtClean="0">
                          <a:latin typeface="Arial" panose="020B0604020202020204" pitchFamily="34" charset="0"/>
                          <a:cs typeface="Arial" panose="020B0604020202020204" pitchFamily="34" charset="0"/>
                        </a:rPr>
                        <a:t>dichtbevölkert</a:t>
                      </a:r>
                      <a:endParaRPr lang="ru-RU" sz="3400" b="1" dirty="0">
                        <a:latin typeface="Arial" panose="020B0604020202020204" pitchFamily="34" charset="0"/>
                        <a:cs typeface="Arial" panose="020B0604020202020204" pitchFamily="34" charset="0"/>
                      </a:endParaRPr>
                    </a:p>
                  </a:txBody>
                  <a:tcPr/>
                </a:tc>
                <a:tc>
                  <a:txBody>
                    <a:bodyPr/>
                    <a:lstStyle/>
                    <a:p>
                      <a:pPr algn="ctr"/>
                      <a:r>
                        <a:rPr lang="en-US" sz="3600" b="1" dirty="0" err="1" smtClean="0">
                          <a:latin typeface="Arial" panose="020B0604020202020204" pitchFamily="34" charset="0"/>
                          <a:cs typeface="Arial" panose="020B0604020202020204" pitchFamily="34" charset="0"/>
                        </a:rPr>
                        <a:t>aholi</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zich</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joylashgan</a:t>
                      </a:r>
                      <a:endParaRPr lang="ru-RU" sz="36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584549">
                <a:tc>
                  <a:txBody>
                    <a:bodyPr/>
                    <a:lstStyle/>
                    <a:p>
                      <a:pPr algn="ctr"/>
                      <a:r>
                        <a:rPr lang="de-DE" sz="3400" b="1" dirty="0" smtClean="0">
                          <a:latin typeface="Arial" panose="020B0604020202020204" pitchFamily="34" charset="0"/>
                          <a:cs typeface="Arial" panose="020B0604020202020204" pitchFamily="34" charset="0"/>
                        </a:rPr>
                        <a:t>das Gebäude</a:t>
                      </a:r>
                      <a:endParaRPr lang="ru-RU" sz="3400" b="1" dirty="0">
                        <a:latin typeface="Arial" panose="020B0604020202020204" pitchFamily="34" charset="0"/>
                        <a:cs typeface="Arial" panose="020B0604020202020204" pitchFamily="34" charset="0"/>
                      </a:endParaRPr>
                    </a:p>
                  </a:txBody>
                  <a:tcPr/>
                </a:tc>
                <a:tc>
                  <a:txBody>
                    <a:bodyPr/>
                    <a:lstStyle/>
                    <a:p>
                      <a:pPr algn="ctr"/>
                      <a:r>
                        <a:rPr lang="en-US" sz="3600" b="1" dirty="0" err="1" smtClean="0">
                          <a:latin typeface="Arial" panose="020B0604020202020204" pitchFamily="34" charset="0"/>
                          <a:cs typeface="Arial" panose="020B0604020202020204" pitchFamily="34" charset="0"/>
                        </a:rPr>
                        <a:t>bino</a:t>
                      </a:r>
                      <a:endParaRPr lang="ru-RU" sz="36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r h="584549">
                <a:tc>
                  <a:txBody>
                    <a:bodyPr/>
                    <a:lstStyle/>
                    <a:p>
                      <a:pPr algn="ctr"/>
                      <a:r>
                        <a:rPr lang="de-DE" sz="3400" b="1" dirty="0" smtClean="0">
                          <a:latin typeface="Arial" panose="020B0604020202020204" pitchFamily="34" charset="0"/>
                          <a:cs typeface="Arial" panose="020B0604020202020204" pitchFamily="34" charset="0"/>
                        </a:rPr>
                        <a:t>breit</a:t>
                      </a:r>
                      <a:endParaRPr lang="ru-RU" sz="3400" b="1" dirty="0">
                        <a:latin typeface="Arial" panose="020B0604020202020204" pitchFamily="34" charset="0"/>
                        <a:cs typeface="Arial" panose="020B0604020202020204" pitchFamily="34" charset="0"/>
                      </a:endParaRPr>
                    </a:p>
                  </a:txBody>
                  <a:tcPr/>
                </a:tc>
                <a:tc>
                  <a:txBody>
                    <a:bodyPr/>
                    <a:lstStyle/>
                    <a:p>
                      <a:pPr algn="ctr"/>
                      <a:r>
                        <a:rPr lang="en-US" sz="3600" b="1" dirty="0" err="1" smtClean="0">
                          <a:latin typeface="Arial" panose="020B0604020202020204" pitchFamily="34" charset="0"/>
                          <a:cs typeface="Arial" panose="020B0604020202020204" pitchFamily="34" charset="0"/>
                        </a:rPr>
                        <a:t>keng</a:t>
                      </a:r>
                      <a:endParaRPr lang="ru-RU" sz="36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7"/>
                  </a:ext>
                </a:extLst>
              </a:tr>
              <a:tr h="584549">
                <a:tc>
                  <a:txBody>
                    <a:bodyPr/>
                    <a:lstStyle/>
                    <a:p>
                      <a:pPr algn="ctr"/>
                      <a:r>
                        <a:rPr lang="en-US" sz="3400" b="1" dirty="0" err="1" smtClean="0">
                          <a:latin typeface="Arial" panose="020B0604020202020204" pitchFamily="34" charset="0"/>
                          <a:cs typeface="Arial" panose="020B0604020202020204" pitchFamily="34" charset="0"/>
                        </a:rPr>
                        <a:t>historisch</a:t>
                      </a:r>
                      <a:endParaRPr lang="ru-RU" sz="3400" b="1" dirty="0">
                        <a:latin typeface="Arial" panose="020B0604020202020204" pitchFamily="34" charset="0"/>
                        <a:cs typeface="Arial" panose="020B0604020202020204" pitchFamily="34" charset="0"/>
                      </a:endParaRPr>
                    </a:p>
                  </a:txBody>
                  <a:tcPr/>
                </a:tc>
                <a:tc>
                  <a:txBody>
                    <a:bodyPr/>
                    <a:lstStyle/>
                    <a:p>
                      <a:pPr algn="ctr"/>
                      <a:r>
                        <a:rPr lang="en-US" sz="3600" b="1" dirty="0" err="1" smtClean="0">
                          <a:latin typeface="Arial" panose="020B0604020202020204" pitchFamily="34" charset="0"/>
                          <a:cs typeface="Arial" panose="020B0604020202020204" pitchFamily="34" charset="0"/>
                        </a:rPr>
                        <a:t>tarixiy</a:t>
                      </a:r>
                      <a:endParaRPr lang="ru-RU" sz="36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8"/>
                  </a:ext>
                </a:extLst>
              </a:tr>
            </a:tbl>
          </a:graphicData>
        </a:graphic>
      </p:graphicFrame>
      <p:sp>
        <p:nvSpPr>
          <p:cNvPr id="6" name="Заголовок 3"/>
          <p:cNvSpPr>
            <a:spLocks noGrp="1"/>
          </p:cNvSpPr>
          <p:nvPr>
            <p:ph type="ctrTitle"/>
          </p:nvPr>
        </p:nvSpPr>
        <p:spPr>
          <a:xfrm>
            <a:off x="0" y="0"/>
            <a:ext cx="12192000" cy="776515"/>
          </a:xfrm>
          <a:solidFill>
            <a:srgbClr val="0070C0"/>
          </a:solidFill>
        </p:spPr>
        <p:txBody>
          <a:bodyPr>
            <a:noAutofit/>
          </a:bodyPr>
          <a:lstStyle/>
          <a:p>
            <a:pPr algn="ctr"/>
            <a:r>
              <a:rPr lang="en-US" sz="4000" b="1" dirty="0" err="1" smtClean="0">
                <a:solidFill>
                  <a:schemeClr val="bg1"/>
                </a:solidFill>
                <a:latin typeface="Arial" panose="020B0604020202020204" pitchFamily="34" charset="0"/>
                <a:cs typeface="Arial" panose="020B0604020202020204" pitchFamily="34" charset="0"/>
              </a:rPr>
              <a:t>Wir</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lernen</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neue</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Wörter</a:t>
            </a:r>
            <a:r>
              <a:rPr lang="en-US" sz="4000" b="1" dirty="0" smtClean="0">
                <a:solidFill>
                  <a:schemeClr val="bg1"/>
                </a:solidFill>
                <a:latin typeface="Arial" panose="020B0604020202020204" pitchFamily="34" charset="0"/>
                <a:cs typeface="Arial" panose="020B0604020202020204" pitchFamily="34" charset="0"/>
              </a:rPr>
              <a:t>:</a:t>
            </a:r>
            <a:endParaRPr lang="ru-RU" sz="4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27103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12191999" cy="703401"/>
          </a:xfrm>
          <a:solidFill>
            <a:srgbClr val="0070C0"/>
          </a:solidFill>
        </p:spPr>
        <p:txBody>
          <a:bodyPr>
            <a:noAutofit/>
          </a:bodyPr>
          <a:lstStyle/>
          <a:p>
            <a:pPr algn="ctr"/>
            <a:r>
              <a:rPr lang="en-US" sz="4500" b="1" dirty="0" err="1" smtClean="0">
                <a:solidFill>
                  <a:schemeClr val="bg1"/>
                </a:solidFill>
                <a:latin typeface="Arial" panose="020B0604020202020204" pitchFamily="34" charset="0"/>
                <a:cs typeface="Arial" panose="020B0604020202020204" pitchFamily="34" charset="0"/>
              </a:rPr>
              <a:t>Kreuzworträtsel</a:t>
            </a:r>
            <a:endParaRPr lang="ru-RU" sz="4500" b="1" dirty="0">
              <a:solidFill>
                <a:schemeClr val="bg1"/>
              </a:solidFill>
              <a:latin typeface="Arial" panose="020B0604020202020204" pitchFamily="34" charset="0"/>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843489851"/>
              </p:ext>
            </p:extLst>
          </p:nvPr>
        </p:nvGraphicFramePr>
        <p:xfrm>
          <a:off x="5277644" y="723071"/>
          <a:ext cx="508823" cy="5943600"/>
        </p:xfrm>
        <a:graphic>
          <a:graphicData uri="http://schemas.openxmlformats.org/drawingml/2006/table">
            <a:tbl>
              <a:tblPr firstRow="1" bandRow="1">
                <a:tableStyleId>{22838BEF-8BB2-4498-84A7-C5851F593DF1}</a:tableStyleId>
              </a:tblPr>
              <a:tblGrid>
                <a:gridCol w="508823">
                  <a:extLst>
                    <a:ext uri="{9D8B030D-6E8A-4147-A177-3AD203B41FA5}">
                      <a16:colId xmlns:a16="http://schemas.microsoft.com/office/drawing/2014/main" val="20000"/>
                    </a:ext>
                  </a:extLst>
                </a:gridCol>
              </a:tblGrid>
              <a:tr h="888682">
                <a:tc>
                  <a:txBody>
                    <a:bodyPr/>
                    <a:lstStyle/>
                    <a:p>
                      <a:pPr algn="just"/>
                      <a:r>
                        <a:rPr lang="de-DE" sz="3600" dirty="0" smtClean="0">
                          <a:latin typeface="Arial" panose="020B0604020202020204" pitchFamily="34" charset="0"/>
                          <a:cs typeface="Arial" panose="020B0604020202020204" pitchFamily="34" charset="0"/>
                        </a:rPr>
                        <a:t>   S</a:t>
                      </a:r>
                      <a:endParaRPr lang="ru-RU" sz="3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888682">
                <a:tc>
                  <a:txBody>
                    <a:bodyPr/>
                    <a:lstStyle/>
                    <a:p>
                      <a:pPr algn="just"/>
                      <a:r>
                        <a:rPr lang="de-DE" sz="3600" b="1" dirty="0" smtClean="0">
                          <a:latin typeface="Arial" panose="020B0604020202020204" pitchFamily="34" charset="0"/>
                          <a:cs typeface="Arial" panose="020B0604020202020204" pitchFamily="34" charset="0"/>
                        </a:rPr>
                        <a:t>   T</a:t>
                      </a:r>
                      <a:endParaRPr lang="ru-RU" sz="36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888682">
                <a:tc>
                  <a:txBody>
                    <a:bodyPr/>
                    <a:lstStyle/>
                    <a:p>
                      <a:pPr algn="just"/>
                      <a:r>
                        <a:rPr lang="de-DE" sz="3600" b="1" dirty="0" smtClean="0">
                          <a:latin typeface="Arial" panose="020B0604020202020204" pitchFamily="34" charset="0"/>
                          <a:cs typeface="Arial" panose="020B0604020202020204" pitchFamily="34" charset="0"/>
                        </a:rPr>
                        <a:t>   A</a:t>
                      </a:r>
                      <a:endParaRPr lang="ru-RU" sz="36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888682">
                <a:tc>
                  <a:txBody>
                    <a:bodyPr/>
                    <a:lstStyle/>
                    <a:p>
                      <a:pPr algn="just"/>
                      <a:r>
                        <a:rPr lang="de-DE" sz="3600" b="1" dirty="0" smtClean="0">
                          <a:latin typeface="Arial" panose="020B0604020202020204" pitchFamily="34" charset="0"/>
                          <a:cs typeface="Arial" panose="020B0604020202020204" pitchFamily="34" charset="0"/>
                        </a:rPr>
                        <a:t>   D</a:t>
                      </a:r>
                      <a:endParaRPr lang="ru-RU" sz="36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888682">
                <a:tc>
                  <a:txBody>
                    <a:bodyPr/>
                    <a:lstStyle/>
                    <a:p>
                      <a:pPr algn="just"/>
                      <a:r>
                        <a:rPr lang="de-DE" sz="3600" b="1" dirty="0" smtClean="0">
                          <a:latin typeface="Arial" panose="020B0604020202020204" pitchFamily="34" charset="0"/>
                          <a:cs typeface="Arial" panose="020B0604020202020204" pitchFamily="34" charset="0"/>
                        </a:rPr>
                        <a:t>   T</a:t>
                      </a:r>
                      <a:endParaRPr lang="ru-RU" sz="36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bl>
          </a:graphicData>
        </a:graphic>
      </p:graphicFrame>
      <p:sp>
        <p:nvSpPr>
          <p:cNvPr id="3" name="Прямоугольник 2"/>
          <p:cNvSpPr/>
          <p:nvPr/>
        </p:nvSpPr>
        <p:spPr>
          <a:xfrm>
            <a:off x="5718888" y="1139558"/>
            <a:ext cx="1563248" cy="784830"/>
          </a:xfrm>
          <a:prstGeom prst="rect">
            <a:avLst/>
          </a:prstGeom>
          <a:noFill/>
        </p:spPr>
        <p:txBody>
          <a:bodyPr wrap="none" lIns="91440" tIns="45720" rIns="91440" bIns="45720">
            <a:spAutoFit/>
          </a:bodyPr>
          <a:lstStyle/>
          <a:p>
            <a:pPr algn="ctr"/>
            <a:r>
              <a:rPr lang="de-DE" sz="4500" b="1" cap="none" spc="0" dirty="0" err="1"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chön</a:t>
            </a:r>
            <a:endParaRPr lang="ru-RU" sz="45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7" name="Прямоугольник 6"/>
          <p:cNvSpPr/>
          <p:nvPr/>
        </p:nvSpPr>
        <p:spPr>
          <a:xfrm>
            <a:off x="3974661" y="5901511"/>
            <a:ext cx="1370888" cy="784830"/>
          </a:xfrm>
          <a:prstGeom prst="rect">
            <a:avLst/>
          </a:prstGeom>
          <a:noFill/>
        </p:spPr>
        <p:txBody>
          <a:bodyPr wrap="none" lIns="91440" tIns="45720" rIns="91440" bIns="45720">
            <a:spAutoFit/>
          </a:bodyPr>
          <a:lstStyle/>
          <a:p>
            <a:pPr algn="ctr"/>
            <a:r>
              <a:rPr lang="de-DE" sz="4500" b="1" cap="none" spc="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dich</a:t>
            </a:r>
            <a:endParaRPr lang="ru-RU" sz="45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8" name="Прямоугольник 7"/>
          <p:cNvSpPr/>
          <p:nvPr/>
        </p:nvSpPr>
        <p:spPr>
          <a:xfrm>
            <a:off x="5738191" y="3559371"/>
            <a:ext cx="537327" cy="784830"/>
          </a:xfrm>
          <a:prstGeom prst="rect">
            <a:avLst/>
          </a:prstGeom>
          <a:noFill/>
        </p:spPr>
        <p:txBody>
          <a:bodyPr wrap="none" lIns="91440" tIns="45720" rIns="91440" bIns="45720">
            <a:spAutoFit/>
          </a:bodyPr>
          <a:lstStyle/>
          <a:p>
            <a:pPr algn="ctr"/>
            <a:r>
              <a:rPr lang="de-DE" sz="4500" b="1" cap="none" spc="0" dirty="0" err="1"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lt</a:t>
            </a:r>
            <a:endParaRPr lang="ru-RU" sz="45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9" name="Прямоугольник 8"/>
          <p:cNvSpPr/>
          <p:nvPr/>
        </p:nvSpPr>
        <p:spPr>
          <a:xfrm>
            <a:off x="4255425" y="4726333"/>
            <a:ext cx="1050289" cy="784830"/>
          </a:xfrm>
          <a:prstGeom prst="rect">
            <a:avLst/>
          </a:prstGeom>
          <a:noFill/>
        </p:spPr>
        <p:txBody>
          <a:bodyPr wrap="none" lIns="91440" tIns="45720" rIns="91440" bIns="45720">
            <a:spAutoFit/>
          </a:bodyPr>
          <a:lstStyle/>
          <a:p>
            <a:pPr algn="ctr"/>
            <a:r>
              <a:rPr lang="de-DE" sz="4500" b="1" cap="none" spc="0" dirty="0" err="1"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mo</a:t>
            </a:r>
            <a:endParaRPr lang="ru-RU" sz="45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10" name="Прямоугольник 9"/>
          <p:cNvSpPr/>
          <p:nvPr/>
        </p:nvSpPr>
        <p:spPr>
          <a:xfrm>
            <a:off x="5726338" y="4709128"/>
            <a:ext cx="1082348" cy="784830"/>
          </a:xfrm>
          <a:prstGeom prst="rect">
            <a:avLst/>
          </a:prstGeom>
          <a:noFill/>
        </p:spPr>
        <p:txBody>
          <a:bodyPr wrap="none" lIns="91440" tIns="45720" rIns="91440" bIns="45720">
            <a:spAutoFit/>
          </a:bodyPr>
          <a:lstStyle/>
          <a:p>
            <a:pPr algn="ctr"/>
            <a:r>
              <a:rPr lang="de-DE" sz="4500" b="1" cap="none" spc="0" dirty="0" err="1"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ern</a:t>
            </a:r>
            <a:endParaRPr lang="ru-RU" sz="45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11" name="Прямоугольник 10"/>
          <p:cNvSpPr/>
          <p:nvPr/>
        </p:nvSpPr>
        <p:spPr>
          <a:xfrm>
            <a:off x="5714714" y="5940727"/>
            <a:ext cx="2749472" cy="784830"/>
          </a:xfrm>
          <a:prstGeom prst="rect">
            <a:avLst/>
          </a:prstGeom>
          <a:noFill/>
        </p:spPr>
        <p:txBody>
          <a:bodyPr wrap="none" lIns="91440" tIns="45720" rIns="91440" bIns="45720">
            <a:spAutoFit/>
          </a:bodyPr>
          <a:lstStyle/>
          <a:p>
            <a:pPr algn="ctr"/>
            <a:r>
              <a:rPr lang="de-DE" sz="4500" b="1" cap="none" spc="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bevölkert</a:t>
            </a:r>
            <a:endParaRPr lang="ru-RU" sz="45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15" name="Прямоугольник 14"/>
          <p:cNvSpPr/>
          <p:nvPr/>
        </p:nvSpPr>
        <p:spPr>
          <a:xfrm>
            <a:off x="4283493" y="2315558"/>
            <a:ext cx="1018227" cy="784830"/>
          </a:xfrm>
          <a:prstGeom prst="rect">
            <a:avLst/>
          </a:prstGeom>
          <a:noFill/>
        </p:spPr>
        <p:txBody>
          <a:bodyPr wrap="none" lIns="91440" tIns="45720" rIns="91440" bIns="45720">
            <a:spAutoFit/>
          </a:bodyPr>
          <a:lstStyle/>
          <a:p>
            <a:pPr algn="ctr"/>
            <a:r>
              <a:rPr lang="de-DE" sz="4500" b="1" cap="none" spc="0" dirty="0" err="1"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his</a:t>
            </a:r>
            <a:endParaRPr lang="ru-RU" sz="45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20" name="Прямоугольник 19"/>
          <p:cNvSpPr/>
          <p:nvPr/>
        </p:nvSpPr>
        <p:spPr>
          <a:xfrm>
            <a:off x="5678074" y="2340875"/>
            <a:ext cx="2005969" cy="784830"/>
          </a:xfrm>
          <a:prstGeom prst="rect">
            <a:avLst/>
          </a:prstGeom>
          <a:noFill/>
        </p:spPr>
        <p:txBody>
          <a:bodyPr wrap="square" lIns="91440" tIns="45720" rIns="91440" bIns="45720">
            <a:spAutoFit/>
          </a:bodyPr>
          <a:lstStyle/>
          <a:p>
            <a:pPr algn="ctr"/>
            <a:r>
              <a:rPr lang="en-US" sz="4500" b="1" cap="none" spc="0" dirty="0" err="1"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orisch</a:t>
            </a:r>
            <a:endParaRPr lang="ru-RU" sz="45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3480" y="891631"/>
            <a:ext cx="3168494" cy="2490197"/>
          </a:xfrm>
          <a:prstGeom prst="rect">
            <a:avLst/>
          </a:prstGeom>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64187" y="3846287"/>
            <a:ext cx="3307674" cy="2646550"/>
          </a:xfrm>
          <a:prstGeom prst="rect">
            <a:avLst/>
          </a:prstGeom>
        </p:spPr>
      </p:pic>
      <p:pic>
        <p:nvPicPr>
          <p:cNvPr id="12" name="Рисунок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3479" y="3947886"/>
            <a:ext cx="3168495" cy="2609353"/>
          </a:xfrm>
          <a:prstGeom prst="rect">
            <a:avLst/>
          </a:prstGeom>
        </p:spPr>
      </p:pic>
      <p:pic>
        <p:nvPicPr>
          <p:cNvPr id="13" name="Рисунок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29599" y="885371"/>
            <a:ext cx="3388127" cy="2496457"/>
          </a:xfrm>
          <a:prstGeom prst="rect">
            <a:avLst/>
          </a:prstGeom>
        </p:spPr>
      </p:pic>
    </p:spTree>
    <p:extLst>
      <p:ext uri="{BB962C8B-B14F-4D97-AF65-F5344CB8AC3E}">
        <p14:creationId xmlns:p14="http://schemas.microsoft.com/office/powerpoint/2010/main" val="444637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9" grpId="0"/>
      <p:bldP spid="10" grpId="0"/>
      <p:bldP spid="11" grpId="0"/>
      <p:bldP spid="15" grpId="0"/>
      <p:bldP spid="20" grpId="0"/>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Тема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otalTime>648</TotalTime>
  <Words>661</Words>
  <Application>Microsoft Office PowerPoint</Application>
  <PresentationFormat>Широкоэкранный</PresentationFormat>
  <Paragraphs>124</Paragraphs>
  <Slides>15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2</vt:i4>
      </vt:variant>
      <vt:variant>
        <vt:lpstr>Заголовки слайдов</vt:lpstr>
      </vt:variant>
      <vt:variant>
        <vt:i4>15</vt:i4>
      </vt:variant>
    </vt:vector>
  </HeadingPairs>
  <TitlesOfParts>
    <vt:vector size="21" baseType="lpstr">
      <vt:lpstr>Arial</vt:lpstr>
      <vt:lpstr>Calibri</vt:lpstr>
      <vt:lpstr>Calibri Light</vt:lpstr>
      <vt:lpstr>Wingdings</vt:lpstr>
      <vt:lpstr>Тема Office</vt:lpstr>
      <vt:lpstr>Office Theme</vt:lpstr>
      <vt:lpstr>DEUTSCH</vt:lpstr>
      <vt:lpstr>PLAN DER STUNDE:</vt:lpstr>
      <vt:lpstr>Kontrolle der Hausaufgabe</vt:lpstr>
      <vt:lpstr>Neue Wörter</vt:lpstr>
      <vt:lpstr>Neue Wörter</vt:lpstr>
      <vt:lpstr>Neue Wörter</vt:lpstr>
      <vt:lpstr>Neue Wörter</vt:lpstr>
      <vt:lpstr>Wir lernen neue Wörter:</vt:lpstr>
      <vt:lpstr>Kreuzworträtsel</vt:lpstr>
      <vt:lpstr>Wir lesen den Text</vt:lpstr>
      <vt:lpstr>Übung zum Text</vt:lpstr>
      <vt:lpstr>Wir lesen den Text</vt:lpstr>
      <vt:lpstr>Wir stellen Fragen zum Text</vt:lpstr>
      <vt:lpstr>Selbständige Arbeit</vt:lpstr>
      <vt:lpstr>Ende der Stunde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DEUTSCH</dc:title>
  <dc:creator>Пользователь</dc:creator>
  <cp:lastModifiedBy>User</cp:lastModifiedBy>
  <cp:revision>40</cp:revision>
  <dcterms:created xsi:type="dcterms:W3CDTF">2020-09-16T22:01:54Z</dcterms:created>
  <dcterms:modified xsi:type="dcterms:W3CDTF">2020-10-03T02:28:42Z</dcterms:modified>
</cp:coreProperties>
</file>