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1" r:id="rId6"/>
    <p:sldId id="262" r:id="rId7"/>
    <p:sldId id="263" r:id="rId8"/>
    <p:sldId id="264" r:id="rId9"/>
    <p:sldId id="270" r:id="rId10"/>
    <p:sldId id="267" r:id="rId11"/>
    <p:sldId id="259" r:id="rId12"/>
    <p:sldId id="265" r:id="rId13"/>
    <p:sldId id="272" r:id="rId14"/>
    <p:sldId id="266" r:id="rId15"/>
    <p:sldId id="260" r:id="rId16"/>
    <p:sldId id="26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93816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5828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2918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344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10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2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909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9418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061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047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449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5072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585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2130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62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64768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C4A5C6-5BD3-4B8A-B541-45EE4350D5FD}" type="datetimeFigureOut">
              <a:rPr lang="ru-RU" smtClean="0"/>
              <a:t>03.10.2020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20748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C4A5C6-5BD3-4B8A-B541-45EE4350D5FD}" type="datetimeFigureOut">
              <a:rPr lang="ru-RU" smtClean="0"/>
              <a:t>03.10.2020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85153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C4A5C6-5BD3-4B8A-B541-45EE4350D5FD}" type="datetimeFigureOut">
              <a:rPr lang="ru-RU" smtClean="0"/>
              <a:t>03.10.2020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65306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C4A5C6-5BD3-4B8A-B541-45EE4350D5FD}" type="datetimeFigureOut">
              <a:rPr lang="ru-RU" smtClean="0"/>
              <a:t>03.10.2020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09481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C4A5C6-5BD3-4B8A-B541-45EE4350D5FD}" type="datetimeFigureOut">
              <a:rPr lang="ru-RU" smtClean="0"/>
              <a:t>03.10.2020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6287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C4A5C6-5BD3-4B8A-B541-45EE4350D5FD}" type="datetimeFigureOut">
              <a:rPr lang="ru-RU" smtClean="0"/>
              <a:t>03.10.2020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94574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4A5C6-5BD3-4B8A-B541-45EE4350D5FD}" type="datetimeFigureOut">
              <a:rPr lang="ru-RU" smtClean="0"/>
              <a:t>03.10.2020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E1705-A9FB-4BEB-B98C-BFB1A908DAA2}" type="slidenum">
              <a:rPr lang="ru-RU" smtClean="0"/>
              <a:t>‹#›</a:t>
            </a:fld>
            <a:endParaRPr lang="ru-RU"/>
          </a:p>
        </p:txBody>
      </p:sp>
    </p:spTree>
    <p:extLst>
      <p:ext uri="{BB962C8B-B14F-4D97-AF65-F5344CB8AC3E}">
        <p14:creationId xmlns:p14="http://schemas.microsoft.com/office/powerpoint/2010/main" val="282859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7241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jfif"/><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fif"/><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fif"/><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1.jfif"/><Relationship Id="rId5" Type="http://schemas.openxmlformats.org/officeDocument/2006/relationships/image" Target="../media/image20.jfi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2000" cy="1700212"/>
          </a:xfrm>
          <a:solidFill>
            <a:srgbClr val="0070C0"/>
          </a:solidFill>
        </p:spPr>
        <p:txBody>
          <a:bodyPr>
            <a:normAutofit/>
          </a:bodyPr>
          <a:lstStyle/>
          <a:p>
            <a:r>
              <a:rPr lang="de-DE" sz="8000" b="1" dirty="0" smtClean="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571500" y="1943099"/>
            <a:ext cx="10929938" cy="4314825"/>
          </a:xfrm>
          <a:ln w="38100"/>
        </p:spPr>
        <p:style>
          <a:lnRef idx="2">
            <a:schemeClr val="accent4"/>
          </a:lnRef>
          <a:fillRef idx="1">
            <a:schemeClr val="lt1"/>
          </a:fillRef>
          <a:effectRef idx="0">
            <a:schemeClr val="accent4"/>
          </a:effectRef>
          <a:fontRef idx="minor">
            <a:schemeClr val="dk1"/>
          </a:fontRef>
        </p:style>
        <p:txBody>
          <a:bodyPr/>
          <a:lstStyle/>
          <a:p>
            <a:endParaRPr lang="de-DE" sz="4000" b="1" dirty="0" smtClean="0">
              <a:solidFill>
                <a:srgbClr val="00B0F0"/>
              </a:solidFill>
              <a:latin typeface="Arial" panose="020B0604020202020204" pitchFamily="34" charset="0"/>
              <a:cs typeface="Arial" panose="020B0604020202020204" pitchFamily="34" charset="0"/>
            </a:endParaRPr>
          </a:p>
          <a:p>
            <a:r>
              <a:rPr lang="de-DE" sz="4000" b="1" dirty="0" smtClean="0">
                <a:solidFill>
                  <a:srgbClr val="002060"/>
                </a:solidFill>
                <a:latin typeface="Arial" panose="020B0604020202020204" pitchFamily="34" charset="0"/>
                <a:cs typeface="Arial" panose="020B0604020202020204" pitchFamily="34" charset="0"/>
              </a:rPr>
              <a:t>THEMA DER STUNDE:</a:t>
            </a:r>
          </a:p>
          <a:p>
            <a:r>
              <a:rPr lang="de-DE" sz="6000" b="1" dirty="0" smtClean="0">
                <a:solidFill>
                  <a:srgbClr val="FF0000"/>
                </a:solidFill>
                <a:latin typeface="Arial" panose="020B0604020202020204" pitchFamily="34" charset="0"/>
                <a:cs typeface="Arial" panose="020B0604020202020204" pitchFamily="34" charset="0"/>
              </a:rPr>
              <a:t>„Ich und meine Stadt“</a:t>
            </a:r>
          </a:p>
          <a:p>
            <a:endParaRPr lang="de-DE" sz="6000" dirty="0" smtClean="0">
              <a:latin typeface="Arial" panose="020B0604020202020204" pitchFamily="34" charset="0"/>
              <a:cs typeface="Arial" panose="020B0604020202020204" pitchFamily="34" charset="0"/>
            </a:endParaRPr>
          </a:p>
        </p:txBody>
      </p:sp>
      <p:sp>
        <p:nvSpPr>
          <p:cNvPr id="6" name="Прямоугольник 5"/>
          <p:cNvSpPr/>
          <p:nvPr/>
        </p:nvSpPr>
        <p:spPr>
          <a:xfrm>
            <a:off x="9544050" y="242887"/>
            <a:ext cx="1573893" cy="134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prstClr val="white"/>
                </a:solidFill>
                <a:latin typeface="Arial" panose="020B0604020202020204" pitchFamily="34" charset="0"/>
                <a:cs typeface="Arial" panose="020B0604020202020204" pitchFamily="34" charset="0"/>
              </a:rPr>
              <a:t>5.</a:t>
            </a:r>
            <a:endParaRPr lang="de-DE" sz="5400" dirty="0">
              <a:solidFill>
                <a:prstClr val="white"/>
              </a:solidFill>
              <a:latin typeface="Arial" panose="020B0604020202020204" pitchFamily="34" charset="0"/>
              <a:cs typeface="Arial" panose="020B0604020202020204" pitchFamily="34" charset="0"/>
            </a:endParaRPr>
          </a:p>
          <a:p>
            <a:pPr algn="ctr"/>
            <a:r>
              <a:rPr lang="en-US" sz="3200" dirty="0" err="1" smtClean="0">
                <a:solidFill>
                  <a:prstClr val="white"/>
                </a:solidFill>
                <a:latin typeface="Arial" panose="020B0604020202020204" pitchFamily="34" charset="0"/>
                <a:cs typeface="Arial" panose="020B0604020202020204" pitchFamily="34" charset="0"/>
              </a:rPr>
              <a:t>Klasse</a:t>
            </a:r>
            <a:endParaRPr lang="ru-RU" sz="3200" dirty="0">
              <a:solidFill>
                <a:prstClr val="white"/>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651" y="3886200"/>
            <a:ext cx="1728788" cy="237172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428" y="408260"/>
            <a:ext cx="1364098" cy="1005927"/>
          </a:xfrm>
          <a:prstGeom prst="rect">
            <a:avLst/>
          </a:prstGeom>
        </p:spPr>
      </p:pic>
    </p:spTree>
    <p:extLst>
      <p:ext uri="{BB962C8B-B14F-4D97-AF65-F5344CB8AC3E}">
        <p14:creationId xmlns:p14="http://schemas.microsoft.com/office/powerpoint/2010/main" val="156697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628877"/>
          </a:xfrm>
          <a:solidFill>
            <a:srgbClr val="0070C0"/>
          </a:solidFill>
        </p:spPr>
        <p:txBody>
          <a:bodyPr>
            <a:normAutofit/>
          </a:bodyPr>
          <a:lstStyle/>
          <a:p>
            <a:pPr algn="ctr"/>
            <a:r>
              <a:rPr lang="de-DE" sz="3600" b="1" dirty="0" smtClean="0">
                <a:solidFill>
                  <a:schemeClr val="bg1"/>
                </a:solidFill>
                <a:latin typeface="Arial" panose="020B0604020202020204" pitchFamily="34" charset="0"/>
                <a:cs typeface="Arial" panose="020B0604020202020204" pitchFamily="34" charset="0"/>
              </a:rPr>
              <a:t>Wir lesen den Text</a:t>
            </a:r>
            <a:endParaRPr lang="ru-RU" sz="36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16115" y="740229"/>
            <a:ext cx="11945256" cy="5965371"/>
          </a:xfrm>
          <a:ln w="28575"/>
        </p:spPr>
        <p:style>
          <a:lnRef idx="2">
            <a:schemeClr val="accent3"/>
          </a:lnRef>
          <a:fillRef idx="1">
            <a:schemeClr val="lt1"/>
          </a:fillRef>
          <a:effectRef idx="0">
            <a:schemeClr val="accent3"/>
          </a:effectRef>
          <a:fontRef idx="minor">
            <a:schemeClr val="dk1"/>
          </a:fontRef>
        </p:style>
        <p:txBody>
          <a:bodyPr>
            <a:noAutofit/>
          </a:bodyPr>
          <a:lstStyle/>
          <a:p>
            <a:pPr algn="just">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a:t>
            </a: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Ich und meine </a:t>
            </a:r>
            <a:r>
              <a:rPr lang="de-DE" sz="3000" b="1" dirty="0" smtClean="0">
                <a:solidFill>
                  <a:srgbClr val="7030A0"/>
                </a:solidFill>
                <a:latin typeface="Arial" panose="020B0604020202020204" pitchFamily="34" charset="0"/>
                <a:cs typeface="Arial" panose="020B0604020202020204" pitchFamily="34" charset="0"/>
              </a:rPr>
              <a:t>Stadt.</a:t>
            </a:r>
            <a:endParaRPr lang="de-DE" sz="3000" b="1" dirty="0" smtClean="0">
              <a:solidFill>
                <a:srgbClr val="7030A0"/>
              </a:solidFill>
              <a:latin typeface="Arial" panose="020B0604020202020204" pitchFamily="34" charset="0"/>
              <a:cs typeface="Arial" panose="020B0604020202020204" pitchFamily="34" charset="0"/>
            </a:endParaRPr>
          </a:p>
          <a:p>
            <a:pPr algn="just">
              <a:lnSpc>
                <a:spcPct val="100000"/>
              </a:lnSpc>
              <a:spcBef>
                <a:spcPts val="0"/>
              </a:spcBef>
            </a:pP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Ich heiße Malika. Ich wohne in Karschi. Karschi ist der ältesten historische Städte Zentralasiens.</a:t>
            </a: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Karschi ist eine alte Stadt und liegt im Süden der Republik Usbekistan. Hier gibt es viele Straßen und Häuser. Die Straßen der Stadt sind breit, lang und sauber. In der Stadt gibt es viele Sehenswürdigkeiten. Unsere Stadt ist groß und sehr schön. Karschi ist auch ein Kulturzentrum. Hier gibt es drei Hochschulen: die Universität, die Ingenieur</a:t>
            </a:r>
            <a:r>
              <a:rPr lang="uz-Cyrl-UZ" sz="3000" b="1" dirty="0" smtClean="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Wirtschaftshochschule und die Filiale der </a:t>
            </a:r>
            <a:r>
              <a:rPr lang="de-DE" sz="3000" b="1" dirty="0" err="1" smtClean="0">
                <a:solidFill>
                  <a:srgbClr val="7030A0"/>
                </a:solidFill>
                <a:latin typeface="Arial" panose="020B0604020202020204" pitchFamily="34" charset="0"/>
                <a:cs typeface="Arial" panose="020B0604020202020204" pitchFamily="34" charset="0"/>
              </a:rPr>
              <a:t>Taschkenter</a:t>
            </a:r>
            <a:r>
              <a:rPr lang="de-DE" sz="3000" b="1" dirty="0" smtClean="0">
                <a:solidFill>
                  <a:srgbClr val="7030A0"/>
                </a:solidFill>
                <a:latin typeface="Arial" panose="020B0604020202020204" pitchFamily="34" charset="0"/>
                <a:cs typeface="Arial" panose="020B0604020202020204" pitchFamily="34" charset="0"/>
              </a:rPr>
              <a:t> Universität für Informationstechnologie. In der Stadt gibt es viele Museen, Kinos und Bibliotheken. Nach Karschi kommen viele Gäste. Wir sagen immer „Willkommen in Karschi“.</a:t>
            </a:r>
            <a:endParaRPr lang="de-DE" sz="3000" b="1" dirty="0" smtClean="0">
              <a:solidFill>
                <a:schemeClr val="tx1"/>
              </a:solidFill>
              <a:latin typeface="Arial" panose="020B0604020202020204" pitchFamily="34" charset="0"/>
              <a:cs typeface="Arial" panose="020B0604020202020204" pitchFamily="34" charset="0"/>
            </a:endParaRPr>
          </a:p>
        </p:txBody>
      </p:sp>
      <p:sp>
        <p:nvSpPr>
          <p:cNvPr id="6" name="Овал 5"/>
          <p:cNvSpPr/>
          <p:nvPr/>
        </p:nvSpPr>
        <p:spPr>
          <a:xfrm>
            <a:off x="9958614" y="114527"/>
            <a:ext cx="12573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S. 16</a:t>
            </a:r>
            <a:endParaRPr lang="ru-RU" sz="2400" dirty="0">
              <a:solidFill>
                <a:schemeClr val="tx1"/>
              </a:solidFill>
            </a:endParaRPr>
          </a:p>
        </p:txBody>
      </p:sp>
    </p:spTree>
    <p:extLst>
      <p:ext uri="{BB962C8B-B14F-4D97-AF65-F5344CB8AC3E}">
        <p14:creationId xmlns:p14="http://schemas.microsoft.com/office/powerpoint/2010/main" val="154320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9029"/>
            <a:ext cx="12192000" cy="766739"/>
          </a:xfrm>
          <a:solidFill>
            <a:srgbClr val="0070C0"/>
          </a:solidFill>
        </p:spPr>
        <p:txBody>
          <a:bodyPr>
            <a:noAutofit/>
          </a:bodyPr>
          <a:lstStyle/>
          <a:p>
            <a:pPr algn="ctr"/>
            <a:r>
              <a:rPr lang="de-DE" sz="4500" b="1" dirty="0" smtClean="0">
                <a:solidFill>
                  <a:schemeClr val="bg1"/>
                </a:solidFill>
                <a:latin typeface="Arial" panose="020B0604020202020204" pitchFamily="34" charset="0"/>
                <a:cs typeface="Arial" panose="020B0604020202020204" pitchFamily="34" charset="0"/>
              </a:rPr>
              <a:t>Übung zum Text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885371"/>
            <a:ext cx="11768134" cy="5772604"/>
          </a:xfrm>
          <a:ln w="28575"/>
        </p:spPr>
        <p:style>
          <a:lnRef idx="2">
            <a:schemeClr val="accent3"/>
          </a:lnRef>
          <a:fillRef idx="1">
            <a:schemeClr val="lt1"/>
          </a:fillRef>
          <a:effectRef idx="0">
            <a:schemeClr val="accent3"/>
          </a:effectRef>
          <a:fontRef idx="minor">
            <a:schemeClr val="dk1"/>
          </a:fontRef>
        </p:style>
        <p:txBody>
          <a:bodyPr>
            <a:normAutofit/>
          </a:bodyPr>
          <a:lstStyle/>
          <a:p>
            <a:pPr algn="l"/>
            <a:r>
              <a:rPr lang="de-DE" sz="4000" b="1" dirty="0" smtClean="0">
                <a:solidFill>
                  <a:schemeClr val="tx1"/>
                </a:solidFill>
                <a:latin typeface="Arial" panose="020B0604020202020204" pitchFamily="34" charset="0"/>
                <a:cs typeface="Arial" panose="020B0604020202020204" pitchFamily="34" charset="0"/>
              </a:rPr>
              <a:t>Ergänzen den Lückentext!</a:t>
            </a:r>
          </a:p>
          <a:p>
            <a:pPr marL="742950" indent="-742950" algn="l">
              <a:buAutoNum type="arabicPeriod"/>
            </a:pPr>
            <a:r>
              <a:rPr lang="de-DE" sz="4300" b="1" dirty="0" smtClean="0">
                <a:solidFill>
                  <a:schemeClr val="tx1"/>
                </a:solidFill>
                <a:latin typeface="Arial" panose="020B0604020202020204" pitchFamily="34" charset="0"/>
                <a:cs typeface="Arial" panose="020B0604020202020204" pitchFamily="34" charset="0"/>
              </a:rPr>
              <a:t>Ich heiße ______ 2. Ich lebe _________</a:t>
            </a:r>
          </a:p>
          <a:p>
            <a:pPr algn="l"/>
            <a:r>
              <a:rPr lang="de-DE" sz="4300" b="1" dirty="0" smtClean="0">
                <a:solidFill>
                  <a:schemeClr val="tx1"/>
                </a:solidFill>
                <a:latin typeface="Arial" panose="020B0604020202020204" pitchFamily="34" charset="0"/>
                <a:cs typeface="Arial" panose="020B0604020202020204" pitchFamily="34" charset="0"/>
              </a:rPr>
              <a:t>3. Karschi ist eine der ältesten historischen Städte ___________</a:t>
            </a:r>
          </a:p>
          <a:p>
            <a:pPr algn="l"/>
            <a:r>
              <a:rPr lang="de-DE" sz="4000" b="1" dirty="0" smtClean="0">
                <a:solidFill>
                  <a:schemeClr val="tx1"/>
                </a:solidFill>
                <a:latin typeface="Arial" panose="020B0604020202020204" pitchFamily="34" charset="0"/>
                <a:cs typeface="Arial" panose="020B0604020202020204" pitchFamily="34" charset="0"/>
              </a:rPr>
              <a:t>4. Karschi liegt im Süden ___________________</a:t>
            </a:r>
          </a:p>
          <a:p>
            <a:pPr algn="l"/>
            <a:r>
              <a:rPr lang="de-DE" sz="4000" b="1" dirty="0" smtClean="0">
                <a:solidFill>
                  <a:schemeClr val="tx1"/>
                </a:solidFill>
                <a:latin typeface="Arial" panose="020B0604020202020204" pitchFamily="34" charset="0"/>
                <a:cs typeface="Arial" panose="020B0604020202020204" pitchFamily="34" charset="0"/>
              </a:rPr>
              <a:t>5. </a:t>
            </a:r>
            <a:r>
              <a:rPr lang="de-DE" sz="3800" b="1" dirty="0" smtClean="0">
                <a:solidFill>
                  <a:schemeClr val="tx1"/>
                </a:solidFill>
                <a:latin typeface="Arial" panose="020B0604020202020204" pitchFamily="34" charset="0"/>
                <a:cs typeface="Arial" panose="020B0604020202020204" pitchFamily="34" charset="0"/>
              </a:rPr>
              <a:t>Die Straßen der Stadt sind __________________</a:t>
            </a:r>
          </a:p>
          <a:p>
            <a:pPr algn="l"/>
            <a:r>
              <a:rPr lang="de-DE" sz="4000" b="1" dirty="0" smtClean="0">
                <a:solidFill>
                  <a:schemeClr val="tx1"/>
                </a:solidFill>
                <a:latin typeface="Arial" panose="020B0604020202020204" pitchFamily="34" charset="0"/>
                <a:cs typeface="Arial" panose="020B0604020202020204" pitchFamily="34" charset="0"/>
              </a:rPr>
              <a:t>6. Unsere Stadt ist  __________________</a:t>
            </a:r>
          </a:p>
          <a:p>
            <a:pPr algn="l"/>
            <a:r>
              <a:rPr lang="de-DE" sz="4000" b="1" dirty="0" smtClean="0">
                <a:solidFill>
                  <a:schemeClr val="tx1"/>
                </a:solidFill>
                <a:latin typeface="Arial" panose="020B0604020202020204" pitchFamily="34" charset="0"/>
                <a:cs typeface="Arial" panose="020B0604020202020204" pitchFamily="34" charset="0"/>
              </a:rPr>
              <a:t>7. In der Stadt gibt es  _____________________</a:t>
            </a:r>
          </a:p>
        </p:txBody>
      </p:sp>
      <p:sp>
        <p:nvSpPr>
          <p:cNvPr id="2" name="Прямоугольник 1"/>
          <p:cNvSpPr/>
          <p:nvPr/>
        </p:nvSpPr>
        <p:spPr>
          <a:xfrm>
            <a:off x="3646442" y="1555504"/>
            <a:ext cx="1896674" cy="707886"/>
          </a:xfrm>
          <a:prstGeom prst="rect">
            <a:avLst/>
          </a:prstGeom>
          <a:noFill/>
        </p:spPr>
        <p:txBody>
          <a:bodyPr wrap="none" lIns="91440" tIns="45720" rIns="91440" bIns="45720">
            <a:spAutoFit/>
          </a:bodyPr>
          <a:lstStyle/>
          <a:p>
            <a:pPr algn="ctr"/>
            <a:r>
              <a:rPr lang="de-DE" sz="4000" b="1" cap="none" spc="0" dirty="0" smtClean="0">
                <a:ln w="0"/>
                <a:solidFill>
                  <a:srgbClr val="0070C0"/>
                </a:solidFill>
                <a:latin typeface="Arial" panose="020B0604020202020204" pitchFamily="34" charset="0"/>
                <a:cs typeface="Arial" panose="020B0604020202020204" pitchFamily="34" charset="0"/>
              </a:rPr>
              <a:t>Malika.</a:t>
            </a:r>
            <a:endParaRPr lang="ru-RU" sz="4000" b="1" cap="none" spc="0" dirty="0">
              <a:ln w="0"/>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8306245" y="1491780"/>
            <a:ext cx="2807179" cy="707886"/>
          </a:xfrm>
          <a:prstGeom prst="rect">
            <a:avLst/>
          </a:prstGeom>
          <a:noFill/>
        </p:spPr>
        <p:txBody>
          <a:bodyPr wrap="none" lIns="91440" tIns="45720" rIns="91440" bIns="45720">
            <a:spAutoFit/>
          </a:bodyPr>
          <a:lstStyle/>
          <a:p>
            <a:pPr algn="ctr"/>
            <a:r>
              <a:rPr lang="de-DE" sz="4000" b="1" dirty="0">
                <a:ln w="0"/>
                <a:solidFill>
                  <a:srgbClr val="0070C0"/>
                </a:solidFill>
                <a:latin typeface="Arial" panose="020B0604020202020204" pitchFamily="34" charset="0"/>
                <a:cs typeface="Arial" panose="020B0604020202020204" pitchFamily="34" charset="0"/>
              </a:rPr>
              <a:t>i</a:t>
            </a:r>
            <a:r>
              <a:rPr lang="de-DE" sz="4000" b="1" cap="none" spc="0" dirty="0" smtClean="0">
                <a:ln w="0"/>
                <a:solidFill>
                  <a:srgbClr val="0070C0"/>
                </a:solidFill>
                <a:latin typeface="Arial" panose="020B0604020202020204" pitchFamily="34" charset="0"/>
                <a:cs typeface="Arial" panose="020B0604020202020204" pitchFamily="34" charset="0"/>
              </a:rPr>
              <a:t>n Karschi.</a:t>
            </a:r>
            <a:endParaRPr lang="ru-RU" sz="4000" b="1" cap="none" spc="0" dirty="0">
              <a:ln w="0"/>
              <a:solidFill>
                <a:srgbClr val="0070C0"/>
              </a:solidFill>
              <a:latin typeface="Arial" panose="020B0604020202020204" pitchFamily="34" charset="0"/>
              <a:cs typeface="Arial" panose="020B0604020202020204" pitchFamily="34" charset="0"/>
            </a:endParaRPr>
          </a:p>
        </p:txBody>
      </p:sp>
      <p:sp>
        <p:nvSpPr>
          <p:cNvPr id="7" name="Прямоугольник 6"/>
          <p:cNvSpPr/>
          <p:nvPr/>
        </p:nvSpPr>
        <p:spPr>
          <a:xfrm>
            <a:off x="6383463" y="3537656"/>
            <a:ext cx="5698996" cy="646331"/>
          </a:xfrm>
          <a:prstGeom prst="rect">
            <a:avLst/>
          </a:prstGeom>
          <a:noFill/>
        </p:spPr>
        <p:txBody>
          <a:bodyPr wrap="none" lIns="91440" tIns="45720" rIns="91440" bIns="45720">
            <a:spAutoFit/>
          </a:bodyPr>
          <a:lstStyle/>
          <a:p>
            <a:pPr algn="ctr"/>
            <a:r>
              <a:rPr lang="de-DE" sz="3600" b="1" dirty="0">
                <a:ln w="0"/>
                <a:solidFill>
                  <a:srgbClr val="0070C0"/>
                </a:solidFill>
                <a:latin typeface="Arial" panose="020B0604020202020204" pitchFamily="34" charset="0"/>
                <a:cs typeface="Arial" panose="020B0604020202020204" pitchFamily="34" charset="0"/>
              </a:rPr>
              <a:t>d</a:t>
            </a:r>
            <a:r>
              <a:rPr lang="de-DE" sz="3600" b="1" cap="none" spc="0" dirty="0" smtClean="0">
                <a:ln w="0"/>
                <a:solidFill>
                  <a:srgbClr val="0070C0"/>
                </a:solidFill>
                <a:latin typeface="Arial" panose="020B0604020202020204" pitchFamily="34" charset="0"/>
                <a:cs typeface="Arial" panose="020B0604020202020204" pitchFamily="34" charset="0"/>
              </a:rPr>
              <a:t>er Republik Usbekistan</a:t>
            </a:r>
            <a:r>
              <a:rPr lang="de-DE" sz="3600" b="0" cap="none" spc="0" dirty="0" smtClean="0">
                <a:ln w="0"/>
                <a:solidFill>
                  <a:schemeClr val="tx1"/>
                </a:solidFill>
                <a:latin typeface="Arial" panose="020B0604020202020204" pitchFamily="34" charset="0"/>
                <a:cs typeface="Arial" panose="020B0604020202020204" pitchFamily="34" charset="0"/>
              </a:rPr>
              <a:t>.</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5674123" y="5546716"/>
            <a:ext cx="6274475" cy="677108"/>
          </a:xfrm>
          <a:prstGeom prst="rect">
            <a:avLst/>
          </a:prstGeom>
          <a:noFill/>
        </p:spPr>
        <p:txBody>
          <a:bodyPr wrap="none" lIns="91440" tIns="45720" rIns="91440" bIns="45720">
            <a:spAutoFit/>
          </a:bodyPr>
          <a:lstStyle/>
          <a:p>
            <a:pPr algn="ctr"/>
            <a:r>
              <a:rPr lang="de-DE" sz="3800" b="1" dirty="0">
                <a:ln w="0"/>
                <a:solidFill>
                  <a:srgbClr val="0070C0"/>
                </a:solidFill>
                <a:latin typeface="Arial" panose="020B0604020202020204" pitchFamily="34" charset="0"/>
                <a:cs typeface="Arial" panose="020B0604020202020204" pitchFamily="34" charset="0"/>
              </a:rPr>
              <a:t>v</a:t>
            </a:r>
            <a:r>
              <a:rPr lang="de-DE" sz="3800" b="1" cap="none" spc="0" dirty="0" smtClean="0">
                <a:ln w="0"/>
                <a:solidFill>
                  <a:srgbClr val="0070C0"/>
                </a:solidFill>
                <a:latin typeface="Arial" panose="020B0604020202020204" pitchFamily="34" charset="0"/>
                <a:cs typeface="Arial" panose="020B0604020202020204" pitchFamily="34" charset="0"/>
              </a:rPr>
              <a:t>iele Sehenswürdigkeiten</a:t>
            </a:r>
            <a:r>
              <a:rPr lang="de-DE" sz="3800" b="1" cap="none" spc="0" dirty="0" smtClean="0">
                <a:ln w="0"/>
                <a:solidFill>
                  <a:schemeClr val="tx1"/>
                </a:solidFill>
                <a:latin typeface="Arial" panose="020B0604020202020204" pitchFamily="34" charset="0"/>
                <a:cs typeface="Arial" panose="020B0604020202020204" pitchFamily="34" charset="0"/>
              </a:rPr>
              <a:t>.</a:t>
            </a:r>
            <a:endParaRPr lang="ru-RU" sz="3800" b="1" cap="none" spc="0" dirty="0">
              <a:ln w="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5057245" y="4891124"/>
            <a:ext cx="5166800" cy="677108"/>
          </a:xfrm>
          <a:prstGeom prst="rect">
            <a:avLst/>
          </a:prstGeom>
          <a:noFill/>
        </p:spPr>
        <p:txBody>
          <a:bodyPr wrap="none" lIns="91440" tIns="45720" rIns="91440" bIns="45720">
            <a:spAutoFit/>
          </a:bodyPr>
          <a:lstStyle/>
          <a:p>
            <a:pPr algn="ctr"/>
            <a:r>
              <a:rPr lang="de-DE" sz="3800" b="1" dirty="0">
                <a:ln w="0"/>
                <a:solidFill>
                  <a:srgbClr val="0070C0"/>
                </a:solidFill>
                <a:latin typeface="Arial" panose="020B0604020202020204" pitchFamily="34" charset="0"/>
                <a:cs typeface="Arial" panose="020B0604020202020204" pitchFamily="34" charset="0"/>
              </a:rPr>
              <a:t>g</a:t>
            </a:r>
            <a:r>
              <a:rPr lang="de-DE" sz="3800" b="1" cap="none" spc="0" dirty="0" smtClean="0">
                <a:ln w="0"/>
                <a:solidFill>
                  <a:srgbClr val="0070C0"/>
                </a:solidFill>
                <a:latin typeface="Arial" panose="020B0604020202020204" pitchFamily="34" charset="0"/>
                <a:cs typeface="Arial" panose="020B0604020202020204" pitchFamily="34" charset="0"/>
              </a:rPr>
              <a:t>roß und sehr schön</a:t>
            </a:r>
            <a:r>
              <a:rPr lang="de-DE" sz="3800" b="1" cap="none" spc="0" dirty="0" smtClean="0">
                <a:ln w="0"/>
                <a:solidFill>
                  <a:schemeClr val="tx1"/>
                </a:solidFill>
                <a:latin typeface="Arial" panose="020B0604020202020204" pitchFamily="34" charset="0"/>
                <a:cs typeface="Arial" panose="020B0604020202020204" pitchFamily="34" charset="0"/>
              </a:rPr>
              <a:t>.</a:t>
            </a:r>
            <a:endParaRPr lang="ru-RU" sz="3800" b="1" cap="none" spc="0" dirty="0">
              <a:ln w="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2166351" y="2829770"/>
            <a:ext cx="3634328" cy="707886"/>
          </a:xfrm>
          <a:prstGeom prst="rect">
            <a:avLst/>
          </a:prstGeom>
          <a:noFill/>
        </p:spPr>
        <p:txBody>
          <a:bodyPr wrap="none" lIns="91440" tIns="45720" rIns="91440" bIns="45720">
            <a:spAutoFit/>
          </a:bodyPr>
          <a:lstStyle/>
          <a:p>
            <a:pPr algn="ctr"/>
            <a:r>
              <a:rPr lang="de-DE" sz="4000" b="1" cap="none" spc="0" dirty="0" smtClean="0">
                <a:ln w="0"/>
                <a:solidFill>
                  <a:srgbClr val="0070C0"/>
                </a:solidFill>
                <a:latin typeface="Arial" panose="020B0604020202020204" pitchFamily="34" charset="0"/>
                <a:cs typeface="Arial" panose="020B0604020202020204" pitchFamily="34" charset="0"/>
              </a:rPr>
              <a:t>Zentralasiens.</a:t>
            </a:r>
            <a:endParaRPr lang="ru-RU" sz="4000" b="1" cap="none" spc="0" dirty="0">
              <a:ln w="0"/>
              <a:solidFill>
                <a:srgbClr val="0070C0"/>
              </a:solidFill>
              <a:latin typeface="Arial" panose="020B0604020202020204" pitchFamily="34" charset="0"/>
              <a:cs typeface="Arial" panose="020B0604020202020204" pitchFamily="34" charset="0"/>
            </a:endParaRPr>
          </a:p>
        </p:txBody>
      </p:sp>
      <p:sp>
        <p:nvSpPr>
          <p:cNvPr id="11" name="Прямоугольник 10"/>
          <p:cNvSpPr/>
          <p:nvPr/>
        </p:nvSpPr>
        <p:spPr>
          <a:xfrm>
            <a:off x="6991763" y="4253937"/>
            <a:ext cx="5109284" cy="646331"/>
          </a:xfrm>
          <a:prstGeom prst="rect">
            <a:avLst/>
          </a:prstGeom>
          <a:noFill/>
        </p:spPr>
        <p:txBody>
          <a:bodyPr wrap="none" lIns="91440" tIns="45720" rIns="91440" bIns="45720">
            <a:spAutoFit/>
          </a:bodyPr>
          <a:lstStyle/>
          <a:p>
            <a:pPr algn="ctr"/>
            <a:r>
              <a:rPr lang="de-DE" sz="3600" b="1" dirty="0">
                <a:ln w="0"/>
                <a:solidFill>
                  <a:srgbClr val="0070C0"/>
                </a:solidFill>
                <a:latin typeface="Arial" panose="020B0604020202020204" pitchFamily="34" charset="0"/>
                <a:cs typeface="Arial" panose="020B0604020202020204" pitchFamily="34" charset="0"/>
              </a:rPr>
              <a:t>b</a:t>
            </a:r>
            <a:r>
              <a:rPr lang="de-DE" sz="3600" b="1" cap="none" spc="0" dirty="0" smtClean="0">
                <a:ln w="0"/>
                <a:solidFill>
                  <a:srgbClr val="0070C0"/>
                </a:solidFill>
                <a:latin typeface="Arial" panose="020B0604020202020204" pitchFamily="34" charset="0"/>
                <a:cs typeface="Arial" panose="020B0604020202020204" pitchFamily="34" charset="0"/>
              </a:rPr>
              <a:t>reit, lang und sauber.</a:t>
            </a:r>
            <a:endParaRPr lang="ru-RU" sz="3600" b="1" cap="none" spc="0" dirty="0">
              <a:ln w="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0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628877"/>
          </a:xfrm>
          <a:solidFill>
            <a:srgbClr val="0070C0"/>
          </a:solidFill>
        </p:spPr>
        <p:txBody>
          <a:bodyPr>
            <a:normAutofit/>
          </a:bodyPr>
          <a:lstStyle/>
          <a:p>
            <a:pPr algn="ctr"/>
            <a:r>
              <a:rPr lang="de-DE" sz="3600" b="1" dirty="0" smtClean="0">
                <a:solidFill>
                  <a:schemeClr val="bg1"/>
                </a:solidFill>
                <a:latin typeface="Arial" panose="020B0604020202020204" pitchFamily="34" charset="0"/>
                <a:cs typeface="Arial" panose="020B0604020202020204" pitchFamily="34" charset="0"/>
              </a:rPr>
              <a:t>Wir lesen den Text</a:t>
            </a:r>
            <a:endParaRPr lang="ru-RU" sz="36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16115" y="740229"/>
            <a:ext cx="11945256" cy="5965371"/>
          </a:xfrm>
          <a:ln w="28575"/>
        </p:spPr>
        <p:style>
          <a:lnRef idx="2">
            <a:schemeClr val="accent3"/>
          </a:lnRef>
          <a:fillRef idx="1">
            <a:schemeClr val="lt1"/>
          </a:fillRef>
          <a:effectRef idx="0">
            <a:schemeClr val="accent3"/>
          </a:effectRef>
          <a:fontRef idx="minor">
            <a:schemeClr val="dk1"/>
          </a:fontRef>
        </p:style>
        <p:txBody>
          <a:bodyPr>
            <a:noAutofit/>
          </a:bodyPr>
          <a:lstStyle/>
          <a:p>
            <a:pPr algn="just">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a:t>
            </a: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Ich und meine Stadt</a:t>
            </a:r>
          </a:p>
          <a:p>
            <a:pPr algn="just">
              <a:lnSpc>
                <a:spcPct val="100000"/>
              </a:lnSpc>
              <a:spcBef>
                <a:spcPts val="0"/>
              </a:spcBef>
            </a:pP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Ich heiße Malika. Ich wohne in Karschi. Karschi ist der ältesten historische Städte Zentralasiens.</a:t>
            </a:r>
            <a:r>
              <a:rPr lang="uz-Cyrl-UZ"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Karschi ist eine alte Stadt und liegt im Süden der Republik Usbekistan. Hier gibt es viele Straßen und Häuser. Die Straßen der Stadt sind breit, lang und sauber. In der Stadt gibt es viele Sehenswürdigkeiten. Unsere Stadt ist groß und sehr schön. Karschi ist auch ein Kulturzentrum. Hier gibt es drei Hochschulen: die Universität, die Ingenieur</a:t>
            </a:r>
            <a:r>
              <a:rPr lang="uz-Cyrl-UZ" sz="3000" b="1" dirty="0" smtClean="0">
                <a:solidFill>
                  <a:srgbClr val="7030A0"/>
                </a:solidFill>
                <a:latin typeface="Arial" panose="020B0604020202020204" pitchFamily="34" charset="0"/>
                <a:cs typeface="Arial" panose="020B0604020202020204" pitchFamily="34" charset="0"/>
              </a:rPr>
              <a:t>-</a:t>
            </a:r>
            <a:r>
              <a:rPr lang="de-DE" sz="3000" b="1" dirty="0" err="1" smtClean="0">
                <a:solidFill>
                  <a:srgbClr val="7030A0"/>
                </a:solidFill>
                <a:latin typeface="Arial" panose="020B0604020202020204" pitchFamily="34" charset="0"/>
                <a:cs typeface="Arial" panose="020B0604020202020204" pitchFamily="34" charset="0"/>
              </a:rPr>
              <a:t>Wirtschafts</a:t>
            </a:r>
            <a:r>
              <a:rPr lang="uz-Cyrl-UZ" sz="3000" b="1" dirty="0" smtClean="0">
                <a:solidFill>
                  <a:srgbClr val="7030A0"/>
                </a:solidFill>
                <a:latin typeface="Arial" panose="020B0604020202020204" pitchFamily="34" charset="0"/>
                <a:cs typeface="Arial" panose="020B0604020202020204" pitchFamily="34" charset="0"/>
              </a:rPr>
              <a:t>- </a:t>
            </a:r>
            <a:r>
              <a:rPr lang="de-DE" sz="3000" b="1" dirty="0" err="1" smtClean="0">
                <a:solidFill>
                  <a:srgbClr val="7030A0"/>
                </a:solidFill>
                <a:latin typeface="Arial" panose="020B0604020202020204" pitchFamily="34" charset="0"/>
                <a:cs typeface="Arial" panose="020B0604020202020204" pitchFamily="34" charset="0"/>
              </a:rPr>
              <a:t>hochschule</a:t>
            </a:r>
            <a:r>
              <a:rPr lang="de-DE" sz="3000" b="1" dirty="0" smtClean="0">
                <a:solidFill>
                  <a:srgbClr val="7030A0"/>
                </a:solidFill>
                <a:latin typeface="Arial" panose="020B0604020202020204" pitchFamily="34" charset="0"/>
                <a:cs typeface="Arial" panose="020B0604020202020204" pitchFamily="34" charset="0"/>
              </a:rPr>
              <a:t> und die Filiale der </a:t>
            </a:r>
            <a:r>
              <a:rPr lang="de-DE" sz="3000" b="1" dirty="0" err="1" smtClean="0">
                <a:solidFill>
                  <a:srgbClr val="7030A0"/>
                </a:solidFill>
                <a:latin typeface="Arial" panose="020B0604020202020204" pitchFamily="34" charset="0"/>
                <a:cs typeface="Arial" panose="020B0604020202020204" pitchFamily="34" charset="0"/>
              </a:rPr>
              <a:t>Taschkenter</a:t>
            </a:r>
            <a:r>
              <a:rPr lang="de-DE" sz="3000" b="1" dirty="0" smtClean="0">
                <a:solidFill>
                  <a:srgbClr val="7030A0"/>
                </a:solidFill>
                <a:latin typeface="Arial" panose="020B0604020202020204" pitchFamily="34" charset="0"/>
                <a:cs typeface="Arial" panose="020B0604020202020204" pitchFamily="34" charset="0"/>
              </a:rPr>
              <a:t> Universität für Informationstechnologie. In der Stadt gibt es viele Museen, Kinos und Bibliotheken.</a:t>
            </a:r>
          </a:p>
          <a:p>
            <a:pPr algn="just">
              <a:lnSpc>
                <a:spcPct val="100000"/>
              </a:lnSpc>
              <a:spcBef>
                <a:spcPts val="0"/>
              </a:spcBef>
            </a:pPr>
            <a:r>
              <a:rPr lang="de-DE" sz="3000" b="1" dirty="0" smtClean="0">
                <a:solidFill>
                  <a:srgbClr val="7030A0"/>
                </a:solidFill>
                <a:latin typeface="Arial" panose="020B0604020202020204" pitchFamily="34" charset="0"/>
                <a:cs typeface="Arial" panose="020B0604020202020204" pitchFamily="34" charset="0"/>
              </a:rPr>
              <a:t> Nach Karschi kommen viele Gäste. Wir sagen immer „Willkommen in Karschi“.</a:t>
            </a:r>
            <a:endParaRPr lang="de-DE" sz="3000" b="1" dirty="0" smtClean="0">
              <a:solidFill>
                <a:schemeClr val="tx1"/>
              </a:solidFill>
              <a:latin typeface="Arial" panose="020B0604020202020204" pitchFamily="34" charset="0"/>
              <a:cs typeface="Arial" panose="020B0604020202020204" pitchFamily="34" charset="0"/>
            </a:endParaRPr>
          </a:p>
        </p:txBody>
      </p:sp>
      <p:sp>
        <p:nvSpPr>
          <p:cNvPr id="6" name="Овал 5"/>
          <p:cNvSpPr/>
          <p:nvPr/>
        </p:nvSpPr>
        <p:spPr>
          <a:xfrm>
            <a:off x="9958614" y="114527"/>
            <a:ext cx="12573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S. 16</a:t>
            </a:r>
            <a:endParaRPr lang="ru-RU" sz="2400" dirty="0">
              <a:solidFill>
                <a:schemeClr val="tx1"/>
              </a:solidFill>
            </a:endParaRPr>
          </a:p>
        </p:txBody>
      </p:sp>
      <p:cxnSp>
        <p:nvCxnSpPr>
          <p:cNvPr id="3" name="Прямая соединительная линия 2"/>
          <p:cNvCxnSpPr/>
          <p:nvPr/>
        </p:nvCxnSpPr>
        <p:spPr>
          <a:xfrm>
            <a:off x="4601029" y="1698171"/>
            <a:ext cx="4136571" cy="145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220686" y="2612571"/>
            <a:ext cx="73514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7969024" y="2169884"/>
            <a:ext cx="1813604" cy="145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9782628" y="2612571"/>
            <a:ext cx="2061710" cy="145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52400" y="3040744"/>
            <a:ext cx="4738914" cy="24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61857" y="3065011"/>
            <a:ext cx="67824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152400" y="3512457"/>
            <a:ext cx="2344057" cy="72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428343" y="3512457"/>
            <a:ext cx="6524171" cy="72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14325" y="3984171"/>
            <a:ext cx="73514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3113315" y="4412343"/>
            <a:ext cx="5624285" cy="21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1480457" y="5834744"/>
            <a:ext cx="7968343" cy="249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52400" y="6262913"/>
            <a:ext cx="7641771" cy="85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17563"/>
          </a:xfrm>
          <a:solidFill>
            <a:srgbClr val="0070C0"/>
          </a:solidFill>
        </p:spPr>
        <p:txBody>
          <a:bodyPr>
            <a:noAutofit/>
          </a:bodyPr>
          <a:lstStyle/>
          <a:p>
            <a:pPr algn="ctr"/>
            <a:r>
              <a:rPr lang="de-DE" sz="4000" b="1" dirty="0" smtClean="0">
                <a:solidFill>
                  <a:schemeClr val="bg1"/>
                </a:solidFill>
                <a:latin typeface="Arial" panose="020B0604020202020204" pitchFamily="34" charset="0"/>
                <a:cs typeface="Arial" panose="020B0604020202020204" pitchFamily="34" charset="0"/>
              </a:rPr>
              <a:t>Wir stellen Fragen zum Text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971550"/>
            <a:ext cx="11530013" cy="5643563"/>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296" y="1102179"/>
            <a:ext cx="2251075" cy="2586038"/>
          </a:xfrm>
          <a:prstGeom prst="rect">
            <a:avLst/>
          </a:prstGeom>
        </p:spPr>
      </p:pic>
      <p:sp>
        <p:nvSpPr>
          <p:cNvPr id="3" name="TextBox 2"/>
          <p:cNvSpPr txBox="1"/>
          <p:nvPr/>
        </p:nvSpPr>
        <p:spPr>
          <a:xfrm>
            <a:off x="537029" y="971550"/>
            <a:ext cx="5704795"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Wo wohnt Malika?</a:t>
            </a:r>
          </a:p>
        </p:txBody>
      </p:sp>
      <p:sp>
        <p:nvSpPr>
          <p:cNvPr id="6" name="TextBox 5"/>
          <p:cNvSpPr txBox="1"/>
          <p:nvPr/>
        </p:nvSpPr>
        <p:spPr>
          <a:xfrm>
            <a:off x="537029" y="1687312"/>
            <a:ext cx="5704795"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Wo liegt die Stadt?</a:t>
            </a:r>
          </a:p>
        </p:txBody>
      </p:sp>
      <p:sp>
        <p:nvSpPr>
          <p:cNvPr id="7" name="TextBox 6"/>
          <p:cNvSpPr txBox="1"/>
          <p:nvPr/>
        </p:nvSpPr>
        <p:spPr>
          <a:xfrm>
            <a:off x="537028" y="2395198"/>
            <a:ext cx="6894286"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Was gibt es in der Stadt?</a:t>
            </a:r>
          </a:p>
        </p:txBody>
      </p:sp>
      <p:sp>
        <p:nvSpPr>
          <p:cNvPr id="8" name="TextBox 7"/>
          <p:cNvSpPr txBox="1"/>
          <p:nvPr/>
        </p:nvSpPr>
        <p:spPr>
          <a:xfrm>
            <a:off x="537027" y="3081507"/>
            <a:ext cx="8474301"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Wie sind die Straßen in der Stadt?</a:t>
            </a:r>
          </a:p>
        </p:txBody>
      </p:sp>
      <p:sp>
        <p:nvSpPr>
          <p:cNvPr id="9" name="TextBox 8"/>
          <p:cNvSpPr txBox="1"/>
          <p:nvPr/>
        </p:nvSpPr>
        <p:spPr>
          <a:xfrm>
            <a:off x="537028" y="3710765"/>
            <a:ext cx="5704795"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Wie ist die Stadt?</a:t>
            </a:r>
          </a:p>
        </p:txBody>
      </p:sp>
      <p:sp>
        <p:nvSpPr>
          <p:cNvPr id="10" name="TextBox 9"/>
          <p:cNvSpPr txBox="1"/>
          <p:nvPr/>
        </p:nvSpPr>
        <p:spPr>
          <a:xfrm>
            <a:off x="537024" y="4438804"/>
            <a:ext cx="9782632"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Welche Gebäude gibt es in der Stadt?</a:t>
            </a:r>
          </a:p>
        </p:txBody>
      </p:sp>
      <p:sp>
        <p:nvSpPr>
          <p:cNvPr id="11" name="TextBox 10"/>
          <p:cNvSpPr txBox="1"/>
          <p:nvPr/>
        </p:nvSpPr>
        <p:spPr>
          <a:xfrm>
            <a:off x="537024" y="5088215"/>
            <a:ext cx="6437089" cy="707886"/>
          </a:xfrm>
          <a:prstGeom prst="rect">
            <a:avLst/>
          </a:prstGeom>
          <a:noFill/>
        </p:spPr>
        <p:txBody>
          <a:bodyPr wrap="square" rtlCol="0">
            <a:spAutoFit/>
          </a:bodyPr>
          <a:lstStyle/>
          <a:p>
            <a:r>
              <a:rPr lang="de-DE" sz="4000" b="1" dirty="0">
                <a:solidFill>
                  <a:srgbClr val="7030A0"/>
                </a:solidFill>
                <a:latin typeface="Arial" panose="020B0604020202020204" pitchFamily="34" charset="0"/>
                <a:cs typeface="Arial" panose="020B0604020202020204" pitchFamily="34" charset="0"/>
              </a:rPr>
              <a:t>Wer besucht die Stadt?</a:t>
            </a:r>
          </a:p>
        </p:txBody>
      </p:sp>
    </p:spTree>
    <p:extLst>
      <p:ext uri="{BB962C8B-B14F-4D97-AF65-F5344CB8AC3E}">
        <p14:creationId xmlns:p14="http://schemas.microsoft.com/office/powerpoint/2010/main" val="26464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1001486"/>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Selbständige Arbeit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175657"/>
            <a:ext cx="11530013" cy="5210855"/>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b="1" i="1" dirty="0" smtClean="0">
              <a:solidFill>
                <a:srgbClr val="7030A0"/>
              </a:solidFill>
              <a:latin typeface="Arial" panose="020B0604020202020204" pitchFamily="34" charset="0"/>
              <a:cs typeface="Arial" panose="020B0604020202020204" pitchFamily="34" charset="0"/>
            </a:endParaRPr>
          </a:p>
          <a:p>
            <a:pPr algn="l"/>
            <a:r>
              <a:rPr lang="de-DE" sz="4000" b="1" i="1" dirty="0" smtClean="0">
                <a:solidFill>
                  <a:srgbClr val="7030A0"/>
                </a:solidFill>
                <a:latin typeface="Arial" panose="020B0604020202020204" pitchFamily="34" charset="0"/>
                <a:cs typeface="Arial" panose="020B0604020202020204" pitchFamily="34" charset="0"/>
              </a:rPr>
              <a:t>Übung 1 Seite </a:t>
            </a:r>
            <a:r>
              <a:rPr lang="de-DE" sz="4000" b="1" i="1" dirty="0">
                <a:solidFill>
                  <a:srgbClr val="7030A0"/>
                </a:solidFill>
                <a:latin typeface="Arial" panose="020B0604020202020204" pitchFamily="34" charset="0"/>
                <a:cs typeface="Arial" panose="020B0604020202020204" pitchFamily="34" charset="0"/>
              </a:rPr>
              <a:t>105 </a:t>
            </a:r>
            <a:r>
              <a:rPr lang="de-DE" sz="4000" b="1" i="1" dirty="0" smtClean="0">
                <a:solidFill>
                  <a:srgbClr val="7030A0"/>
                </a:solidFill>
                <a:latin typeface="Arial" panose="020B0604020202020204" pitchFamily="34" charset="0"/>
                <a:cs typeface="Arial" panose="020B0604020202020204" pitchFamily="34" charset="0"/>
              </a:rPr>
              <a:t>: Ergänzen </a:t>
            </a:r>
            <a:r>
              <a:rPr lang="de-DE" sz="4000" b="1" i="1" dirty="0">
                <a:solidFill>
                  <a:srgbClr val="7030A0"/>
                </a:solidFill>
                <a:latin typeface="Arial" panose="020B0604020202020204" pitchFamily="34" charset="0"/>
                <a:cs typeface="Arial" panose="020B0604020202020204" pitchFamily="34" charset="0"/>
              </a:rPr>
              <a:t>Sie die Sätze</a:t>
            </a:r>
            <a:r>
              <a:rPr lang="de-DE" sz="4000" b="1" i="1" dirty="0" smtClean="0">
                <a:solidFill>
                  <a:srgbClr val="7030A0"/>
                </a:solidFill>
                <a:latin typeface="Arial" panose="020B0604020202020204" pitchFamily="34" charset="0"/>
                <a:cs typeface="Arial" panose="020B0604020202020204" pitchFamily="34" charset="0"/>
              </a:rPr>
              <a:t>! </a:t>
            </a:r>
          </a:p>
          <a:p>
            <a:pPr algn="l"/>
            <a:endParaRPr lang="de-DE" sz="4000" dirty="0" smtClean="0">
              <a:solidFill>
                <a:srgbClr val="7030A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943" y="2743654"/>
            <a:ext cx="3251200" cy="3371850"/>
          </a:xfrm>
          <a:prstGeom prst="rect">
            <a:avLst/>
          </a:prstGeom>
        </p:spPr>
      </p:pic>
    </p:spTree>
    <p:extLst>
      <p:ext uri="{BB962C8B-B14F-4D97-AF65-F5344CB8AC3E}">
        <p14:creationId xmlns:p14="http://schemas.microsoft.com/office/powerpoint/2010/main" val="1128280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1"/>
            <a:ext cx="12192000" cy="827314"/>
          </a:xfrm>
          <a:solidFill>
            <a:srgbClr val="0070C0"/>
          </a:solidFill>
        </p:spPr>
        <p:txBody>
          <a:bodyPr>
            <a:noAutofit/>
          </a:bodyPr>
          <a:lstStyle/>
          <a:p>
            <a:r>
              <a:rPr lang="de-DE" sz="4500" b="1" dirty="0" smtClean="0">
                <a:solidFill>
                  <a:schemeClr val="bg1"/>
                </a:solidFill>
                <a:latin typeface="Arial" panose="020B0604020202020204" pitchFamily="34" charset="0"/>
                <a:cs typeface="Arial" panose="020B0604020202020204" pitchFamily="34" charset="0"/>
              </a:rPr>
              <a:t>Ende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501445" y="942975"/>
            <a:ext cx="11120284" cy="5675539"/>
          </a:xfrm>
          <a:ln w="38100">
            <a:solidFill>
              <a:srgbClr val="002060"/>
            </a:solidFill>
          </a:ln>
        </p:spPr>
        <p:txBody>
          <a:bodyPr>
            <a:normAutofit/>
          </a:bodyPr>
          <a:lstStyle/>
          <a:p>
            <a:r>
              <a:rPr lang="de-DE" sz="5400" b="1" dirty="0" smtClean="0">
                <a:solidFill>
                  <a:srgbClr val="C00000"/>
                </a:solidFill>
                <a:latin typeface="Arial" panose="020B0604020202020204" pitchFamily="34" charset="0"/>
                <a:cs typeface="Arial" panose="020B0604020202020204" pitchFamily="34" charset="0"/>
              </a:rPr>
              <a:t>Unsere Stunde ist zu Ende</a:t>
            </a:r>
          </a:p>
          <a:p>
            <a:r>
              <a:rPr lang="de-DE" sz="5400" b="1" dirty="0" smtClean="0">
                <a:solidFill>
                  <a:srgbClr val="C00000"/>
                </a:solidFill>
                <a:latin typeface="Arial" panose="020B0604020202020204" pitchFamily="34" charset="0"/>
                <a:cs typeface="Arial" panose="020B0604020202020204" pitchFamily="34" charset="0"/>
              </a:rPr>
              <a:t>Danke für Aufmerksamkeit!</a:t>
            </a:r>
          </a:p>
          <a:p>
            <a:r>
              <a:rPr lang="de-DE" sz="5400" b="1" dirty="0" smtClean="0">
                <a:solidFill>
                  <a:srgbClr val="C00000"/>
                </a:solidFill>
                <a:latin typeface="Arial" panose="020B0604020202020204" pitchFamily="34" charset="0"/>
                <a:cs typeface="Arial" panose="020B0604020202020204" pitchFamily="34" charset="0"/>
              </a:rPr>
              <a:t>Auf Wiedersehen!</a:t>
            </a:r>
            <a:endParaRPr lang="ru-RU" sz="5400" b="1" dirty="0">
              <a:solidFill>
                <a:srgbClr val="C000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9" y="3414714"/>
            <a:ext cx="5109028" cy="2811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3240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1103085"/>
          </a:xfrm>
          <a:solidFill>
            <a:srgbClr val="0070C0"/>
          </a:solidFill>
        </p:spPr>
        <p:txBody>
          <a:bodyPr>
            <a:noAutofit/>
          </a:bodyPr>
          <a:lstStyle/>
          <a:p>
            <a:pPr algn="ctr"/>
            <a:r>
              <a:rPr lang="de-DE" sz="4500" b="1" dirty="0" smtClean="0">
                <a:solidFill>
                  <a:schemeClr val="bg1"/>
                </a:solidFill>
                <a:latin typeface="Arial" panose="020B0604020202020204" pitchFamily="34" charset="0"/>
                <a:cs typeface="Arial" panose="020B0604020202020204" pitchFamily="34" charset="0"/>
              </a:rPr>
              <a:t>PLAN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320800"/>
            <a:ext cx="11530013" cy="5065712"/>
          </a:xfrm>
          <a:ln w="38100">
            <a:solidFill>
              <a:srgbClr val="002060"/>
            </a:solidFill>
          </a:ln>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uz-Cyrl-UZ" sz="4000" b="1" dirty="0" smtClean="0">
                <a:solidFill>
                  <a:srgbClr val="C00000"/>
                </a:solidFill>
                <a:latin typeface="Arial" panose="020B0604020202020204" pitchFamily="34" charset="0"/>
                <a:cs typeface="Arial" panose="020B0604020202020204" pitchFamily="34" charset="0"/>
              </a:rPr>
              <a:t> </a:t>
            </a:r>
            <a:r>
              <a:rPr lang="de-DE" sz="4000" b="1" dirty="0" smtClean="0">
                <a:solidFill>
                  <a:srgbClr val="C00000"/>
                </a:solidFill>
                <a:latin typeface="Arial" panose="020B0604020202020204" pitchFamily="34" charset="0"/>
                <a:cs typeface="Arial" panose="020B0604020202020204" pitchFamily="34" charset="0"/>
              </a:rPr>
              <a:t>Kontrolle </a:t>
            </a:r>
            <a:r>
              <a:rPr lang="de-DE" sz="4000" b="1" dirty="0" smtClean="0">
                <a:solidFill>
                  <a:srgbClr val="C00000"/>
                </a:solidFill>
                <a:latin typeface="Arial" panose="020B0604020202020204" pitchFamily="34" charset="0"/>
                <a:cs typeface="Arial" panose="020B0604020202020204" pitchFamily="34" charset="0"/>
              </a:rPr>
              <a:t>der Hausaufgabe</a:t>
            </a:r>
          </a:p>
          <a:p>
            <a:pPr marL="342900" indent="-342900" algn="l">
              <a:buFont typeface="Wingdings" panose="05000000000000000000" pitchFamily="2" charset="2"/>
              <a:buChar char="v"/>
            </a:pPr>
            <a:r>
              <a:rPr lang="uz-Cyrl-UZ" sz="4000" b="1" dirty="0" smtClean="0">
                <a:solidFill>
                  <a:srgbClr val="C00000"/>
                </a:solidFill>
                <a:latin typeface="Arial" panose="020B0604020202020204" pitchFamily="34" charset="0"/>
                <a:cs typeface="Arial" panose="020B0604020202020204" pitchFamily="34" charset="0"/>
              </a:rPr>
              <a:t> </a:t>
            </a:r>
            <a:r>
              <a:rPr lang="de-DE" sz="4000" b="1" dirty="0" smtClean="0">
                <a:solidFill>
                  <a:srgbClr val="C00000"/>
                </a:solidFill>
                <a:latin typeface="Arial" panose="020B0604020202020204" pitchFamily="34" charset="0"/>
                <a:cs typeface="Arial" panose="020B0604020202020204" pitchFamily="34" charset="0"/>
              </a:rPr>
              <a:t>Wir </a:t>
            </a:r>
            <a:r>
              <a:rPr lang="de-DE" sz="4000" b="1" dirty="0" smtClean="0">
                <a:solidFill>
                  <a:srgbClr val="C00000"/>
                </a:solidFill>
                <a:latin typeface="Arial" panose="020B0604020202020204" pitchFamily="34" charset="0"/>
                <a:cs typeface="Arial" panose="020B0604020202020204" pitchFamily="34" charset="0"/>
              </a:rPr>
              <a:t>lernen Wörter</a:t>
            </a:r>
          </a:p>
          <a:p>
            <a:pPr marL="342900" lvl="0" indent="-342900" algn="l">
              <a:buFont typeface="Wingdings" panose="05000000000000000000" pitchFamily="2" charset="2"/>
              <a:buChar char="v"/>
            </a:pPr>
            <a:r>
              <a:rPr lang="uz-Cyrl-UZ" sz="4000" b="1" dirty="0" smtClean="0">
                <a:solidFill>
                  <a:srgbClr val="C00000"/>
                </a:solidFill>
                <a:latin typeface="Arial" panose="020B0604020202020204" pitchFamily="34" charset="0"/>
                <a:cs typeface="Arial" panose="020B0604020202020204" pitchFamily="34" charset="0"/>
              </a:rPr>
              <a:t> </a:t>
            </a:r>
            <a:r>
              <a:rPr lang="de-DE" sz="4000" b="1" dirty="0" smtClean="0">
                <a:solidFill>
                  <a:srgbClr val="C00000"/>
                </a:solidFill>
                <a:latin typeface="Arial" panose="020B0604020202020204" pitchFamily="34" charset="0"/>
                <a:cs typeface="Arial" panose="020B0604020202020204" pitchFamily="34" charset="0"/>
              </a:rPr>
              <a:t>Wir </a:t>
            </a:r>
            <a:r>
              <a:rPr lang="de-DE" sz="4000" b="1" dirty="0">
                <a:solidFill>
                  <a:srgbClr val="C00000"/>
                </a:solidFill>
                <a:latin typeface="Arial" panose="020B0604020202020204" pitchFamily="34" charset="0"/>
                <a:cs typeface="Arial" panose="020B0604020202020204" pitchFamily="34" charset="0"/>
              </a:rPr>
              <a:t>lesen den </a:t>
            </a:r>
            <a:r>
              <a:rPr lang="de-DE" sz="4000" b="1" dirty="0" smtClean="0">
                <a:solidFill>
                  <a:srgbClr val="C00000"/>
                </a:solidFill>
                <a:latin typeface="Arial" panose="020B0604020202020204" pitchFamily="34" charset="0"/>
                <a:cs typeface="Arial" panose="020B0604020202020204" pitchFamily="34" charset="0"/>
              </a:rPr>
              <a:t>Text</a:t>
            </a:r>
          </a:p>
          <a:p>
            <a:pPr marL="342900" lvl="0" indent="-342900" algn="l">
              <a:buFont typeface="Wingdings" panose="05000000000000000000" pitchFamily="2" charset="2"/>
              <a:buChar char="v"/>
            </a:pPr>
            <a:r>
              <a:rPr lang="uz-Cyrl-UZ" sz="4000" b="1" dirty="0" smtClean="0">
                <a:solidFill>
                  <a:srgbClr val="C00000"/>
                </a:solidFill>
                <a:latin typeface="Arial" panose="020B0604020202020204" pitchFamily="34" charset="0"/>
                <a:cs typeface="Arial" panose="020B0604020202020204" pitchFamily="34" charset="0"/>
              </a:rPr>
              <a:t> </a:t>
            </a:r>
            <a:r>
              <a:rPr lang="de-DE" sz="4000" b="1" dirty="0" smtClean="0">
                <a:solidFill>
                  <a:srgbClr val="C00000"/>
                </a:solidFill>
                <a:latin typeface="Arial" panose="020B0604020202020204" pitchFamily="34" charset="0"/>
                <a:cs typeface="Arial" panose="020B0604020202020204" pitchFamily="34" charset="0"/>
              </a:rPr>
              <a:t>Wir </a:t>
            </a:r>
            <a:r>
              <a:rPr lang="de-DE" sz="4000" b="1" dirty="0">
                <a:solidFill>
                  <a:srgbClr val="C00000"/>
                </a:solidFill>
                <a:latin typeface="Arial" panose="020B0604020202020204" pitchFamily="34" charset="0"/>
                <a:cs typeface="Arial" panose="020B0604020202020204" pitchFamily="34" charset="0"/>
              </a:rPr>
              <a:t>machen Übungen</a:t>
            </a:r>
          </a:p>
          <a:p>
            <a:pPr marL="342900" indent="-342900" algn="l">
              <a:buFont typeface="Wingdings" panose="05000000000000000000" pitchFamily="2" charset="2"/>
              <a:buChar char="v"/>
            </a:pPr>
            <a:r>
              <a:rPr lang="uz-Cyrl-UZ" sz="4000" b="1" dirty="0" smtClean="0">
                <a:solidFill>
                  <a:srgbClr val="C00000"/>
                </a:solidFill>
                <a:latin typeface="Arial" panose="020B0604020202020204" pitchFamily="34" charset="0"/>
                <a:cs typeface="Arial" panose="020B0604020202020204" pitchFamily="34" charset="0"/>
              </a:rPr>
              <a:t> </a:t>
            </a:r>
            <a:r>
              <a:rPr lang="de-DE" sz="4000" b="1" dirty="0" smtClean="0">
                <a:solidFill>
                  <a:srgbClr val="C00000"/>
                </a:solidFill>
                <a:latin typeface="Arial" panose="020B0604020202020204" pitchFamily="34" charset="0"/>
                <a:cs typeface="Arial" panose="020B0604020202020204" pitchFamily="34" charset="0"/>
              </a:rPr>
              <a:t>Selbständige </a:t>
            </a:r>
            <a:r>
              <a:rPr lang="de-DE" sz="4000" b="1" dirty="0" smtClean="0">
                <a:solidFill>
                  <a:srgbClr val="C00000"/>
                </a:solidFill>
                <a:latin typeface="Arial" panose="020B0604020202020204" pitchFamily="34" charset="0"/>
                <a:cs typeface="Arial" panose="020B0604020202020204" pitchFamily="34" charset="0"/>
              </a:rPr>
              <a:t>Arbeit</a:t>
            </a:r>
            <a:endParaRPr lang="ru-RU"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15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1999" cy="739034"/>
          </a:xfrm>
          <a:solidFill>
            <a:srgbClr val="0070C0"/>
          </a:solidFill>
        </p:spPr>
        <p:txBody>
          <a:bodyPr>
            <a:normAutofit/>
          </a:bodyPr>
          <a:lstStyle/>
          <a:p>
            <a:pPr algn="ctr"/>
            <a:r>
              <a:rPr lang="de-DE" sz="3600" b="1" dirty="0" smtClean="0">
                <a:solidFill>
                  <a:schemeClr val="bg1"/>
                </a:solidFill>
                <a:latin typeface="Arial" panose="020B0604020202020204" pitchFamily="34" charset="0"/>
                <a:cs typeface="Arial" panose="020B0604020202020204" pitchFamily="34" charset="0"/>
              </a:rPr>
              <a:t>Kontrolle der Hausaufgabe</a:t>
            </a:r>
            <a:endParaRPr lang="ru-RU" sz="36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200025" y="841829"/>
            <a:ext cx="11744324" cy="5848531"/>
          </a:xfrm>
          <a:ln w="28575"/>
        </p:spPr>
        <p:style>
          <a:lnRef idx="2">
            <a:schemeClr val="accent3"/>
          </a:lnRef>
          <a:fillRef idx="1">
            <a:schemeClr val="lt1"/>
          </a:fillRef>
          <a:effectRef idx="0">
            <a:schemeClr val="accent3"/>
          </a:effectRef>
          <a:fontRef idx="minor">
            <a:schemeClr val="dk1"/>
          </a:fontRef>
        </p:style>
        <p:txBody>
          <a:bodyPr>
            <a:normAutofit lnSpcReduction="10000"/>
          </a:bodyPr>
          <a:lstStyle/>
          <a:p>
            <a:pPr lvl="0" algn="l"/>
            <a:r>
              <a:rPr lang="de-DE" sz="3200" b="1" i="1" dirty="0" smtClean="0">
                <a:solidFill>
                  <a:schemeClr val="tx1"/>
                </a:solidFill>
                <a:latin typeface="Arial" panose="020B0604020202020204" pitchFamily="34" charset="0"/>
                <a:cs typeface="Arial" panose="020B0604020202020204" pitchFamily="34" charset="0"/>
              </a:rPr>
              <a:t>Bilden Sie die Sätze.</a:t>
            </a:r>
          </a:p>
          <a:p>
            <a:pPr marL="514350" lvl="0" indent="-514350" algn="l">
              <a:buAutoNum type="arabicPeriod"/>
            </a:pPr>
            <a:r>
              <a:rPr lang="de-DE" sz="3200" b="1" i="1" dirty="0" smtClean="0">
                <a:solidFill>
                  <a:srgbClr val="7030A0"/>
                </a:solidFill>
                <a:latin typeface="Arial" panose="020B0604020202020204" pitchFamily="34" charset="0"/>
                <a:cs typeface="Arial" panose="020B0604020202020204" pitchFamily="34" charset="0"/>
              </a:rPr>
              <a:t>wohnen/ Haus/ wir/ in/ einem</a:t>
            </a:r>
          </a:p>
          <a:p>
            <a:pPr lvl="0" algn="l"/>
            <a:endParaRPr lang="de-DE" sz="3200" b="1" i="1" dirty="0" smtClean="0">
              <a:solidFill>
                <a:srgbClr val="7030A0"/>
              </a:solidFill>
              <a:latin typeface="Arial" panose="020B0604020202020204" pitchFamily="34" charset="0"/>
              <a:cs typeface="Arial" panose="020B0604020202020204" pitchFamily="34" charset="0"/>
            </a:endParaRPr>
          </a:p>
          <a:p>
            <a:pPr lvl="0" algn="l"/>
            <a:r>
              <a:rPr lang="de-DE" sz="3200" b="1" i="1" dirty="0" smtClean="0">
                <a:solidFill>
                  <a:srgbClr val="7030A0"/>
                </a:solidFill>
                <a:latin typeface="Arial" panose="020B0604020202020204" pitchFamily="34" charset="0"/>
                <a:cs typeface="Arial" panose="020B0604020202020204" pitchFamily="34" charset="0"/>
              </a:rPr>
              <a:t>2. liegt/ Stock/ im/ unsere/ zweiten/ Wohnung</a:t>
            </a:r>
          </a:p>
          <a:p>
            <a:pPr lvl="0" algn="l"/>
            <a:endParaRPr lang="de-DE" sz="3200" b="1" i="1" dirty="0" smtClean="0">
              <a:solidFill>
                <a:srgbClr val="7030A0"/>
              </a:solidFill>
              <a:latin typeface="Arial" panose="020B0604020202020204" pitchFamily="34" charset="0"/>
              <a:cs typeface="Arial" panose="020B0604020202020204" pitchFamily="34" charset="0"/>
            </a:endParaRPr>
          </a:p>
          <a:p>
            <a:pPr lvl="0" algn="l"/>
            <a:r>
              <a:rPr lang="de-DE" sz="3200" b="1" i="1" dirty="0" smtClean="0">
                <a:solidFill>
                  <a:srgbClr val="7030A0"/>
                </a:solidFill>
                <a:latin typeface="Arial" panose="020B0604020202020204" pitchFamily="34" charset="0"/>
                <a:cs typeface="Arial" panose="020B0604020202020204" pitchFamily="34" charset="0"/>
              </a:rPr>
              <a:t>3. Zimmer/ und/ schön/ unser/ gemütlich/ sein</a:t>
            </a:r>
          </a:p>
          <a:p>
            <a:pPr lvl="0" algn="l"/>
            <a:endParaRPr lang="de-DE" sz="3200" b="1" i="1" dirty="0" smtClean="0">
              <a:solidFill>
                <a:srgbClr val="7030A0"/>
              </a:solidFill>
              <a:latin typeface="Arial" panose="020B0604020202020204" pitchFamily="34" charset="0"/>
              <a:cs typeface="Arial" panose="020B0604020202020204" pitchFamily="34" charset="0"/>
            </a:endParaRPr>
          </a:p>
          <a:p>
            <a:pPr lvl="0" algn="l"/>
            <a:r>
              <a:rPr lang="de-DE" sz="3200" b="1" i="1" dirty="0" smtClean="0">
                <a:solidFill>
                  <a:srgbClr val="7030A0"/>
                </a:solidFill>
                <a:latin typeface="Arial" panose="020B0604020202020204" pitchFamily="34" charset="0"/>
                <a:cs typeface="Arial" panose="020B0604020202020204" pitchFamily="34" charset="0"/>
              </a:rPr>
              <a:t>4. ein Tisch/ im/ stehen/ Zimmer</a:t>
            </a:r>
          </a:p>
          <a:p>
            <a:pPr lvl="0" algn="l"/>
            <a:endParaRPr lang="de-DE" sz="3200" b="1" i="1" dirty="0" smtClean="0">
              <a:solidFill>
                <a:srgbClr val="7030A0"/>
              </a:solidFill>
              <a:latin typeface="Arial" panose="020B0604020202020204" pitchFamily="34" charset="0"/>
              <a:cs typeface="Arial" panose="020B0604020202020204" pitchFamily="34" charset="0"/>
            </a:endParaRPr>
          </a:p>
          <a:p>
            <a:pPr lvl="0" algn="l"/>
            <a:r>
              <a:rPr lang="de-DE" sz="3200" b="1" i="1" dirty="0" smtClean="0">
                <a:solidFill>
                  <a:srgbClr val="7030A0"/>
                </a:solidFill>
                <a:latin typeface="Arial" panose="020B0604020202020204" pitchFamily="34" charset="0"/>
                <a:cs typeface="Arial" panose="020B0604020202020204" pitchFamily="34" charset="0"/>
              </a:rPr>
              <a:t>5. sein/ Wohnung/ sauber/ unsere/ immer</a:t>
            </a:r>
          </a:p>
          <a:p>
            <a:pPr lvl="0" algn="l"/>
            <a:r>
              <a:rPr lang="de-DE" sz="3200" b="1" i="1" dirty="0" smtClean="0">
                <a:solidFill>
                  <a:schemeClr val="bg1"/>
                </a:solidFill>
                <a:latin typeface="Arial" panose="020B0604020202020204" pitchFamily="34" charset="0"/>
                <a:cs typeface="Arial" panose="020B0604020202020204" pitchFamily="34" charset="0"/>
              </a:rPr>
              <a:t>.</a:t>
            </a:r>
          </a:p>
          <a:p>
            <a:pPr lvl="0" algn="l"/>
            <a:endParaRPr lang="de-DE" sz="3200" b="1" i="1" dirty="0" smtClean="0">
              <a:solidFill>
                <a:srgbClr val="7030A0"/>
              </a:solidFill>
              <a:latin typeface="Arial" panose="020B0604020202020204" pitchFamily="34" charset="0"/>
              <a:cs typeface="Arial" panose="020B0604020202020204" pitchFamily="34" charset="0"/>
            </a:endParaRPr>
          </a:p>
          <a:p>
            <a:pPr marL="514350" lvl="0" indent="-514350" algn="l">
              <a:buAutoNum type="arabicPeriod"/>
            </a:pPr>
            <a:endParaRPr lang="de-DE" sz="3200" b="1" i="1" dirty="0">
              <a:solidFill>
                <a:srgbClr val="7030A0"/>
              </a:solidFill>
              <a:latin typeface="Arial" panose="020B0604020202020204" pitchFamily="34" charset="0"/>
              <a:cs typeface="Arial" panose="020B0604020202020204" pitchFamily="34" charset="0"/>
            </a:endParaRPr>
          </a:p>
        </p:txBody>
      </p:sp>
      <p:sp>
        <p:nvSpPr>
          <p:cNvPr id="2" name="TextBox 1"/>
          <p:cNvSpPr txBox="1"/>
          <p:nvPr/>
        </p:nvSpPr>
        <p:spPr>
          <a:xfrm>
            <a:off x="573315" y="2712935"/>
            <a:ext cx="8073118" cy="584775"/>
          </a:xfrm>
          <a:prstGeom prst="rect">
            <a:avLst/>
          </a:prstGeom>
          <a:noFill/>
        </p:spPr>
        <p:txBody>
          <a:bodyPr wrap="square" rtlCol="0">
            <a:spAutoFit/>
          </a:bodyPr>
          <a:lstStyle/>
          <a:p>
            <a:r>
              <a:rPr lang="de-DE" sz="3200" b="1" i="1" dirty="0" err="1" smtClean="0">
                <a:latin typeface="Arial" panose="020B0604020202020204" pitchFamily="34" charset="0"/>
                <a:cs typeface="Arial" panose="020B0604020202020204" pitchFamily="34" charset="0"/>
              </a:rPr>
              <a:t>UnsereWohnung</a:t>
            </a:r>
            <a:r>
              <a:rPr lang="de-DE" sz="3200" b="1" i="1" dirty="0" smtClean="0">
                <a:latin typeface="Arial" panose="020B0604020202020204" pitchFamily="34" charset="0"/>
                <a:cs typeface="Arial" panose="020B0604020202020204" pitchFamily="34" charset="0"/>
              </a:rPr>
              <a:t> liegt im zweiten Stock.</a:t>
            </a:r>
            <a:endParaRPr lang="ru-RU" dirty="0"/>
          </a:p>
        </p:txBody>
      </p:sp>
      <p:sp>
        <p:nvSpPr>
          <p:cNvPr id="6" name="TextBox 5"/>
          <p:cNvSpPr txBox="1"/>
          <p:nvPr/>
        </p:nvSpPr>
        <p:spPr>
          <a:xfrm>
            <a:off x="689429" y="1680005"/>
            <a:ext cx="6705600" cy="584775"/>
          </a:xfrm>
          <a:prstGeom prst="rect">
            <a:avLst/>
          </a:prstGeom>
          <a:noFill/>
        </p:spPr>
        <p:txBody>
          <a:bodyPr wrap="square" rtlCol="0">
            <a:spAutoFit/>
          </a:bodyPr>
          <a:lstStyle/>
          <a:p>
            <a:pPr lvl="0"/>
            <a:r>
              <a:rPr lang="de-DE" sz="3200" b="1" i="1" dirty="0">
                <a:latin typeface="Arial" panose="020B0604020202020204" pitchFamily="34" charset="0"/>
                <a:cs typeface="Arial" panose="020B0604020202020204" pitchFamily="34" charset="0"/>
              </a:rPr>
              <a:t>Wir wohnen in einem </a:t>
            </a:r>
            <a:r>
              <a:rPr lang="de-DE" sz="3200" b="1" i="1" dirty="0" smtClean="0">
                <a:latin typeface="Arial" panose="020B0604020202020204" pitchFamily="34" charset="0"/>
                <a:cs typeface="Arial" panose="020B0604020202020204" pitchFamily="34" charset="0"/>
              </a:rPr>
              <a:t>Haus.</a:t>
            </a:r>
            <a:endParaRPr lang="ru-RU" dirty="0"/>
          </a:p>
        </p:txBody>
      </p:sp>
      <p:sp>
        <p:nvSpPr>
          <p:cNvPr id="7" name="TextBox 6"/>
          <p:cNvSpPr txBox="1"/>
          <p:nvPr/>
        </p:nvSpPr>
        <p:spPr>
          <a:xfrm>
            <a:off x="573315" y="3766094"/>
            <a:ext cx="8073118" cy="584775"/>
          </a:xfrm>
          <a:prstGeom prst="rect">
            <a:avLst/>
          </a:prstGeom>
          <a:noFill/>
        </p:spPr>
        <p:txBody>
          <a:bodyPr wrap="square" rtlCol="0">
            <a:spAutoFit/>
          </a:bodyPr>
          <a:lstStyle/>
          <a:p>
            <a:pPr lvl="0"/>
            <a:r>
              <a:rPr lang="de-DE" sz="3200" b="1" i="1" dirty="0">
                <a:latin typeface="Arial" panose="020B0604020202020204" pitchFamily="34" charset="0"/>
                <a:cs typeface="Arial" panose="020B0604020202020204" pitchFamily="34" charset="0"/>
              </a:rPr>
              <a:t>Unser Zimmer ist schön und gemütlich.</a:t>
            </a:r>
          </a:p>
        </p:txBody>
      </p:sp>
      <p:sp>
        <p:nvSpPr>
          <p:cNvPr id="8" name="TextBox 7"/>
          <p:cNvSpPr txBox="1"/>
          <p:nvPr/>
        </p:nvSpPr>
        <p:spPr>
          <a:xfrm>
            <a:off x="573315" y="4784701"/>
            <a:ext cx="6705600" cy="584775"/>
          </a:xfrm>
          <a:prstGeom prst="rect">
            <a:avLst/>
          </a:prstGeom>
          <a:noFill/>
        </p:spPr>
        <p:txBody>
          <a:bodyPr wrap="square" rtlCol="0">
            <a:spAutoFit/>
          </a:bodyPr>
          <a:lstStyle/>
          <a:p>
            <a:pPr lvl="0"/>
            <a:r>
              <a:rPr lang="de-DE" sz="3200" b="1" i="1" dirty="0">
                <a:latin typeface="Arial" panose="020B0604020202020204" pitchFamily="34" charset="0"/>
                <a:cs typeface="Arial" panose="020B0604020202020204" pitchFamily="34" charset="0"/>
              </a:rPr>
              <a:t>Im Zimmer steht ein </a:t>
            </a:r>
            <a:r>
              <a:rPr lang="de-DE" sz="3200" b="1" i="1" dirty="0" smtClean="0">
                <a:latin typeface="Arial" panose="020B0604020202020204" pitchFamily="34" charset="0"/>
                <a:cs typeface="Arial" panose="020B0604020202020204" pitchFamily="34" charset="0"/>
              </a:rPr>
              <a:t>Tisch.</a:t>
            </a:r>
            <a:endParaRPr lang="ru-RU" dirty="0"/>
          </a:p>
        </p:txBody>
      </p:sp>
      <p:sp>
        <p:nvSpPr>
          <p:cNvPr id="9" name="TextBox 8"/>
          <p:cNvSpPr txBox="1"/>
          <p:nvPr/>
        </p:nvSpPr>
        <p:spPr>
          <a:xfrm>
            <a:off x="573315" y="5872412"/>
            <a:ext cx="7199085" cy="584775"/>
          </a:xfrm>
          <a:prstGeom prst="rect">
            <a:avLst/>
          </a:prstGeom>
          <a:noFill/>
        </p:spPr>
        <p:txBody>
          <a:bodyPr wrap="square" rtlCol="0">
            <a:spAutoFit/>
          </a:bodyPr>
          <a:lstStyle/>
          <a:p>
            <a:pPr lvl="0"/>
            <a:r>
              <a:rPr lang="de-DE" sz="3200" b="1" i="1" dirty="0">
                <a:latin typeface="Arial" panose="020B0604020202020204" pitchFamily="34" charset="0"/>
                <a:cs typeface="Arial" panose="020B0604020202020204" pitchFamily="34" charset="0"/>
              </a:rPr>
              <a:t>Unsere Wohnung ist immer sauber.</a:t>
            </a:r>
          </a:p>
        </p:txBody>
      </p:sp>
    </p:spTree>
    <p:extLst>
      <p:ext uri="{BB962C8B-B14F-4D97-AF65-F5344CB8AC3E}">
        <p14:creationId xmlns:p14="http://schemas.microsoft.com/office/powerpoint/2010/main" val="53891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4039" y="1"/>
            <a:ext cx="12167961" cy="738044"/>
          </a:xfrm>
          <a:solidFill>
            <a:srgbClr val="0070C0"/>
          </a:solidFill>
        </p:spPr>
        <p:txBody>
          <a:bodyPr>
            <a:normAutofit/>
          </a:bodyPr>
          <a:lstStyle/>
          <a:p>
            <a:r>
              <a:rPr lang="en-US" sz="3600" b="1" dirty="0" err="1">
                <a:solidFill>
                  <a:schemeClr val="bg1"/>
                </a:solidFill>
                <a:latin typeface="Arial" panose="020B0604020202020204" pitchFamily="34" charset="0"/>
                <a:cs typeface="Arial" panose="020B0604020202020204" pitchFamily="34" charset="0"/>
              </a:rPr>
              <a:t>Neue</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Wörter</a:t>
            </a:r>
            <a:endParaRPr lang="ru-RU" sz="3600"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856344"/>
            <a:ext cx="11530013" cy="5844494"/>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508000" y="4809887"/>
            <a:ext cx="2540000" cy="677108"/>
          </a:xfrm>
          <a:prstGeom prst="rect">
            <a:avLst/>
          </a:prstGeom>
          <a:noFill/>
        </p:spPr>
        <p:txBody>
          <a:bodyPr wrap="square" rtlCol="0">
            <a:spAutoFit/>
          </a:bodyPr>
          <a:lstStyle/>
          <a:p>
            <a:r>
              <a:rPr lang="de-DE" sz="3800" b="1" dirty="0">
                <a:solidFill>
                  <a:srgbClr val="7030A0"/>
                </a:solidFill>
                <a:latin typeface="Arial" panose="020B0604020202020204" pitchFamily="34" charset="0"/>
                <a:cs typeface="Arial" panose="020B0604020202020204" pitchFamily="34" charset="0"/>
              </a:rPr>
              <a:t>Die Plätze</a:t>
            </a:r>
          </a:p>
        </p:txBody>
      </p:sp>
      <p:sp>
        <p:nvSpPr>
          <p:cNvPr id="9" name="TextBox 8"/>
          <p:cNvSpPr txBox="1"/>
          <p:nvPr/>
        </p:nvSpPr>
        <p:spPr>
          <a:xfrm>
            <a:off x="8797285" y="1076196"/>
            <a:ext cx="3042607" cy="2431435"/>
          </a:xfrm>
          <a:prstGeom prst="rect">
            <a:avLst/>
          </a:prstGeom>
          <a:noFill/>
        </p:spPr>
        <p:txBody>
          <a:bodyPr wrap="square" rtlCol="0">
            <a:spAutoFit/>
          </a:bodyPr>
          <a:lstStyle/>
          <a:p>
            <a:pPr algn="ctr"/>
            <a:r>
              <a:rPr lang="de-DE" sz="3800" b="1" dirty="0" smtClean="0">
                <a:solidFill>
                  <a:srgbClr val="7030A0"/>
                </a:solidFill>
                <a:latin typeface="Arial" panose="020B0604020202020204" pitchFamily="34" charset="0"/>
                <a:cs typeface="Arial" panose="020B0604020202020204" pitchFamily="34" charset="0"/>
              </a:rPr>
              <a:t>Die</a:t>
            </a:r>
            <a:r>
              <a:rPr lang="en-US" sz="3800" b="1" dirty="0" smtClean="0">
                <a:solidFill>
                  <a:srgbClr val="7030A0"/>
                </a:solidFill>
                <a:latin typeface="Arial" panose="020B0604020202020204" pitchFamily="34" charset="0"/>
                <a:cs typeface="Arial" panose="020B0604020202020204" pitchFamily="34" charset="0"/>
              </a:rPr>
              <a:t> </a:t>
            </a:r>
            <a:r>
              <a:rPr lang="en-US" sz="3800" b="1" dirty="0" err="1" smtClean="0">
                <a:solidFill>
                  <a:srgbClr val="7030A0"/>
                </a:solidFill>
                <a:latin typeface="Arial" panose="020B0604020202020204" pitchFamily="34" charset="0"/>
                <a:cs typeface="Arial" panose="020B0604020202020204" pitchFamily="34" charset="0"/>
              </a:rPr>
              <a:t>Städte</a:t>
            </a:r>
            <a:r>
              <a:rPr lang="en-US" sz="3800" b="1" dirty="0" smtClean="0">
                <a:solidFill>
                  <a:srgbClr val="7030A0"/>
                </a:solidFill>
                <a:latin typeface="Arial" panose="020B0604020202020204" pitchFamily="34" charset="0"/>
                <a:cs typeface="Arial" panose="020B0604020202020204" pitchFamily="34" charset="0"/>
              </a:rPr>
              <a:t> (alt, modern, </a:t>
            </a:r>
            <a:r>
              <a:rPr lang="en-US" sz="3800" b="1" dirty="0" err="1" smtClean="0">
                <a:solidFill>
                  <a:srgbClr val="7030A0"/>
                </a:solidFill>
                <a:latin typeface="Arial" panose="020B0604020202020204" pitchFamily="34" charset="0"/>
                <a:cs typeface="Arial" panose="020B0604020202020204" pitchFamily="34" charset="0"/>
              </a:rPr>
              <a:t>historisch</a:t>
            </a:r>
            <a:r>
              <a:rPr lang="en-US" sz="3800" b="1" dirty="0" smtClean="0">
                <a:solidFill>
                  <a:srgbClr val="7030A0"/>
                </a:solidFill>
                <a:latin typeface="Arial" panose="020B0604020202020204" pitchFamily="34" charset="0"/>
                <a:cs typeface="Arial" panose="020B0604020202020204" pitchFamily="34" charset="0"/>
              </a:rPr>
              <a:t>)</a:t>
            </a:r>
            <a:endParaRPr lang="de-DE" sz="3800" b="1" dirty="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87784"/>
            <a:ext cx="3991428" cy="260826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103" y="997760"/>
            <a:ext cx="4117521" cy="2598284"/>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543" y="3845782"/>
            <a:ext cx="3991428" cy="2671131"/>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914" y="3845782"/>
            <a:ext cx="3932691" cy="2671131"/>
          </a:xfrm>
          <a:prstGeom prst="rect">
            <a:avLst/>
          </a:prstGeom>
        </p:spPr>
      </p:pic>
    </p:spTree>
    <p:extLst>
      <p:ext uri="{BB962C8B-B14F-4D97-AF65-F5344CB8AC3E}">
        <p14:creationId xmlns:p14="http://schemas.microsoft.com/office/powerpoint/2010/main" val="280644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692943"/>
          </a:xfrm>
          <a:solidFill>
            <a:srgbClr val="0070C0"/>
          </a:solidFill>
        </p:spPr>
        <p:txBody>
          <a:bodyPr>
            <a:noAutofit/>
          </a:bodyPr>
          <a:lstStyle/>
          <a:p>
            <a:pPr algn="ctr"/>
            <a:r>
              <a:rPr lang="en-US" sz="4000" b="1" dirty="0" err="1" smtClean="0">
                <a:solidFill>
                  <a:schemeClr val="bg1"/>
                </a:solidFill>
                <a:latin typeface="Arial" panose="020B0604020202020204" pitchFamily="34" charset="0"/>
                <a:cs typeface="Arial" panose="020B0604020202020204" pitchFamily="34" charset="0"/>
              </a:rPr>
              <a:t>Neue</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Wörter</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785813"/>
            <a:ext cx="11530013" cy="5829300"/>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515" y="3524184"/>
            <a:ext cx="2490226" cy="178934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931" y="3508040"/>
            <a:ext cx="2695575" cy="180549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888" y="3471014"/>
            <a:ext cx="2292247" cy="184251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771" y="3471013"/>
            <a:ext cx="2307322" cy="1882216"/>
          </a:xfrm>
          <a:prstGeom prst="rect">
            <a:avLst/>
          </a:prstGeom>
        </p:spPr>
      </p:pic>
      <p:sp>
        <p:nvSpPr>
          <p:cNvPr id="9" name="TextBox 8"/>
          <p:cNvSpPr txBox="1"/>
          <p:nvPr/>
        </p:nvSpPr>
        <p:spPr>
          <a:xfrm>
            <a:off x="415925" y="2784983"/>
            <a:ext cx="11530013" cy="646331"/>
          </a:xfrm>
          <a:prstGeom prst="rect">
            <a:avLst/>
          </a:prstGeom>
          <a:noFill/>
        </p:spPr>
        <p:txBody>
          <a:bodyPr wrap="square" rtlCol="0">
            <a:spAutoFit/>
          </a:bodyPr>
          <a:lstStyle/>
          <a:p>
            <a:r>
              <a:rPr lang="de-DE" sz="3600" b="1" dirty="0">
                <a:solidFill>
                  <a:srgbClr val="7030A0"/>
                </a:solidFill>
                <a:latin typeface="Arial" panose="020B0604020202020204" pitchFamily="34" charset="0"/>
                <a:cs typeface="Arial" panose="020B0604020202020204" pitchFamily="34" charset="0"/>
              </a:rPr>
              <a:t>Die Straßen (breit, lang, schön, alt, modern, sauber)</a:t>
            </a:r>
          </a:p>
        </p:txBody>
      </p:sp>
      <p:sp>
        <p:nvSpPr>
          <p:cNvPr id="10" name="TextBox 9"/>
          <p:cNvSpPr txBox="1"/>
          <p:nvPr/>
        </p:nvSpPr>
        <p:spPr>
          <a:xfrm>
            <a:off x="537989" y="5353229"/>
            <a:ext cx="11082683" cy="1261884"/>
          </a:xfrm>
          <a:prstGeom prst="rect">
            <a:avLst/>
          </a:prstGeom>
          <a:noFill/>
        </p:spPr>
        <p:txBody>
          <a:bodyPr wrap="square" rtlCol="0">
            <a:spAutoFit/>
          </a:bodyPr>
          <a:lstStyle/>
          <a:p>
            <a:pPr algn="ctr"/>
            <a:r>
              <a:rPr lang="de-DE" sz="3800" b="1" dirty="0" smtClean="0">
                <a:solidFill>
                  <a:srgbClr val="7030A0"/>
                </a:solidFill>
                <a:latin typeface="Arial" panose="020B0604020202020204" pitchFamily="34" charset="0"/>
                <a:cs typeface="Arial" panose="020B0604020202020204" pitchFamily="34" charset="0"/>
              </a:rPr>
              <a:t>Die Gebäude (die Schulen, Universitäten, Bibliotheken, Wohnhäuser)</a:t>
            </a:r>
            <a:endParaRPr lang="de-DE" sz="3800" b="1" dirty="0">
              <a:solidFill>
                <a:srgbClr val="7030A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0458" y="806695"/>
            <a:ext cx="4775200" cy="2125191"/>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914" y="806695"/>
            <a:ext cx="4853221" cy="2125191"/>
          </a:xfrm>
          <a:prstGeom prst="rect">
            <a:avLst/>
          </a:prstGeom>
        </p:spPr>
      </p:pic>
    </p:spTree>
    <p:extLst>
      <p:ext uri="{BB962C8B-B14F-4D97-AF65-F5344CB8AC3E}">
        <p14:creationId xmlns:p14="http://schemas.microsoft.com/office/powerpoint/2010/main" val="320192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343"/>
            <a:ext cx="12191999" cy="737886"/>
          </a:xfrm>
          <a:solidFill>
            <a:srgbClr val="0070C0"/>
          </a:solidFill>
        </p:spPr>
        <p:txBody>
          <a:bodyPr>
            <a:normAutofit/>
          </a:bodyPr>
          <a:lstStyle/>
          <a:p>
            <a:r>
              <a:rPr lang="en-US" sz="4000" b="1" dirty="0" err="1">
                <a:solidFill>
                  <a:schemeClr val="bg1"/>
                </a:solidFill>
                <a:latin typeface="Arial" panose="020B0604020202020204" pitchFamily="34" charset="0"/>
                <a:cs typeface="Arial" panose="020B0604020202020204" pitchFamily="34" charset="0"/>
              </a:rPr>
              <a:t>Neue</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Wörter</a:t>
            </a:r>
            <a:endParaRPr lang="ru-RU" sz="4000"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841830"/>
            <a:ext cx="11530013" cy="5859008"/>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p:txBody>
      </p:sp>
      <p:sp>
        <p:nvSpPr>
          <p:cNvPr id="7" name="TextBox 6"/>
          <p:cNvSpPr txBox="1"/>
          <p:nvPr/>
        </p:nvSpPr>
        <p:spPr>
          <a:xfrm>
            <a:off x="314325" y="4840665"/>
            <a:ext cx="4572002" cy="677108"/>
          </a:xfrm>
          <a:prstGeom prst="rect">
            <a:avLst/>
          </a:prstGeom>
          <a:noFill/>
        </p:spPr>
        <p:txBody>
          <a:bodyPr wrap="square" rtlCol="0">
            <a:spAutoFit/>
          </a:bodyPr>
          <a:lstStyle/>
          <a:p>
            <a:r>
              <a:rPr lang="de-DE" sz="3800" b="1" dirty="0">
                <a:solidFill>
                  <a:srgbClr val="7030A0"/>
                </a:solidFill>
                <a:latin typeface="Arial" panose="020B0604020202020204" pitchFamily="34" charset="0"/>
                <a:cs typeface="Arial" panose="020B0604020202020204" pitchFamily="34" charset="0"/>
              </a:rPr>
              <a:t>Die Springbrunnen</a:t>
            </a:r>
          </a:p>
        </p:txBody>
      </p:sp>
      <p:sp>
        <p:nvSpPr>
          <p:cNvPr id="9" name="TextBox 8"/>
          <p:cNvSpPr txBox="1"/>
          <p:nvPr/>
        </p:nvSpPr>
        <p:spPr>
          <a:xfrm>
            <a:off x="8577943" y="1678781"/>
            <a:ext cx="2927174" cy="677108"/>
          </a:xfrm>
          <a:prstGeom prst="rect">
            <a:avLst/>
          </a:prstGeom>
          <a:noFill/>
        </p:spPr>
        <p:txBody>
          <a:bodyPr wrap="square" rtlCol="0">
            <a:spAutoFit/>
          </a:bodyPr>
          <a:lstStyle/>
          <a:p>
            <a:r>
              <a:rPr lang="de-DE" sz="3800" b="1" dirty="0">
                <a:solidFill>
                  <a:srgbClr val="7030A0"/>
                </a:solidFill>
                <a:latin typeface="Arial" panose="020B0604020202020204" pitchFamily="34" charset="0"/>
                <a:cs typeface="Arial" panose="020B0604020202020204" pitchFamily="34" charset="0"/>
              </a:rPr>
              <a:t>Die Parks</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7" y="986971"/>
            <a:ext cx="3846286" cy="2670629"/>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875" y="977898"/>
            <a:ext cx="3899530" cy="2679702"/>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571" y="3793668"/>
            <a:ext cx="3507188" cy="270873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200" y="3793668"/>
            <a:ext cx="3288792" cy="2708733"/>
          </a:xfrm>
          <a:prstGeom prst="rect">
            <a:avLst/>
          </a:prstGeom>
        </p:spPr>
      </p:pic>
    </p:spTree>
    <p:extLst>
      <p:ext uri="{BB962C8B-B14F-4D97-AF65-F5344CB8AC3E}">
        <p14:creationId xmlns:p14="http://schemas.microsoft.com/office/powerpoint/2010/main" val="39766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1885"/>
            <a:ext cx="12191999" cy="614363"/>
          </a:xfrm>
          <a:solidFill>
            <a:srgbClr val="0070C0"/>
          </a:solidFill>
        </p:spPr>
        <p:txBody>
          <a:bodyPr>
            <a:normAutofit/>
          </a:bodyPr>
          <a:lstStyle/>
          <a:p>
            <a:r>
              <a:rPr lang="en-US" sz="3600" b="1" dirty="0" err="1">
                <a:solidFill>
                  <a:schemeClr val="bg1"/>
                </a:solidFill>
                <a:latin typeface="Arial" panose="020B0604020202020204" pitchFamily="34" charset="0"/>
                <a:cs typeface="Arial" panose="020B0604020202020204" pitchFamily="34" charset="0"/>
              </a:rPr>
              <a:t>Neue</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Wörter</a:t>
            </a:r>
            <a:endParaRPr lang="ru-RU" sz="3600"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785813"/>
            <a:ext cx="11530013" cy="5890758"/>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a:p>
            <a:pPr algn="l"/>
            <a:endParaRPr lang="de-DE" sz="4000" dirty="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4" y="4275884"/>
            <a:ext cx="3222172" cy="219454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256" y="4321273"/>
            <a:ext cx="3156969" cy="2149160"/>
          </a:xfrm>
          <a:prstGeom prst="rect">
            <a:avLst/>
          </a:prstGeom>
        </p:spPr>
      </p:pic>
      <p:sp>
        <p:nvSpPr>
          <p:cNvPr id="9" name="TextBox 8"/>
          <p:cNvSpPr txBox="1"/>
          <p:nvPr/>
        </p:nvSpPr>
        <p:spPr>
          <a:xfrm>
            <a:off x="3216728" y="753006"/>
            <a:ext cx="6313714" cy="677108"/>
          </a:xfrm>
          <a:prstGeom prst="rect">
            <a:avLst/>
          </a:prstGeom>
          <a:noFill/>
        </p:spPr>
        <p:txBody>
          <a:bodyPr wrap="square" rtlCol="0">
            <a:spAutoFit/>
          </a:bodyPr>
          <a:lstStyle/>
          <a:p>
            <a:r>
              <a:rPr lang="de-DE" sz="3800" b="1" dirty="0">
                <a:solidFill>
                  <a:srgbClr val="7030A0"/>
                </a:solidFill>
                <a:latin typeface="Arial" panose="020B0604020202020204" pitchFamily="34" charset="0"/>
                <a:cs typeface="Arial" panose="020B0604020202020204" pitchFamily="34" charset="0"/>
              </a:rPr>
              <a:t>Die Sehenswürdigkeiten</a:t>
            </a:r>
          </a:p>
        </p:txBody>
      </p:sp>
      <p:sp>
        <p:nvSpPr>
          <p:cNvPr id="10" name="TextBox 9"/>
          <p:cNvSpPr txBox="1"/>
          <p:nvPr/>
        </p:nvSpPr>
        <p:spPr>
          <a:xfrm>
            <a:off x="3614057" y="3523994"/>
            <a:ext cx="6313714" cy="677108"/>
          </a:xfrm>
          <a:prstGeom prst="rect">
            <a:avLst/>
          </a:prstGeom>
          <a:noFill/>
        </p:spPr>
        <p:txBody>
          <a:bodyPr wrap="square" rtlCol="0">
            <a:spAutoFit/>
          </a:bodyPr>
          <a:lstStyle/>
          <a:p>
            <a:r>
              <a:rPr lang="de-DE" sz="3800" b="1" dirty="0">
                <a:solidFill>
                  <a:srgbClr val="7030A0"/>
                </a:solidFill>
                <a:latin typeface="Arial" panose="020B0604020202020204" pitchFamily="34" charset="0"/>
                <a:cs typeface="Arial" panose="020B0604020202020204" pitchFamily="34" charset="0"/>
              </a:rPr>
              <a:t>Die Verkehrsmittel</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1430115"/>
            <a:ext cx="3236685" cy="204322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256" y="1430115"/>
            <a:ext cx="3156969" cy="2025908"/>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343" y="1430114"/>
            <a:ext cx="3222171" cy="2025908"/>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8342" y="4321272"/>
            <a:ext cx="3222171" cy="2149159"/>
          </a:xfrm>
          <a:prstGeom prst="rect">
            <a:avLst/>
          </a:prstGeom>
        </p:spPr>
      </p:pic>
    </p:spTree>
    <p:extLst>
      <p:ext uri="{BB962C8B-B14F-4D97-AF65-F5344CB8AC3E}">
        <p14:creationId xmlns:p14="http://schemas.microsoft.com/office/powerpoint/2010/main" val="22357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76900014"/>
              </p:ext>
            </p:extLst>
          </p:nvPr>
        </p:nvGraphicFramePr>
        <p:xfrm>
          <a:off x="642935" y="914400"/>
          <a:ext cx="10872790" cy="5760720"/>
        </p:xfrm>
        <a:graphic>
          <a:graphicData uri="http://schemas.openxmlformats.org/drawingml/2006/table">
            <a:tbl>
              <a:tblPr firstRow="1" bandRow="1">
                <a:tableStyleId>{E8B1032C-EA38-4F05-BA0D-38AFFFC7BED3}</a:tableStyleId>
              </a:tblPr>
              <a:tblGrid>
                <a:gridCol w="5463511">
                  <a:extLst>
                    <a:ext uri="{9D8B030D-6E8A-4147-A177-3AD203B41FA5}">
                      <a16:colId xmlns:a16="http://schemas.microsoft.com/office/drawing/2014/main" val="20000"/>
                    </a:ext>
                  </a:extLst>
                </a:gridCol>
                <a:gridCol w="5409279">
                  <a:extLst>
                    <a:ext uri="{9D8B030D-6E8A-4147-A177-3AD203B41FA5}">
                      <a16:colId xmlns:a16="http://schemas.microsoft.com/office/drawing/2014/main" val="20001"/>
                    </a:ext>
                  </a:extLst>
                </a:gridCol>
              </a:tblGrid>
              <a:tr h="584549">
                <a:tc>
                  <a:txBody>
                    <a:bodyPr/>
                    <a:lstStyle/>
                    <a:p>
                      <a:pPr algn="ctr"/>
                      <a:r>
                        <a:rPr lang="de-DE" sz="3400" dirty="0" smtClean="0">
                          <a:latin typeface="Arial" panose="020B0604020202020204" pitchFamily="34" charset="0"/>
                          <a:cs typeface="Arial" panose="020B0604020202020204" pitchFamily="34" charset="0"/>
                        </a:rPr>
                        <a:t>die Stadt</a:t>
                      </a:r>
                      <a:endParaRPr lang="ru-RU" sz="3400" dirty="0">
                        <a:latin typeface="Arial" panose="020B0604020202020204" pitchFamily="34" charset="0"/>
                        <a:cs typeface="Arial" panose="020B0604020202020204" pitchFamily="34" charset="0"/>
                      </a:endParaRPr>
                    </a:p>
                  </a:txBody>
                  <a:tcPr/>
                </a:tc>
                <a:tc>
                  <a:txBody>
                    <a:bodyPr/>
                    <a:lstStyle/>
                    <a:p>
                      <a:pPr algn="ctr"/>
                      <a:r>
                        <a:rPr lang="en-US" sz="3600" dirty="0" err="1" smtClean="0">
                          <a:latin typeface="Arial" panose="020B0604020202020204" pitchFamily="34" charset="0"/>
                          <a:cs typeface="Arial" panose="020B0604020202020204" pitchFamily="34" charset="0"/>
                        </a:rPr>
                        <a:t>shahar</a:t>
                      </a:r>
                      <a:endParaRPr lang="ru-RU"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1323">
                <a:tc>
                  <a:txBody>
                    <a:bodyPr/>
                    <a:lstStyle/>
                    <a:p>
                      <a:pPr algn="ctr"/>
                      <a:r>
                        <a:rPr lang="de-DE" sz="3400" b="1" dirty="0" smtClean="0">
                          <a:latin typeface="Arial" panose="020B0604020202020204" pitchFamily="34" charset="0"/>
                          <a:cs typeface="Arial" panose="020B0604020202020204" pitchFamily="34" charset="0"/>
                        </a:rPr>
                        <a:t>die Verkehrsmittel</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smtClean="0">
                          <a:latin typeface="Arial" panose="020B0604020202020204" pitchFamily="34" charset="0"/>
                          <a:cs typeface="Arial" panose="020B0604020202020204" pitchFamily="34" charset="0"/>
                        </a:rPr>
                        <a:t>transport</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84549">
                <a:tc>
                  <a:txBody>
                    <a:bodyPr/>
                    <a:lstStyle/>
                    <a:p>
                      <a:pPr algn="ctr"/>
                      <a:r>
                        <a:rPr lang="de-DE" sz="3400" b="1" dirty="0" smtClean="0">
                          <a:latin typeface="Arial" panose="020B0604020202020204" pitchFamily="34" charset="0"/>
                          <a:cs typeface="Arial" panose="020B0604020202020204" pitchFamily="34" charset="0"/>
                        </a:rPr>
                        <a:t>der Springbrunnen</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favvora</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84549">
                <a:tc>
                  <a:txBody>
                    <a:bodyPr/>
                    <a:lstStyle/>
                    <a:p>
                      <a:pPr algn="ctr"/>
                      <a:r>
                        <a:rPr lang="de-DE" sz="3400" b="1" dirty="0" smtClean="0">
                          <a:latin typeface="Arial" panose="020B0604020202020204" pitchFamily="34" charset="0"/>
                          <a:cs typeface="Arial" panose="020B0604020202020204" pitchFamily="34" charset="0"/>
                        </a:rPr>
                        <a:t>die Sehenswürdigkeit</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diqqatga</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sazovor</a:t>
                      </a:r>
                      <a:r>
                        <a:rPr lang="en-US" sz="3600" b="1" dirty="0" smtClean="0">
                          <a:latin typeface="Arial" panose="020B0604020202020204" pitchFamily="34" charset="0"/>
                          <a:cs typeface="Arial" panose="020B0604020202020204" pitchFamily="34" charset="0"/>
                        </a:rPr>
                        <a:t> joy</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84549">
                <a:tc>
                  <a:txBody>
                    <a:bodyPr/>
                    <a:lstStyle/>
                    <a:p>
                      <a:pPr algn="ctr"/>
                      <a:r>
                        <a:rPr lang="de-DE" sz="3400" b="1" dirty="0" smtClean="0">
                          <a:latin typeface="Arial" panose="020B0604020202020204" pitchFamily="34" charset="0"/>
                          <a:cs typeface="Arial" panose="020B0604020202020204" pitchFamily="34" charset="0"/>
                        </a:rPr>
                        <a:t>der Platz</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maydon</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84549">
                <a:tc>
                  <a:txBody>
                    <a:bodyPr/>
                    <a:lstStyle/>
                    <a:p>
                      <a:pPr algn="ctr"/>
                      <a:r>
                        <a:rPr lang="de-DE" sz="3400" b="1" dirty="0" smtClean="0">
                          <a:latin typeface="Arial" panose="020B0604020202020204" pitchFamily="34" charset="0"/>
                          <a:cs typeface="Arial" panose="020B0604020202020204" pitchFamily="34" charset="0"/>
                        </a:rPr>
                        <a:t>dichtbevölkert</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aholi</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zich</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joylashgan</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84549">
                <a:tc>
                  <a:txBody>
                    <a:bodyPr/>
                    <a:lstStyle/>
                    <a:p>
                      <a:pPr algn="ctr"/>
                      <a:r>
                        <a:rPr lang="de-DE" sz="3400" b="1" dirty="0" smtClean="0">
                          <a:latin typeface="Arial" panose="020B0604020202020204" pitchFamily="34" charset="0"/>
                          <a:cs typeface="Arial" panose="020B0604020202020204" pitchFamily="34" charset="0"/>
                        </a:rPr>
                        <a:t>das Gebäude</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bino</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584549">
                <a:tc>
                  <a:txBody>
                    <a:bodyPr/>
                    <a:lstStyle/>
                    <a:p>
                      <a:pPr algn="ctr"/>
                      <a:r>
                        <a:rPr lang="de-DE" sz="3400" b="1" dirty="0" smtClean="0">
                          <a:latin typeface="Arial" panose="020B0604020202020204" pitchFamily="34" charset="0"/>
                          <a:cs typeface="Arial" panose="020B0604020202020204" pitchFamily="34" charset="0"/>
                        </a:rPr>
                        <a:t>breit</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keng</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584549">
                <a:tc>
                  <a:txBody>
                    <a:bodyPr/>
                    <a:lstStyle/>
                    <a:p>
                      <a:pPr algn="ctr"/>
                      <a:r>
                        <a:rPr lang="en-US" sz="3400" b="1" dirty="0" err="1" smtClean="0">
                          <a:latin typeface="Arial" panose="020B0604020202020204" pitchFamily="34" charset="0"/>
                          <a:cs typeface="Arial" panose="020B0604020202020204" pitchFamily="34" charset="0"/>
                        </a:rPr>
                        <a:t>historisch</a:t>
                      </a:r>
                      <a:endParaRPr lang="ru-RU" sz="3400" b="1" dirty="0">
                        <a:latin typeface="Arial" panose="020B0604020202020204" pitchFamily="34" charset="0"/>
                        <a:cs typeface="Arial" panose="020B0604020202020204" pitchFamily="34" charset="0"/>
                      </a:endParaRPr>
                    </a:p>
                  </a:txBody>
                  <a:tcPr/>
                </a:tc>
                <a:tc>
                  <a:txBody>
                    <a:bodyPr/>
                    <a:lstStyle/>
                    <a:p>
                      <a:pPr algn="ctr"/>
                      <a:r>
                        <a:rPr lang="en-US" sz="3600" b="1" dirty="0" err="1" smtClean="0">
                          <a:latin typeface="Arial" panose="020B0604020202020204" pitchFamily="34" charset="0"/>
                          <a:cs typeface="Arial" panose="020B0604020202020204" pitchFamily="34" charset="0"/>
                        </a:rPr>
                        <a:t>tarixiy</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6" name="Заголовок 3"/>
          <p:cNvSpPr>
            <a:spLocks noGrp="1"/>
          </p:cNvSpPr>
          <p:nvPr>
            <p:ph type="ctrTitle"/>
          </p:nvPr>
        </p:nvSpPr>
        <p:spPr>
          <a:xfrm>
            <a:off x="0" y="0"/>
            <a:ext cx="12192000" cy="776515"/>
          </a:xfrm>
          <a:solidFill>
            <a:srgbClr val="0070C0"/>
          </a:solidFill>
        </p:spPr>
        <p:txBody>
          <a:bodyPr>
            <a:noAutofit/>
          </a:bodyPr>
          <a:lstStyle/>
          <a:p>
            <a:pPr algn="ctr"/>
            <a:r>
              <a:rPr lang="en-US" sz="4000" b="1" dirty="0" err="1" smtClean="0">
                <a:solidFill>
                  <a:schemeClr val="bg1"/>
                </a:solidFill>
                <a:latin typeface="Arial" panose="020B0604020202020204" pitchFamily="34" charset="0"/>
                <a:cs typeface="Arial" panose="020B0604020202020204" pitchFamily="34" charset="0"/>
              </a:rPr>
              <a:t>Wir</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lernen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neue</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Wörter</a:t>
            </a:r>
            <a:r>
              <a:rPr lang="en-US" sz="4000" b="1" dirty="0" smtClean="0">
                <a:solidFill>
                  <a:schemeClr val="bg1"/>
                </a:solidFill>
                <a:latin typeface="Arial" panose="020B0604020202020204" pitchFamily="34" charset="0"/>
                <a:cs typeface="Arial" panose="020B0604020202020204" pitchFamily="34" charset="0"/>
              </a:rPr>
              <a:t>:</a:t>
            </a:r>
            <a:endParaRPr lang="ru-RU"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71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03401"/>
          </a:xfrm>
          <a:solidFill>
            <a:srgbClr val="0070C0"/>
          </a:solidFill>
        </p:spPr>
        <p:txBody>
          <a:bodyPr>
            <a:noAutofit/>
          </a:bodyPr>
          <a:lstStyle/>
          <a:p>
            <a:pPr algn="ctr"/>
            <a:r>
              <a:rPr lang="en-US" sz="4500" b="1" dirty="0" err="1" smtClean="0">
                <a:solidFill>
                  <a:schemeClr val="bg1"/>
                </a:solidFill>
                <a:latin typeface="Arial" panose="020B0604020202020204" pitchFamily="34" charset="0"/>
                <a:cs typeface="Arial" panose="020B0604020202020204" pitchFamily="34" charset="0"/>
              </a:rPr>
              <a:t>Kreuzworträtsel</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43489851"/>
              </p:ext>
            </p:extLst>
          </p:nvPr>
        </p:nvGraphicFramePr>
        <p:xfrm>
          <a:off x="5277644" y="723071"/>
          <a:ext cx="508823" cy="5943600"/>
        </p:xfrm>
        <a:graphic>
          <a:graphicData uri="http://schemas.openxmlformats.org/drawingml/2006/table">
            <a:tbl>
              <a:tblPr firstRow="1" bandRow="1">
                <a:tableStyleId>{22838BEF-8BB2-4498-84A7-C5851F593DF1}</a:tableStyleId>
              </a:tblPr>
              <a:tblGrid>
                <a:gridCol w="508823">
                  <a:extLst>
                    <a:ext uri="{9D8B030D-6E8A-4147-A177-3AD203B41FA5}">
                      <a16:colId xmlns:a16="http://schemas.microsoft.com/office/drawing/2014/main" val="20000"/>
                    </a:ext>
                  </a:extLst>
                </a:gridCol>
              </a:tblGrid>
              <a:tr h="888682">
                <a:tc>
                  <a:txBody>
                    <a:bodyPr/>
                    <a:lstStyle/>
                    <a:p>
                      <a:pPr algn="just"/>
                      <a:r>
                        <a:rPr lang="de-DE" sz="3600" dirty="0" smtClean="0">
                          <a:latin typeface="Arial" panose="020B0604020202020204" pitchFamily="34" charset="0"/>
                          <a:cs typeface="Arial" panose="020B0604020202020204" pitchFamily="34" charset="0"/>
                        </a:rPr>
                        <a:t>   S</a:t>
                      </a:r>
                      <a:endParaRPr lang="ru-RU"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88682">
                <a:tc>
                  <a:txBody>
                    <a:bodyPr/>
                    <a:lstStyle/>
                    <a:p>
                      <a:pPr algn="just"/>
                      <a:r>
                        <a:rPr lang="de-DE" sz="3600" b="1" dirty="0" smtClean="0">
                          <a:latin typeface="Arial" panose="020B0604020202020204" pitchFamily="34" charset="0"/>
                          <a:cs typeface="Arial" panose="020B0604020202020204" pitchFamily="34" charset="0"/>
                        </a:rPr>
                        <a:t>   T</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8682">
                <a:tc>
                  <a:txBody>
                    <a:bodyPr/>
                    <a:lstStyle/>
                    <a:p>
                      <a:pPr algn="just"/>
                      <a:r>
                        <a:rPr lang="de-DE" sz="3600" b="1" dirty="0" smtClean="0">
                          <a:latin typeface="Arial" panose="020B0604020202020204" pitchFamily="34" charset="0"/>
                          <a:cs typeface="Arial" panose="020B0604020202020204" pitchFamily="34" charset="0"/>
                        </a:rPr>
                        <a:t>   A</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8682">
                <a:tc>
                  <a:txBody>
                    <a:bodyPr/>
                    <a:lstStyle/>
                    <a:p>
                      <a:pPr algn="just"/>
                      <a:r>
                        <a:rPr lang="de-DE" sz="3600" b="1" dirty="0" smtClean="0">
                          <a:latin typeface="Arial" panose="020B0604020202020204" pitchFamily="34" charset="0"/>
                          <a:cs typeface="Arial" panose="020B0604020202020204" pitchFamily="34" charset="0"/>
                        </a:rPr>
                        <a:t>   D</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88682">
                <a:tc>
                  <a:txBody>
                    <a:bodyPr/>
                    <a:lstStyle/>
                    <a:p>
                      <a:pPr algn="just"/>
                      <a:r>
                        <a:rPr lang="de-DE" sz="3600" b="1" dirty="0" smtClean="0">
                          <a:latin typeface="Arial" panose="020B0604020202020204" pitchFamily="34" charset="0"/>
                          <a:cs typeface="Arial" panose="020B0604020202020204" pitchFamily="34" charset="0"/>
                        </a:rPr>
                        <a:t>   T</a:t>
                      </a:r>
                      <a:endParaRPr lang="ru-RU"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5718888" y="1139558"/>
            <a:ext cx="1563248" cy="784830"/>
          </a:xfrm>
          <a:prstGeom prst="rect">
            <a:avLst/>
          </a:prstGeom>
          <a:noFill/>
        </p:spPr>
        <p:txBody>
          <a:bodyPr wrap="none" lIns="91440" tIns="45720" rIns="91440" bIns="45720">
            <a:spAutoFit/>
          </a:bodyPr>
          <a:lstStyle/>
          <a:p>
            <a:pPr algn="ctr"/>
            <a:r>
              <a:rPr lang="de-DE"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chön</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3974661" y="5901511"/>
            <a:ext cx="1370888" cy="784830"/>
          </a:xfrm>
          <a:prstGeom prst="rect">
            <a:avLst/>
          </a:prstGeom>
          <a:noFill/>
        </p:spPr>
        <p:txBody>
          <a:bodyPr wrap="none" lIns="91440" tIns="45720" rIns="91440" bIns="45720">
            <a:spAutoFit/>
          </a:bodyPr>
          <a:lstStyle/>
          <a:p>
            <a:pPr algn="ctr"/>
            <a:r>
              <a:rPr lang="de-DE" sz="45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dich</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5738191" y="3559371"/>
            <a:ext cx="537327" cy="784830"/>
          </a:xfrm>
          <a:prstGeom prst="rect">
            <a:avLst/>
          </a:prstGeom>
          <a:noFill/>
        </p:spPr>
        <p:txBody>
          <a:bodyPr wrap="none" lIns="91440" tIns="45720" rIns="91440" bIns="45720">
            <a:spAutoFit/>
          </a:bodyPr>
          <a:lstStyle/>
          <a:p>
            <a:pPr algn="ctr"/>
            <a:r>
              <a:rPr lang="de-DE"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4255425" y="4726333"/>
            <a:ext cx="1050289" cy="784830"/>
          </a:xfrm>
          <a:prstGeom prst="rect">
            <a:avLst/>
          </a:prstGeom>
          <a:noFill/>
        </p:spPr>
        <p:txBody>
          <a:bodyPr wrap="none" lIns="91440" tIns="45720" rIns="91440" bIns="45720">
            <a:spAutoFit/>
          </a:bodyPr>
          <a:lstStyle/>
          <a:p>
            <a:pPr algn="ctr"/>
            <a:r>
              <a:rPr lang="de-DE"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5726338" y="4709128"/>
            <a:ext cx="1082348" cy="784830"/>
          </a:xfrm>
          <a:prstGeom prst="rect">
            <a:avLst/>
          </a:prstGeom>
          <a:noFill/>
        </p:spPr>
        <p:txBody>
          <a:bodyPr wrap="none" lIns="91440" tIns="45720" rIns="91440" bIns="45720">
            <a:spAutoFit/>
          </a:bodyPr>
          <a:lstStyle/>
          <a:p>
            <a:pPr algn="ctr"/>
            <a:r>
              <a:rPr lang="de-DE"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ern</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5714714" y="5940727"/>
            <a:ext cx="2749472" cy="784830"/>
          </a:xfrm>
          <a:prstGeom prst="rect">
            <a:avLst/>
          </a:prstGeom>
          <a:noFill/>
        </p:spPr>
        <p:txBody>
          <a:bodyPr wrap="none" lIns="91440" tIns="45720" rIns="91440" bIns="45720">
            <a:spAutoFit/>
          </a:bodyPr>
          <a:lstStyle/>
          <a:p>
            <a:pPr algn="ctr"/>
            <a:r>
              <a:rPr lang="de-DE" sz="45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bevölkert</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Прямоугольник 14"/>
          <p:cNvSpPr/>
          <p:nvPr/>
        </p:nvSpPr>
        <p:spPr>
          <a:xfrm>
            <a:off x="4283493" y="2315558"/>
            <a:ext cx="1018227" cy="784830"/>
          </a:xfrm>
          <a:prstGeom prst="rect">
            <a:avLst/>
          </a:prstGeom>
          <a:noFill/>
        </p:spPr>
        <p:txBody>
          <a:bodyPr wrap="none" lIns="91440" tIns="45720" rIns="91440" bIns="45720">
            <a:spAutoFit/>
          </a:bodyPr>
          <a:lstStyle/>
          <a:p>
            <a:pPr algn="ctr"/>
            <a:r>
              <a:rPr lang="de-DE"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his</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Прямоугольник 19"/>
          <p:cNvSpPr/>
          <p:nvPr/>
        </p:nvSpPr>
        <p:spPr>
          <a:xfrm>
            <a:off x="5678074" y="2340875"/>
            <a:ext cx="2005969" cy="784830"/>
          </a:xfrm>
          <a:prstGeom prst="rect">
            <a:avLst/>
          </a:prstGeom>
          <a:noFill/>
        </p:spPr>
        <p:txBody>
          <a:bodyPr wrap="square" lIns="91440" tIns="45720" rIns="91440" bIns="45720">
            <a:spAutoFit/>
          </a:bodyPr>
          <a:lstStyle/>
          <a:p>
            <a:pPr algn="ctr"/>
            <a:r>
              <a:rPr lang="en-US" sz="4500" b="1" cap="none" spc="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orisch</a:t>
            </a:r>
            <a:endParaRPr lang="ru-RU" sz="45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80" y="891631"/>
            <a:ext cx="3168494" cy="249019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187" y="3846287"/>
            <a:ext cx="3307674" cy="264655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79" y="3947886"/>
            <a:ext cx="3168495" cy="2609353"/>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599" y="885371"/>
            <a:ext cx="3388127" cy="2496457"/>
          </a:xfrm>
          <a:prstGeom prst="rect">
            <a:avLst/>
          </a:prstGeom>
        </p:spPr>
      </p:pic>
    </p:spTree>
    <p:extLst>
      <p:ext uri="{BB962C8B-B14F-4D97-AF65-F5344CB8AC3E}">
        <p14:creationId xmlns:p14="http://schemas.microsoft.com/office/powerpoint/2010/main" val="4446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5" grpId="0"/>
      <p:bldP spid="2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648</TotalTime>
  <Words>661</Words>
  <Application>Microsoft Office PowerPoint</Application>
  <PresentationFormat>Широкоэкранный</PresentationFormat>
  <Paragraphs>124</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15</vt:i4>
      </vt:variant>
    </vt:vector>
  </HeadingPairs>
  <TitlesOfParts>
    <vt:vector size="21" baseType="lpstr">
      <vt:lpstr>Arial</vt:lpstr>
      <vt:lpstr>Calibri</vt:lpstr>
      <vt:lpstr>Calibri Light</vt:lpstr>
      <vt:lpstr>Wingdings</vt:lpstr>
      <vt:lpstr>Тема Office</vt:lpstr>
      <vt:lpstr>Office Theme</vt:lpstr>
      <vt:lpstr>DEUTSCH</vt:lpstr>
      <vt:lpstr>PLAN DER STUNDE:</vt:lpstr>
      <vt:lpstr>Kontrolle der Hausaufgabe</vt:lpstr>
      <vt:lpstr>Neue Wörter</vt:lpstr>
      <vt:lpstr>Neue Wörter</vt:lpstr>
      <vt:lpstr>Neue Wörter</vt:lpstr>
      <vt:lpstr>Neue Wörter</vt:lpstr>
      <vt:lpstr>Wir lernen neue Wörter:</vt:lpstr>
      <vt:lpstr>Kreuzworträtsel</vt:lpstr>
      <vt:lpstr>Wir lesen den Text</vt:lpstr>
      <vt:lpstr>Übung zum Text</vt:lpstr>
      <vt:lpstr>Wir lesen den Text</vt:lpstr>
      <vt:lpstr>Wir stellen Fragen zum Text</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User</cp:lastModifiedBy>
  <cp:revision>40</cp:revision>
  <dcterms:created xsi:type="dcterms:W3CDTF">2020-09-16T22:01:54Z</dcterms:created>
  <dcterms:modified xsi:type="dcterms:W3CDTF">2020-10-03T02:28:42Z</dcterms:modified>
</cp:coreProperties>
</file>