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6" r:id="rId5"/>
    <p:sldId id="275" r:id="rId6"/>
    <p:sldId id="277" r:id="rId7"/>
    <p:sldId id="260" r:id="rId8"/>
    <p:sldId id="272" r:id="rId9"/>
    <p:sldId id="273" r:id="rId10"/>
    <p:sldId id="274" r:id="rId11"/>
    <p:sldId id="266" r:id="rId12"/>
    <p:sldId id="264" r:id="rId13"/>
    <p:sldId id="263" r:id="rId14"/>
    <p:sldId id="279" r:id="rId15"/>
    <p:sldId id="270" r:id="rId16"/>
    <p:sldId id="269" r:id="rId17"/>
    <p:sldId id="278" r:id="rId18"/>
    <p:sldId id="261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fif"/><Relationship Id="rId3" Type="http://schemas.openxmlformats.org/officeDocument/2006/relationships/image" Target="../media/image19.jpg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fif"/><Relationship Id="rId5" Type="http://schemas.openxmlformats.org/officeDocument/2006/relationships/image" Target="../media/image33.jp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9251" y="1885350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„Unsere Schule“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9295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99886"/>
            <a:ext cx="11530013" cy="574657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 oder falsch?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65660"/>
              </p:ext>
            </p:extLst>
          </p:nvPr>
        </p:nvGraphicFramePr>
        <p:xfrm>
          <a:off x="736976" y="1568055"/>
          <a:ext cx="10727142" cy="46434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8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Die Schule ist alt und klein.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Hier sind viele Klassenzimmer.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Die Fenster sind nicht breit.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Die Tafel steht an der Wand.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Die Tafel ist braun.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Die Schulbänke</a:t>
                      </a:r>
                      <a:r>
                        <a:rPr lang="de-DE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sind neu.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Die Schüler</a:t>
                      </a:r>
                      <a:r>
                        <a:rPr lang="de-DE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gehen nach Hause.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429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Die Mathestunde</a:t>
                      </a:r>
                      <a:r>
                        <a:rPr lang="de-DE" sz="3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beginnt.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44895" y="2101754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4894" y="4396852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richtig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4893" y="5019747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4894" y="5626712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4893" y="1588113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4893" y="3858890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4893" y="3333937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4893" y="2724649"/>
            <a:ext cx="152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falsch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3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832049" y="3300314"/>
            <a:ext cx="8245265" cy="11848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gibt es in dem Klassenzimmer?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3845" y="16263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3377" y="241887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49819" y="2516117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0539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6964" y="471588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4726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8" y="1138563"/>
            <a:ext cx="1989254" cy="23689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37" y="1114234"/>
            <a:ext cx="3242623" cy="20579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29" y="1138563"/>
            <a:ext cx="2834141" cy="22016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84" y="4079640"/>
            <a:ext cx="1973018" cy="24912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9" y="4767560"/>
            <a:ext cx="3111060" cy="18032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4613299"/>
            <a:ext cx="2553601" cy="20367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97" y="1171883"/>
            <a:ext cx="2190750" cy="20859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5" y="4485167"/>
            <a:ext cx="2534649" cy="20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Die Präposition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de-DE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,–da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regieren   den Dativ und den Akkusativ. Auf die Frage </a:t>
            </a:r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verlangen sie den Dativ.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die Frage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wohin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verlangen sie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Akkusativ.</a:t>
            </a: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+ dem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3" y="5727758"/>
            <a:ext cx="2523112" cy="14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97974"/>
              </p:ext>
            </p:extLst>
          </p:nvPr>
        </p:nvGraphicFramePr>
        <p:xfrm>
          <a:off x="559557" y="3238763"/>
          <a:ext cx="1086361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6598">
                  <a:extLst>
                    <a:ext uri="{9D8B030D-6E8A-4147-A177-3AD203B41FA5}">
                      <a16:colId xmlns:a16="http://schemas.microsoft.com/office/drawing/2014/main" val="939541569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1566469894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690554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26073542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2567810274"/>
                    </a:ext>
                  </a:extLst>
                </a:gridCol>
                <a:gridCol w="1555844">
                  <a:extLst>
                    <a:ext uri="{9D8B030D-6E8A-4147-A177-3AD203B41FA5}">
                      <a16:colId xmlns:a16="http://schemas.microsoft.com/office/drawing/2014/main" val="3565936120"/>
                    </a:ext>
                  </a:extLst>
                </a:gridCol>
              </a:tblGrid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96704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Wer?</a:t>
                      </a:r>
                      <a:r>
                        <a:rPr lang="de-DE" sz="3000" baseline="0" dirty="0" smtClean="0"/>
                        <a:t> Was?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Nom.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936526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Wo?</a:t>
                      </a:r>
                      <a:r>
                        <a:rPr lang="de-DE" sz="3000" baseline="0" dirty="0" smtClean="0"/>
                        <a:t> Wann?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Dat.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 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3878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Wohin?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Akk</a:t>
                      </a:r>
                      <a:r>
                        <a:rPr lang="en-US" sz="3000" dirty="0" smtClean="0"/>
                        <a:t>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7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6342"/>
            <a:ext cx="11530013" cy="575877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Die Präposition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(в)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regieren   den Dativ und den Akkusativ. Auf die Frage </a:t>
            </a:r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verlangen sie den Dativ.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die Frage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wohin</a:t>
            </a:r>
            <a:r>
              <a:rPr lang="ru-RU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verlangen sie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Akkusativ.</a:t>
            </a: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 + dem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3" y="5727758"/>
            <a:ext cx="2523112" cy="14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97974"/>
              </p:ext>
            </p:extLst>
          </p:nvPr>
        </p:nvGraphicFramePr>
        <p:xfrm>
          <a:off x="559557" y="3238763"/>
          <a:ext cx="1086361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6598">
                  <a:extLst>
                    <a:ext uri="{9D8B030D-6E8A-4147-A177-3AD203B41FA5}">
                      <a16:colId xmlns:a16="http://schemas.microsoft.com/office/drawing/2014/main" val="939541569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1566469894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20690554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26073542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2567810274"/>
                    </a:ext>
                  </a:extLst>
                </a:gridCol>
                <a:gridCol w="1555844">
                  <a:extLst>
                    <a:ext uri="{9D8B030D-6E8A-4147-A177-3AD203B41FA5}">
                      <a16:colId xmlns:a16="http://schemas.microsoft.com/office/drawing/2014/main" val="3565936120"/>
                    </a:ext>
                  </a:extLst>
                </a:gridCol>
              </a:tblGrid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96704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Wer?</a:t>
                      </a:r>
                      <a:r>
                        <a:rPr lang="de-DE" sz="3000" baseline="0" dirty="0" smtClean="0"/>
                        <a:t> Was?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Nom.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936526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Wo?</a:t>
                      </a:r>
                      <a:r>
                        <a:rPr lang="de-DE" sz="3000" baseline="0" dirty="0" smtClean="0"/>
                        <a:t> Wann?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Dat.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 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3878"/>
                  </a:ext>
                </a:extLst>
              </a:tr>
              <a:tr h="442491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 smtClean="0"/>
                        <a:t>Wohin?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/>
                        <a:t>Akk</a:t>
                      </a:r>
                      <a:r>
                        <a:rPr lang="en-US" sz="3000" dirty="0" smtClean="0"/>
                        <a:t>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7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4387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passt zusammen?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72457"/>
            <a:ext cx="11530013" cy="541405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l" fontAlgn="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. Viele Schüler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kommen                            in der Klasse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t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2. Nach der Stunde gehen sie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in dem Garten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t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3. Der Hund läuft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in dem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weiten Stock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t"/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Schüler lernen                                   in dem Schrank    </a:t>
            </a:r>
          </a:p>
          <a:p>
            <a:pPr algn="l" fontAlgn="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Die Mutter arbeitet                                   in den Garten</a:t>
            </a:r>
          </a:p>
          <a:p>
            <a:pPr algn="l" fontAlgn="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Die Jacke hängt                                       in der Schule</a:t>
            </a:r>
          </a:p>
          <a:p>
            <a:pPr algn="l" fontAlgn="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Nach der Stunde arbeiten wir                 in den Hof</a:t>
            </a:r>
          </a:p>
          <a:p>
            <a:pPr algn="l" fontAlgn="t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Unsere Klasse liegt                                  in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die Schule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45457" y="1282890"/>
            <a:ext cx="2415653" cy="3521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6372" y="1834558"/>
            <a:ext cx="2039204" cy="1550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53134" y="2320119"/>
            <a:ext cx="4107976" cy="2060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258101" y="1268177"/>
            <a:ext cx="3507475" cy="15375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58101" y="3380700"/>
            <a:ext cx="3507475" cy="5577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753134" y="2814319"/>
            <a:ext cx="4012442" cy="1028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095999" y="1813712"/>
            <a:ext cx="1669577" cy="2567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490113" y="2371832"/>
            <a:ext cx="3275463" cy="2575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1966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30755"/>
              </p:ext>
            </p:extLst>
          </p:nvPr>
        </p:nvGraphicFramePr>
        <p:xfrm>
          <a:off x="515594" y="1126902"/>
          <a:ext cx="11160808" cy="20689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14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 ist Macht.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kuchdir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Wiederholung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die Mutter des Studierens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Takrorlash</a:t>
                      </a:r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bilimning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5" y="3603088"/>
            <a:ext cx="2830285" cy="23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1966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0054"/>
              </p:ext>
            </p:extLst>
          </p:nvPr>
        </p:nvGraphicFramePr>
        <p:xfrm>
          <a:off x="515594" y="1126902"/>
          <a:ext cx="11160808" cy="20689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149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 ist Macht.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Знание</a:t>
                      </a:r>
                      <a:r>
                        <a:rPr lang="ru-RU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сила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Wiederholung</a:t>
                      </a:r>
                      <a:r>
                        <a:rPr lang="de-DE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die Mutter des Studierens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Повторение – мать учения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5" y="3603088"/>
            <a:ext cx="2830285" cy="23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1, Seite 111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Ergänzen Sie den Text!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2, Seite 111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Stellen Sie die Artikel ein!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636" y="2348564"/>
            <a:ext cx="4033417" cy="32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119116"/>
            <a:ext cx="11120284" cy="5237438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85" y="3795134"/>
            <a:ext cx="3381829" cy="2148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singen das Lied</a:t>
            </a:r>
            <a:endParaRPr lang="uz-Cyrl-UZ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uz-Cyrl-UZ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singen mit!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194" y="968991"/>
            <a:ext cx="11559654" cy="5554639"/>
          </a:xfrm>
          <a:ln w="38100">
            <a:solidFill>
              <a:schemeClr val="accent1"/>
            </a:solidFill>
          </a:ln>
        </p:spPr>
        <p:txBody>
          <a:bodyPr numCol="1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Schule gehen wir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in die Schule kommen wir,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Schule, in die Schule, 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Schule kommen wir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In die Klasse gehen wir,  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Klasse kommen wir. 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Klasse, in die Klasse, 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die Klasse kommen wir.  </a:t>
            </a:r>
            <a:endParaRPr lang="ru-RU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In den Garten gehen wir,    </a:t>
            </a:r>
            <a:endParaRPr lang="de-DE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den Garten kommen wir, 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den Garten, in den 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Garten, </a:t>
            </a:r>
            <a:endParaRPr lang="ru-RU" sz="3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3900" b="1" dirty="0">
                <a:latin typeface="Arial" panose="020B0604020202020204" pitchFamily="34" charset="0"/>
                <a:cs typeface="Arial" panose="020B0604020202020204" pitchFamily="34" charset="0"/>
              </a:rPr>
              <a:t>den Garten kommen wir</a:t>
            </a:r>
            <a:r>
              <a:rPr lang="de-DE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2" y="1097555"/>
            <a:ext cx="3168331" cy="195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35" y="2729552"/>
            <a:ext cx="3083489" cy="211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51" y="4408031"/>
            <a:ext cx="3070581" cy="196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" y="769256"/>
            <a:ext cx="11530013" cy="5834743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090688" y="3281936"/>
            <a:ext cx="1269715" cy="69497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792390" y="3487320"/>
            <a:ext cx="1213147" cy="5081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707021" y="5459386"/>
            <a:ext cx="1416347" cy="1451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75911" y="5442398"/>
            <a:ext cx="1324048" cy="145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145206" y="2289970"/>
            <a:ext cx="448882" cy="103243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3325669" y="1055481"/>
            <a:ext cx="2598058" cy="117717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rechnen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 flipH="1">
            <a:off x="609525" y="2180771"/>
            <a:ext cx="2836522" cy="1135198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 flipH="1">
            <a:off x="799775" y="4101551"/>
            <a:ext cx="2457478" cy="128944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8777598" y="2399463"/>
            <a:ext cx="2870386" cy="1229962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malen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8718917" y="4194824"/>
            <a:ext cx="2834454" cy="123351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585" y="5826960"/>
            <a:ext cx="93287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die Schüler in die  Schule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58" y="3128666"/>
            <a:ext cx="3592431" cy="269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ьная выноска 16"/>
          <p:cNvSpPr/>
          <p:nvPr/>
        </p:nvSpPr>
        <p:spPr>
          <a:xfrm>
            <a:off x="6337014" y="1015367"/>
            <a:ext cx="2598058" cy="117717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treiben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902166" y="2289970"/>
            <a:ext cx="605014" cy="103243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3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" y="769256"/>
            <a:ext cx="11530013" cy="5834743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55" y="3281936"/>
            <a:ext cx="3157728" cy="256946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403885" y="3406573"/>
            <a:ext cx="1269715" cy="69497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393824" y="3686628"/>
            <a:ext cx="1213147" cy="5081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393824" y="5500914"/>
            <a:ext cx="1416347" cy="1451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65667" y="5500914"/>
            <a:ext cx="1324048" cy="145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079331" y="2322286"/>
            <a:ext cx="0" cy="9596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ьная выноска 34"/>
          <p:cNvSpPr/>
          <p:nvPr/>
        </p:nvSpPr>
        <p:spPr>
          <a:xfrm>
            <a:off x="4992915" y="1016196"/>
            <a:ext cx="2598058" cy="117717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 flipH="1">
            <a:off x="1323832" y="1930204"/>
            <a:ext cx="2943367" cy="1135198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ьная выноска 36"/>
          <p:cNvSpPr/>
          <p:nvPr/>
        </p:nvSpPr>
        <p:spPr>
          <a:xfrm flipH="1">
            <a:off x="799775" y="4101551"/>
            <a:ext cx="2985206" cy="128944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auber </a:t>
            </a:r>
            <a:endParaRPr lang="de-DE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ьная выноска 37"/>
          <p:cNvSpPr/>
          <p:nvPr/>
        </p:nvSpPr>
        <p:spPr>
          <a:xfrm>
            <a:off x="7599608" y="2164680"/>
            <a:ext cx="3989695" cy="1229962"/>
          </a:xfrm>
          <a:prstGeom prst="wedgeEllipseCallou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8718917" y="4194824"/>
            <a:ext cx="2834454" cy="123351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odern –</a:t>
            </a:r>
            <a:endParaRPr lang="de-DE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6737" y="5681071"/>
            <a:ext cx="5514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Schule sein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4301" y="1337164"/>
            <a:ext cx="1048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alt</a:t>
            </a:r>
            <a:endParaRPr lang="ru-RU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18180" y="2220804"/>
            <a:ext cx="1420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endParaRPr lang="ru-RU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9339421" y="2482414"/>
            <a:ext cx="2258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häßlich</a:t>
            </a:r>
            <a:endParaRPr lang="ru-RU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0364" y="4226350"/>
            <a:ext cx="22585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– </a:t>
            </a:r>
            <a:r>
              <a:rPr lang="de-D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schmutzig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89921" y="4272037"/>
            <a:ext cx="23594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de-DE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historisch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7" grpId="0"/>
      <p:bldP spid="19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8697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16" y="1262741"/>
            <a:ext cx="9376229" cy="4426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6112" y="1262741"/>
            <a:ext cx="7590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796" y="5849258"/>
            <a:ext cx="865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</a:t>
            </a:r>
            <a:r>
              <a:rPr lang="el-GR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795" y="5599450"/>
            <a:ext cx="865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Klassenzimmer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Klassenzimmer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hell,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sauber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6" y="1262741"/>
            <a:ext cx="3740204" cy="2477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1" y="1262741"/>
            <a:ext cx="3730172" cy="2477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57" y="2628900"/>
            <a:ext cx="4586514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3224" y="5526880"/>
            <a:ext cx="865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Fenster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Türen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breit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1" y="1320800"/>
            <a:ext cx="4903221" cy="336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8" y="1320800"/>
            <a:ext cx="4866930" cy="336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548559" y="5573047"/>
            <a:ext cx="11327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Schöne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Bilder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Plakate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hängen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 die Wand.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" y="989317"/>
            <a:ext cx="3865418" cy="310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03" y="2803907"/>
            <a:ext cx="4089768" cy="276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2" y="989317"/>
            <a:ext cx="4069139" cy="3103712"/>
          </a:xfrm>
          <a:prstGeom prst="rect">
            <a:avLst/>
          </a:prstGeom>
        </p:spPr>
      </p:pic>
      <p:sp>
        <p:nvSpPr>
          <p:cNvPr id="13" name="Подзаголовок 8"/>
          <p:cNvSpPr txBox="1">
            <a:spLocks/>
          </p:cNvSpPr>
          <p:nvPr/>
        </p:nvSpPr>
        <p:spPr>
          <a:xfrm>
            <a:off x="657416" y="5601468"/>
            <a:ext cx="1132710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Tafel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Tafel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schmützig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sauber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9" y="1047375"/>
            <a:ext cx="3798469" cy="42694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11" y="1047375"/>
            <a:ext cx="3998830" cy="37349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40" y="2423317"/>
            <a:ext cx="3847810" cy="29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8"/>
          <p:cNvSpPr txBox="1">
            <a:spLocks/>
          </p:cNvSpPr>
          <p:nvPr/>
        </p:nvSpPr>
        <p:spPr>
          <a:xfrm>
            <a:off x="432450" y="5572440"/>
            <a:ext cx="11327101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Schulbänke sind nicht niedrig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0" y="902943"/>
            <a:ext cx="3751885" cy="258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27" y="904068"/>
            <a:ext cx="3629515" cy="25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81" y="2946400"/>
            <a:ext cx="3476800" cy="236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45" y="2946400"/>
            <a:ext cx="3489098" cy="236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8"/>
          <p:cNvSpPr txBox="1">
            <a:spLocks/>
          </p:cNvSpPr>
          <p:nvPr/>
        </p:nvSpPr>
        <p:spPr>
          <a:xfrm>
            <a:off x="432450" y="5464549"/>
            <a:ext cx="11327101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Schüler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kommen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Otto, Elise, Peter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Lotte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Schulfreunde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kommen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016000"/>
            <a:ext cx="8215086" cy="4320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одзаголовок 8"/>
          <p:cNvSpPr txBox="1">
            <a:spLocks/>
          </p:cNvSpPr>
          <p:nvPr/>
        </p:nvSpPr>
        <p:spPr>
          <a:xfrm>
            <a:off x="566057" y="5496072"/>
            <a:ext cx="10218057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den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Schultaschen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Hefte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Bleistifte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Füller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Lineale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923871"/>
            <a:ext cx="8113485" cy="455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8"/>
          <p:cNvSpPr txBox="1">
            <a:spLocks/>
          </p:cNvSpPr>
          <p:nvPr/>
        </p:nvSpPr>
        <p:spPr>
          <a:xfrm>
            <a:off x="1146628" y="5699272"/>
            <a:ext cx="10218057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läutet. Die Deutschstunde beginnt.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27" y="1213446"/>
            <a:ext cx="6865258" cy="4128722"/>
          </a:xfrm>
          <a:prstGeom prst="rect">
            <a:avLst/>
          </a:prstGeom>
        </p:spPr>
      </p:pic>
      <p:pic>
        <p:nvPicPr>
          <p:cNvPr id="8" name="Picture 10" descr="звон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712" y="1557935"/>
            <a:ext cx="1451429" cy="1582057"/>
          </a:xfrm>
          <a:prstGeom prst="rect">
            <a:avLst/>
          </a:prstGeom>
          <a:noFill/>
        </p:spPr>
      </p:pic>
      <p:pic>
        <p:nvPicPr>
          <p:cNvPr id="11" name="Picture 10" descr="звон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23" y="1557936"/>
            <a:ext cx="1451429" cy="1582057"/>
          </a:xfrm>
          <a:prstGeom prst="rect">
            <a:avLst/>
          </a:prstGeom>
          <a:noFill/>
        </p:spPr>
      </p:pic>
      <p:sp>
        <p:nvSpPr>
          <p:cNvPr id="15" name="Подзаголовок 8"/>
          <p:cNvSpPr txBox="1">
            <a:spLocks/>
          </p:cNvSpPr>
          <p:nvPr/>
        </p:nvSpPr>
        <p:spPr>
          <a:xfrm>
            <a:off x="648493" y="5180328"/>
            <a:ext cx="10658763" cy="13388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Elise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ruft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Otto, Peter und Lotte, schnell, schnell! Der Lehrer ist schon da! – Wir kommen, wir kommen,</a:t>
            </a:r>
            <a:r>
              <a:rPr lang="ru-RU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sagen die Schüler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085311"/>
            <a:ext cx="9550400" cy="4175693"/>
          </a:xfrm>
          <a:prstGeom prst="rect">
            <a:avLst/>
          </a:prstGeom>
        </p:spPr>
      </p:pic>
      <p:sp>
        <p:nvSpPr>
          <p:cNvPr id="18" name="Подзаголовок 8"/>
          <p:cNvSpPr txBox="1">
            <a:spLocks/>
          </p:cNvSpPr>
          <p:nvPr/>
        </p:nvSpPr>
        <p:spPr>
          <a:xfrm>
            <a:off x="314325" y="5382718"/>
            <a:ext cx="11327101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Also, die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spielt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unserem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große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Rolle.</a:t>
            </a:r>
            <a:endParaRPr lang="ru-RU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" y="969197"/>
            <a:ext cx="3222855" cy="3065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741715"/>
            <a:ext cx="5021941" cy="33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5" grpId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758</Words>
  <Application>Microsoft Office PowerPoint</Application>
  <PresentationFormat>Широкоэкранный</PresentationFormat>
  <Paragraphs>176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Презентация PowerPoint</vt:lpstr>
      <vt:lpstr>Wiederholung</vt:lpstr>
      <vt:lpstr>Wiederholung</vt:lpstr>
      <vt:lpstr>Wir lesen den Text</vt:lpstr>
      <vt:lpstr>Wir lesen den Text</vt:lpstr>
      <vt:lpstr>Wir lesen den Text</vt:lpstr>
      <vt:lpstr>Wir lesen den Text</vt:lpstr>
      <vt:lpstr>Wir machen Übungen</vt:lpstr>
      <vt:lpstr>Wir lernen neue Wörter</vt:lpstr>
      <vt:lpstr>Grammatik</vt:lpstr>
      <vt:lpstr>Grammatik</vt:lpstr>
      <vt:lpstr>Was passt zusammen?</vt:lpstr>
      <vt:lpstr>Sprichwörter</vt:lpstr>
      <vt:lpstr>Sprichwörter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69</cp:revision>
  <dcterms:created xsi:type="dcterms:W3CDTF">2020-09-21T16:11:53Z</dcterms:created>
  <dcterms:modified xsi:type="dcterms:W3CDTF">2020-10-24T04:25:41Z</dcterms:modified>
</cp:coreProperties>
</file>