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6" r:id="rId5"/>
    <p:sldId id="275" r:id="rId6"/>
    <p:sldId id="277" r:id="rId7"/>
    <p:sldId id="260" r:id="rId8"/>
    <p:sldId id="272" r:id="rId9"/>
    <p:sldId id="273" r:id="rId10"/>
    <p:sldId id="274" r:id="rId11"/>
    <p:sldId id="266" r:id="rId12"/>
    <p:sldId id="264" r:id="rId13"/>
    <p:sldId id="263" r:id="rId14"/>
    <p:sldId id="279" r:id="rId15"/>
    <p:sldId id="270" r:id="rId16"/>
    <p:sldId id="269" r:id="rId17"/>
    <p:sldId id="278" r:id="rId18"/>
    <p:sldId id="261" r:id="rId19"/>
    <p:sldId id="26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-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fif"/><Relationship Id="rId3" Type="http://schemas.openxmlformats.org/officeDocument/2006/relationships/image" Target="../media/image19.jpg"/><Relationship Id="rId7" Type="http://schemas.openxmlformats.org/officeDocument/2006/relationships/image" Target="../media/image35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fif"/><Relationship Id="rId5" Type="http://schemas.openxmlformats.org/officeDocument/2006/relationships/image" Target="../media/image33.jp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fif"/><Relationship Id="rId4" Type="http://schemas.openxmlformats.org/officeDocument/2006/relationships/image" Target="../media/image10.jf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9251" y="1885350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„Unsere Schule“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9295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Übungen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99886"/>
            <a:ext cx="11530013" cy="574657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 oder falsch?</a:t>
            </a: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265660"/>
              </p:ext>
            </p:extLst>
          </p:nvPr>
        </p:nvGraphicFramePr>
        <p:xfrm>
          <a:off x="736976" y="1568055"/>
          <a:ext cx="10727142" cy="464343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687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9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042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Die Schule ist alt und klein.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42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Hier sind viele Klassenzimmer.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42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Die Fenster sind nicht breit.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42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Die Tafel steht an der Wand.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42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Die Tafel ist braun.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42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Die Schulbänke</a:t>
                      </a:r>
                      <a:r>
                        <a:rPr lang="de-DE" sz="3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sind neu.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42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Die Schüler</a:t>
                      </a:r>
                      <a:r>
                        <a:rPr lang="de-DE" sz="3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gehen nach Hause.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42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Die Mathestunde</a:t>
                      </a:r>
                      <a:r>
                        <a:rPr lang="de-DE" sz="3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beginnt.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44895" y="2101754"/>
            <a:ext cx="1522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4894" y="4396852"/>
            <a:ext cx="1522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44893" y="5019747"/>
            <a:ext cx="1522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44894" y="5626712"/>
            <a:ext cx="1522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44893" y="1588113"/>
            <a:ext cx="1522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44893" y="3858890"/>
            <a:ext cx="1522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44893" y="3333937"/>
            <a:ext cx="1522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44893" y="2724649"/>
            <a:ext cx="1522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44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3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832049" y="3300314"/>
            <a:ext cx="8245265" cy="11848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gibt es in dem Klassenzimmer?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13845" y="1626343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3377" y="2418870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49819" y="2516117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20539" y="5659875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86964" y="4715889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84726" y="5659875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58" y="1138563"/>
            <a:ext cx="1989254" cy="236891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937" y="1114234"/>
            <a:ext cx="3242623" cy="205794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329" y="1138563"/>
            <a:ext cx="2834141" cy="220168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84" y="4079640"/>
            <a:ext cx="1973018" cy="249120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209" y="4767560"/>
            <a:ext cx="3111060" cy="18032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576" y="4613299"/>
            <a:ext cx="2553601" cy="203679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697" y="1171883"/>
            <a:ext cx="2190750" cy="208597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5" y="4485167"/>
            <a:ext cx="2534649" cy="208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4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Die Präposition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,–da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regieren   den Dativ und den Akkusativ. Auf die Frage 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ru-RU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verlangen sie den Dativ.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die Frage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wohin</a:t>
            </a:r>
            <a:r>
              <a:rPr lang="ru-RU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verlangen sie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Akkusativ.</a:t>
            </a: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in + dem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523" y="5727758"/>
            <a:ext cx="2523112" cy="147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797974"/>
              </p:ext>
            </p:extLst>
          </p:nvPr>
        </p:nvGraphicFramePr>
        <p:xfrm>
          <a:off x="559557" y="3238763"/>
          <a:ext cx="10863618" cy="2194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6598">
                  <a:extLst>
                    <a:ext uri="{9D8B030D-6E8A-4147-A177-3AD203B41FA5}">
                      <a16:colId xmlns:a16="http://schemas.microsoft.com/office/drawing/2014/main" val="939541569"/>
                    </a:ext>
                  </a:extLst>
                </a:gridCol>
                <a:gridCol w="1651379">
                  <a:extLst>
                    <a:ext uri="{9D8B030D-6E8A-4147-A177-3AD203B41FA5}">
                      <a16:colId xmlns:a16="http://schemas.microsoft.com/office/drawing/2014/main" val="1566469894"/>
                    </a:ext>
                  </a:extLst>
                </a:gridCol>
                <a:gridCol w="1746914">
                  <a:extLst>
                    <a:ext uri="{9D8B030D-6E8A-4147-A177-3AD203B41FA5}">
                      <a16:colId xmlns:a16="http://schemas.microsoft.com/office/drawing/2014/main" val="206905548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26073542"/>
                    </a:ext>
                  </a:extLst>
                </a:gridCol>
                <a:gridCol w="1624083">
                  <a:extLst>
                    <a:ext uri="{9D8B030D-6E8A-4147-A177-3AD203B41FA5}">
                      <a16:colId xmlns:a16="http://schemas.microsoft.com/office/drawing/2014/main" val="2567810274"/>
                    </a:ext>
                  </a:extLst>
                </a:gridCol>
                <a:gridCol w="1555844">
                  <a:extLst>
                    <a:ext uri="{9D8B030D-6E8A-4147-A177-3AD203B41FA5}">
                      <a16:colId xmlns:a16="http://schemas.microsoft.com/office/drawing/2014/main" val="3565936120"/>
                    </a:ext>
                  </a:extLst>
                </a:gridCol>
              </a:tblGrid>
              <a:tr h="442491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Fragen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Kasus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Plural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796704"/>
                  </a:ext>
                </a:extLst>
              </a:tr>
              <a:tr h="442491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/>
                        <a:t>Wer?</a:t>
                      </a:r>
                      <a:r>
                        <a:rPr lang="de-DE" sz="3000" baseline="0" dirty="0" smtClean="0"/>
                        <a:t> Was?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Nom.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936526"/>
                  </a:ext>
                </a:extLst>
              </a:tr>
              <a:tr h="442491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/>
                        <a:t>Wo?</a:t>
                      </a:r>
                      <a:r>
                        <a:rPr lang="de-DE" sz="3000" baseline="0" dirty="0" smtClean="0"/>
                        <a:t> Wann?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Dat.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 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663878"/>
                  </a:ext>
                </a:extLst>
              </a:tr>
              <a:tr h="442491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/>
                        <a:t>Wohin?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/>
                        <a:t>Akk</a:t>
                      </a:r>
                      <a:r>
                        <a:rPr lang="en-US" sz="3000" dirty="0" smtClean="0"/>
                        <a:t>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272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58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Die Präposition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(в)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regieren   den Dativ und den Akkusativ. Auf die Frage 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ru-RU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verlangen sie den Dativ.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die Frage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wohin</a:t>
            </a:r>
            <a:r>
              <a:rPr lang="ru-RU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verlangen sie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Akkusativ.</a:t>
            </a: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in + dem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523" y="5727758"/>
            <a:ext cx="2523112" cy="147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797974"/>
              </p:ext>
            </p:extLst>
          </p:nvPr>
        </p:nvGraphicFramePr>
        <p:xfrm>
          <a:off x="559557" y="3238763"/>
          <a:ext cx="10863618" cy="2194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6598">
                  <a:extLst>
                    <a:ext uri="{9D8B030D-6E8A-4147-A177-3AD203B41FA5}">
                      <a16:colId xmlns:a16="http://schemas.microsoft.com/office/drawing/2014/main" val="939541569"/>
                    </a:ext>
                  </a:extLst>
                </a:gridCol>
                <a:gridCol w="1651379">
                  <a:extLst>
                    <a:ext uri="{9D8B030D-6E8A-4147-A177-3AD203B41FA5}">
                      <a16:colId xmlns:a16="http://schemas.microsoft.com/office/drawing/2014/main" val="1566469894"/>
                    </a:ext>
                  </a:extLst>
                </a:gridCol>
                <a:gridCol w="1746914">
                  <a:extLst>
                    <a:ext uri="{9D8B030D-6E8A-4147-A177-3AD203B41FA5}">
                      <a16:colId xmlns:a16="http://schemas.microsoft.com/office/drawing/2014/main" val="206905548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26073542"/>
                    </a:ext>
                  </a:extLst>
                </a:gridCol>
                <a:gridCol w="1624083">
                  <a:extLst>
                    <a:ext uri="{9D8B030D-6E8A-4147-A177-3AD203B41FA5}">
                      <a16:colId xmlns:a16="http://schemas.microsoft.com/office/drawing/2014/main" val="2567810274"/>
                    </a:ext>
                  </a:extLst>
                </a:gridCol>
                <a:gridCol w="1555844">
                  <a:extLst>
                    <a:ext uri="{9D8B030D-6E8A-4147-A177-3AD203B41FA5}">
                      <a16:colId xmlns:a16="http://schemas.microsoft.com/office/drawing/2014/main" val="3565936120"/>
                    </a:ext>
                  </a:extLst>
                </a:gridCol>
              </a:tblGrid>
              <a:tr h="442491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Fragen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Kasus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Plural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796704"/>
                  </a:ext>
                </a:extLst>
              </a:tr>
              <a:tr h="442491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/>
                        <a:t>Wer?</a:t>
                      </a:r>
                      <a:r>
                        <a:rPr lang="de-DE" sz="3000" baseline="0" dirty="0" smtClean="0"/>
                        <a:t> Was?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Nom.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936526"/>
                  </a:ext>
                </a:extLst>
              </a:tr>
              <a:tr h="442491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/>
                        <a:t>Wo?</a:t>
                      </a:r>
                      <a:r>
                        <a:rPr lang="de-DE" sz="3000" baseline="0" dirty="0" smtClean="0"/>
                        <a:t> Wann?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Dat.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 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663878"/>
                  </a:ext>
                </a:extLst>
              </a:tr>
              <a:tr h="442491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/>
                        <a:t>Wohin?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/>
                        <a:t>Akk</a:t>
                      </a:r>
                      <a:r>
                        <a:rPr lang="en-US" sz="3000" dirty="0" smtClean="0"/>
                        <a:t>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272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27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438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passt zusammen?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72457"/>
            <a:ext cx="11530013" cy="541405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numCol="1">
            <a:normAutofit/>
          </a:bodyPr>
          <a:lstStyle/>
          <a:p>
            <a:pPr algn="l" fontAlgn="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. Viele Schüler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kommen                            in der Klasse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t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2. Nach der Stunde gehen sie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in dem Garten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t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3. Der Hund läuft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in dem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weiten Stock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t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Schüler lernen                                   in dem Schrank    </a:t>
            </a:r>
          </a:p>
          <a:p>
            <a:pPr algn="l" fontAlgn="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Die Mutter arbeitet                                   in den Garten</a:t>
            </a:r>
          </a:p>
          <a:p>
            <a:pPr algn="l" fontAlgn="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Die Jacke hängt                                       in der Schule</a:t>
            </a:r>
          </a:p>
          <a:p>
            <a:pPr algn="l" fontAlgn="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Nach der Stunde arbeiten wir                 in den Hof</a:t>
            </a:r>
          </a:p>
          <a:p>
            <a:pPr algn="l" fontAlgn="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Unsere Klasse liegt                                  in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die Schule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5445457" y="1282890"/>
            <a:ext cx="2415653" cy="35211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726372" y="1834558"/>
            <a:ext cx="2039204" cy="15500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753134" y="2320119"/>
            <a:ext cx="4107976" cy="20608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4258101" y="1268177"/>
            <a:ext cx="3507475" cy="15375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258101" y="3380700"/>
            <a:ext cx="3507475" cy="5577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753134" y="2814319"/>
            <a:ext cx="4012442" cy="10285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6095999" y="1813712"/>
            <a:ext cx="1669577" cy="25672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4490113" y="2371832"/>
            <a:ext cx="3275463" cy="25754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54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1966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230755"/>
              </p:ext>
            </p:extLst>
          </p:nvPr>
        </p:nvGraphicFramePr>
        <p:xfrm>
          <a:off x="515594" y="1126902"/>
          <a:ext cx="11160808" cy="206894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214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Wissen ist Macht.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Bilim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kuchdir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Wiederholung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ist die Mutter des Studierens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Takrorlash</a:t>
                      </a: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bilimning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onasi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855" y="3603088"/>
            <a:ext cx="2830285" cy="233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1966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10054"/>
              </p:ext>
            </p:extLst>
          </p:nvPr>
        </p:nvGraphicFramePr>
        <p:xfrm>
          <a:off x="515594" y="1126902"/>
          <a:ext cx="11160808" cy="206894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214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Wissen ist Macht.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Знание</a:t>
                      </a:r>
                      <a:r>
                        <a:rPr lang="ru-RU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сила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Wiederholung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ist die Mutter des Studierens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Повторение – мать учения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855" y="3603088"/>
            <a:ext cx="2830285" cy="233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1, Seite 111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Ergänzen Sie den Text!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2, Seite 111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Stellen Sie die Artikel ein!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636" y="2348564"/>
            <a:ext cx="4033417" cy="32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119116"/>
            <a:ext cx="11120284" cy="5237438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5" y="3795134"/>
            <a:ext cx="3381829" cy="2148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singen das Lied</a:t>
            </a:r>
            <a:endParaRPr lang="uz-Cyrl-UZ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uz-Cyrl-UZ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singen mit!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1194" y="968991"/>
            <a:ext cx="11559654" cy="5554639"/>
          </a:xfrm>
          <a:ln w="38100">
            <a:solidFill>
              <a:schemeClr val="accent1"/>
            </a:solidFill>
          </a:ln>
        </p:spPr>
        <p:txBody>
          <a:bodyPr numCol="1"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die Schule gehen wir</a:t>
            </a: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in die Schule kommen wir, </a:t>
            </a:r>
            <a:endParaRPr lang="de-DE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In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die Schule, in die Schule,  </a:t>
            </a:r>
            <a:endParaRPr lang="de-DE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in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die Schule kommen wir</a:t>
            </a: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In die Klasse gehen wir,   </a:t>
            </a:r>
            <a:endParaRPr lang="de-DE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in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die Klasse kommen wir.  </a:t>
            </a:r>
            <a:endParaRPr lang="de-DE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In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die Klasse, in die Klasse,  </a:t>
            </a:r>
            <a:endParaRPr lang="de-DE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in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die Klasse kommen wir.  </a:t>
            </a:r>
            <a:endParaRPr lang="ru-RU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In den Garten gehen wir,    </a:t>
            </a:r>
            <a:endParaRPr lang="de-DE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in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den Garten kommen wir, </a:t>
            </a: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in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den Garten, in den </a:t>
            </a: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Garten, </a:t>
            </a:r>
            <a:endParaRPr lang="ru-RU" sz="3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3900" b="1" dirty="0">
                <a:latin typeface="Arial" panose="020B0604020202020204" pitchFamily="34" charset="0"/>
                <a:cs typeface="Arial" panose="020B0604020202020204" pitchFamily="34" charset="0"/>
              </a:rPr>
              <a:t>den Garten kommen wir</a:t>
            </a:r>
            <a:r>
              <a:rPr lang="de-DE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802" y="1097555"/>
            <a:ext cx="3168331" cy="195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435" y="2729552"/>
            <a:ext cx="3083489" cy="2115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551" y="4408031"/>
            <a:ext cx="3070581" cy="1969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798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4" y="769256"/>
            <a:ext cx="11530013" cy="5834743"/>
          </a:xfrm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3090688" y="3281936"/>
            <a:ext cx="1269715" cy="69497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7792390" y="3487320"/>
            <a:ext cx="1213147" cy="50819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707021" y="5459386"/>
            <a:ext cx="1416347" cy="1451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875911" y="5442398"/>
            <a:ext cx="1324048" cy="1451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5145206" y="2289970"/>
            <a:ext cx="448882" cy="103243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ьная выноска 34"/>
          <p:cNvSpPr/>
          <p:nvPr/>
        </p:nvSpPr>
        <p:spPr>
          <a:xfrm>
            <a:off x="3325669" y="1055481"/>
            <a:ext cx="2598058" cy="1177170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rechnen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Овальная выноска 35"/>
          <p:cNvSpPr/>
          <p:nvPr/>
        </p:nvSpPr>
        <p:spPr>
          <a:xfrm flipH="1">
            <a:off x="609525" y="2180771"/>
            <a:ext cx="2836522" cy="1135198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Овальная выноска 36"/>
          <p:cNvSpPr/>
          <p:nvPr/>
        </p:nvSpPr>
        <p:spPr>
          <a:xfrm flipH="1">
            <a:off x="799775" y="4101551"/>
            <a:ext cx="2457478" cy="1289443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Овальная выноска 37"/>
          <p:cNvSpPr/>
          <p:nvPr/>
        </p:nvSpPr>
        <p:spPr>
          <a:xfrm>
            <a:off x="8777598" y="2399463"/>
            <a:ext cx="2870386" cy="1229962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malen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Овальная выноска 38"/>
          <p:cNvSpPr/>
          <p:nvPr/>
        </p:nvSpPr>
        <p:spPr>
          <a:xfrm>
            <a:off x="8718917" y="4194824"/>
            <a:ext cx="2834454" cy="1233519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24585" y="5826960"/>
            <a:ext cx="93287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machen die Schüler in die  Schule</a:t>
            </a:r>
            <a:r>
              <a:rPr lang="en-US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58" y="3128666"/>
            <a:ext cx="3592431" cy="2694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Овальная выноска 16"/>
          <p:cNvSpPr/>
          <p:nvPr/>
        </p:nvSpPr>
        <p:spPr>
          <a:xfrm>
            <a:off x="6337014" y="1015367"/>
            <a:ext cx="2598058" cy="1177170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treiben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6902166" y="2289970"/>
            <a:ext cx="605014" cy="103243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30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4" y="769256"/>
            <a:ext cx="11530013" cy="5834743"/>
          </a:xfrm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055" y="3281936"/>
            <a:ext cx="3157728" cy="2569464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3403885" y="3406573"/>
            <a:ext cx="1269715" cy="69497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7393824" y="3686628"/>
            <a:ext cx="1213147" cy="50819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393824" y="5500914"/>
            <a:ext cx="1416347" cy="1451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465667" y="5500914"/>
            <a:ext cx="1324048" cy="1451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6079331" y="2322286"/>
            <a:ext cx="0" cy="95965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ьная выноска 34"/>
          <p:cNvSpPr/>
          <p:nvPr/>
        </p:nvSpPr>
        <p:spPr>
          <a:xfrm>
            <a:off x="4992915" y="1016196"/>
            <a:ext cx="2598058" cy="1177170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Овальная выноска 35"/>
          <p:cNvSpPr/>
          <p:nvPr/>
        </p:nvSpPr>
        <p:spPr>
          <a:xfrm flipH="1">
            <a:off x="1323832" y="1930204"/>
            <a:ext cx="2943367" cy="1135198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groß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Овальная выноска 36"/>
          <p:cNvSpPr/>
          <p:nvPr/>
        </p:nvSpPr>
        <p:spPr>
          <a:xfrm flipH="1">
            <a:off x="799775" y="4101551"/>
            <a:ext cx="2985206" cy="1289443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auber </a:t>
            </a:r>
            <a:endParaRPr lang="de-DE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Овальная выноска 37"/>
          <p:cNvSpPr/>
          <p:nvPr/>
        </p:nvSpPr>
        <p:spPr>
          <a:xfrm>
            <a:off x="7599608" y="2164680"/>
            <a:ext cx="3989695" cy="1229962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schön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Овальная выноска 38"/>
          <p:cNvSpPr/>
          <p:nvPr/>
        </p:nvSpPr>
        <p:spPr>
          <a:xfrm>
            <a:off x="8718917" y="4194824"/>
            <a:ext cx="2834454" cy="1233519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odern –</a:t>
            </a:r>
            <a:endParaRPr lang="de-DE" sz="3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6737" y="5681071"/>
            <a:ext cx="55145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kann Schule sein</a:t>
            </a:r>
            <a:r>
              <a:rPr lang="en-US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4301" y="1337164"/>
            <a:ext cx="10480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alt</a:t>
            </a:r>
            <a:endParaRPr lang="ru-RU" sz="3000" dirty="0"/>
          </a:p>
        </p:txBody>
      </p:sp>
      <p:sp>
        <p:nvSpPr>
          <p:cNvPr id="19" name="TextBox 18"/>
          <p:cNvSpPr txBox="1"/>
          <p:nvPr/>
        </p:nvSpPr>
        <p:spPr>
          <a:xfrm>
            <a:off x="2618180" y="2220804"/>
            <a:ext cx="14205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klein</a:t>
            </a:r>
            <a:endParaRPr lang="ru-RU" sz="3000" dirty="0"/>
          </a:p>
        </p:txBody>
      </p:sp>
      <p:sp>
        <p:nvSpPr>
          <p:cNvPr id="21" name="TextBox 20"/>
          <p:cNvSpPr txBox="1"/>
          <p:nvPr/>
        </p:nvSpPr>
        <p:spPr>
          <a:xfrm>
            <a:off x="9339421" y="2482414"/>
            <a:ext cx="2258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häßlich</a:t>
            </a:r>
            <a:endParaRPr lang="ru-RU" sz="3000" dirty="0"/>
          </a:p>
        </p:txBody>
      </p:sp>
      <p:sp>
        <p:nvSpPr>
          <p:cNvPr id="23" name="TextBox 22"/>
          <p:cNvSpPr txBox="1"/>
          <p:nvPr/>
        </p:nvSpPr>
        <p:spPr>
          <a:xfrm>
            <a:off x="1090364" y="4226350"/>
            <a:ext cx="225851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– </a:t>
            </a:r>
            <a:r>
              <a:rPr lang="de-DE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schmutzig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89921" y="4272037"/>
            <a:ext cx="235949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historisch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23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7" grpId="0"/>
      <p:bldP spid="19" grpId="0"/>
      <p:bldP spid="21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8697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216" y="1262741"/>
            <a:ext cx="9376229" cy="44268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56112" y="1262741"/>
            <a:ext cx="7590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Unsere</a:t>
            </a:r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8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55796" y="5849258"/>
            <a:ext cx="8657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unsere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</a:t>
            </a:r>
            <a:r>
              <a:rPr lang="el-GR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55795" y="5599450"/>
            <a:ext cx="8657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der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Klassenzimmer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Die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Klassenzimmer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hell,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hoch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sauber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26" y="1262741"/>
            <a:ext cx="3740204" cy="24772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371" y="1262741"/>
            <a:ext cx="3730172" cy="24772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657" y="2628900"/>
            <a:ext cx="4586514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3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83224" y="5526880"/>
            <a:ext cx="8657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Fenster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die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Türen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breit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hoch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51" y="1320800"/>
            <a:ext cx="4903221" cy="3367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458" y="1320800"/>
            <a:ext cx="4866930" cy="3367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одзаголовок 8"/>
          <p:cNvSpPr txBox="1">
            <a:spLocks noGrp="1"/>
          </p:cNvSpPr>
          <p:nvPr>
            <p:ph type="subTitle" idx="1"/>
          </p:nvPr>
        </p:nvSpPr>
        <p:spPr>
          <a:xfrm>
            <a:off x="548559" y="5573047"/>
            <a:ext cx="113271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Schöne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Bilder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Plakate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da.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hängen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 die Wand.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59" y="989317"/>
            <a:ext cx="3865418" cy="3103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203" y="2803907"/>
            <a:ext cx="4089768" cy="2769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432" y="989317"/>
            <a:ext cx="4069139" cy="3103712"/>
          </a:xfrm>
          <a:prstGeom prst="rect">
            <a:avLst/>
          </a:prstGeom>
        </p:spPr>
      </p:pic>
      <p:sp>
        <p:nvSpPr>
          <p:cNvPr id="13" name="Подзаголовок 8"/>
          <p:cNvSpPr txBox="1">
            <a:spLocks/>
          </p:cNvSpPr>
          <p:nvPr/>
        </p:nvSpPr>
        <p:spPr>
          <a:xfrm>
            <a:off x="657416" y="5601468"/>
            <a:ext cx="11327101" cy="9233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Tafel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grün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Die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Tafel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schmützig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sauber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69" y="1047375"/>
            <a:ext cx="3798469" cy="426949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011" y="1047375"/>
            <a:ext cx="3998830" cy="373496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540" y="2423317"/>
            <a:ext cx="3847810" cy="295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9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  <p:bldP spid="9" grpId="1"/>
      <p:bldP spid="13" grpId="0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8"/>
          <p:cNvSpPr txBox="1">
            <a:spLocks/>
          </p:cNvSpPr>
          <p:nvPr/>
        </p:nvSpPr>
        <p:spPr>
          <a:xfrm>
            <a:off x="432450" y="5572440"/>
            <a:ext cx="11327101" cy="5078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Schulbänke sind nicht niedrig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50" y="902943"/>
            <a:ext cx="3751885" cy="2584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827" y="904068"/>
            <a:ext cx="3629515" cy="2582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181" y="2946400"/>
            <a:ext cx="3476800" cy="2367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845" y="2946400"/>
            <a:ext cx="3489098" cy="2367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одзаголовок 8"/>
          <p:cNvSpPr txBox="1">
            <a:spLocks/>
          </p:cNvSpPr>
          <p:nvPr/>
        </p:nvSpPr>
        <p:spPr>
          <a:xfrm>
            <a:off x="432450" y="5464549"/>
            <a:ext cx="11327101" cy="9233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Schüler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kommen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die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Otto, Elise, Peter und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Lotte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Schulfreunde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kommen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die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029" y="1016000"/>
            <a:ext cx="8215086" cy="43204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Подзаголовок 8"/>
          <p:cNvSpPr txBox="1">
            <a:spLocks/>
          </p:cNvSpPr>
          <p:nvPr/>
        </p:nvSpPr>
        <p:spPr>
          <a:xfrm>
            <a:off x="566057" y="5496072"/>
            <a:ext cx="10218057" cy="9233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den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Schultaschen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Bücher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Hefte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Bleistifte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Füller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Lineale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029" y="923871"/>
            <a:ext cx="8113485" cy="4556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13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/>
      <p:bldP spid="14" grpId="1"/>
      <p:bldP spid="16" grpId="0"/>
      <p:bldP spid="1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8"/>
          <p:cNvSpPr txBox="1">
            <a:spLocks/>
          </p:cNvSpPr>
          <p:nvPr/>
        </p:nvSpPr>
        <p:spPr>
          <a:xfrm>
            <a:off x="1146628" y="5699272"/>
            <a:ext cx="10218057" cy="5078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 läutet. Die Deutschstunde beginnt.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027" y="1213446"/>
            <a:ext cx="6865258" cy="4128722"/>
          </a:xfrm>
          <a:prstGeom prst="rect">
            <a:avLst/>
          </a:prstGeom>
        </p:spPr>
      </p:pic>
      <p:pic>
        <p:nvPicPr>
          <p:cNvPr id="8" name="Picture 10" descr="звонок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9712" y="1557935"/>
            <a:ext cx="1451429" cy="1582057"/>
          </a:xfrm>
          <a:prstGeom prst="rect">
            <a:avLst/>
          </a:prstGeom>
          <a:noFill/>
        </p:spPr>
      </p:pic>
      <p:pic>
        <p:nvPicPr>
          <p:cNvPr id="11" name="Picture 10" descr="звонок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23" y="1557936"/>
            <a:ext cx="1451429" cy="1582057"/>
          </a:xfrm>
          <a:prstGeom prst="rect">
            <a:avLst/>
          </a:prstGeom>
          <a:noFill/>
        </p:spPr>
      </p:pic>
      <p:sp>
        <p:nvSpPr>
          <p:cNvPr id="15" name="Подзаголовок 8"/>
          <p:cNvSpPr txBox="1">
            <a:spLocks/>
          </p:cNvSpPr>
          <p:nvPr/>
        </p:nvSpPr>
        <p:spPr>
          <a:xfrm>
            <a:off x="648493" y="5180328"/>
            <a:ext cx="10658763" cy="133882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Elise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ruft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de-DE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Otto, Peter und Lotte, schnell, schnell! Der Lehrer ist schon da! – Wir kommen, wir kommen,</a:t>
            </a:r>
            <a:r>
              <a:rPr lang="ru-RU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de-DE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- sagen die Schüler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8" y="1085311"/>
            <a:ext cx="9550400" cy="4175693"/>
          </a:xfrm>
          <a:prstGeom prst="rect">
            <a:avLst/>
          </a:prstGeom>
        </p:spPr>
      </p:pic>
      <p:sp>
        <p:nvSpPr>
          <p:cNvPr id="18" name="Подзаголовок 8"/>
          <p:cNvSpPr txBox="1">
            <a:spLocks/>
          </p:cNvSpPr>
          <p:nvPr/>
        </p:nvSpPr>
        <p:spPr>
          <a:xfrm>
            <a:off x="314325" y="5382718"/>
            <a:ext cx="11327101" cy="5078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Also, die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spielt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unserem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Leben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große</a:t>
            </a:r>
            <a:r>
              <a:rPr lang="en-US" sz="3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Rolle.</a:t>
            </a:r>
            <a:endParaRPr lang="ru-RU" sz="3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74" y="969197"/>
            <a:ext cx="3222855" cy="30657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457" y="1741715"/>
            <a:ext cx="5021941" cy="337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1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0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5" grpId="0"/>
      <p:bldP spid="15" grpId="1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4210</TotalTime>
  <Words>758</Words>
  <Application>Microsoft Office PowerPoint</Application>
  <PresentationFormat>Широкоэкранный</PresentationFormat>
  <Paragraphs>176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Презентация PowerPoint</vt:lpstr>
      <vt:lpstr>Wiederholung</vt:lpstr>
      <vt:lpstr>Wiederholung</vt:lpstr>
      <vt:lpstr>Wir lesen den Text</vt:lpstr>
      <vt:lpstr>Wir lesen den Text</vt:lpstr>
      <vt:lpstr>Wir lesen den Text</vt:lpstr>
      <vt:lpstr>Wir lesen den Text</vt:lpstr>
      <vt:lpstr>Wir machen Übungen</vt:lpstr>
      <vt:lpstr>Wir lernen neue Wörter</vt:lpstr>
      <vt:lpstr>Grammatik</vt:lpstr>
      <vt:lpstr>Grammatik</vt:lpstr>
      <vt:lpstr>Was passt zusammen?</vt:lpstr>
      <vt:lpstr>Sprichwörter</vt:lpstr>
      <vt:lpstr>Sprichwörter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69</cp:revision>
  <dcterms:created xsi:type="dcterms:W3CDTF">2020-09-21T16:11:53Z</dcterms:created>
  <dcterms:modified xsi:type="dcterms:W3CDTF">2020-10-24T04:25:41Z</dcterms:modified>
</cp:coreProperties>
</file>