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2" r:id="rId12"/>
    <p:sldId id="268" r:id="rId13"/>
    <p:sldId id="269" r:id="rId14"/>
    <p:sldId id="270" r:id="rId15"/>
    <p:sldId id="271" r:id="rId16"/>
    <p:sldId id="274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7B3D-4A72-46D8-9A2D-B9DFA4FC5359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2BF3-2DCA-4B99-B82B-3E270EBD9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5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7B3D-4A72-46D8-9A2D-B9DFA4FC5359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2BF3-2DCA-4B99-B82B-3E270EBD9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0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7B3D-4A72-46D8-9A2D-B9DFA4FC5359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2BF3-2DCA-4B99-B82B-3E270EBD9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2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94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3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40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35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68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48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2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9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7B3D-4A72-46D8-9A2D-B9DFA4FC5359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2BF3-2DCA-4B99-B82B-3E270EBD9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72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91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22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0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7B3D-4A72-46D8-9A2D-B9DFA4FC5359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2BF3-2DCA-4B99-B82B-3E270EBD9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5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7B3D-4A72-46D8-9A2D-B9DFA4FC5359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2BF3-2DCA-4B99-B82B-3E270EBD9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3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7B3D-4A72-46D8-9A2D-B9DFA4FC5359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2BF3-2DCA-4B99-B82B-3E270EBD9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2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7B3D-4A72-46D8-9A2D-B9DFA4FC5359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2BF3-2DCA-4B99-B82B-3E270EBD9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7B3D-4A72-46D8-9A2D-B9DFA4FC5359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2BF3-2DCA-4B99-B82B-3E270EBD9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36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7B3D-4A72-46D8-9A2D-B9DFA4FC5359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2BF3-2DCA-4B99-B82B-3E270EBD9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50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7B3D-4A72-46D8-9A2D-B9DFA4FC5359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2BF3-2DCA-4B99-B82B-3E270EBD9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4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47B3D-4A72-46D8-9A2D-B9DFA4FC5359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82BF3-2DCA-4B99-B82B-3E270EBD9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67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1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500" y="122237"/>
            <a:ext cx="10929938" cy="157797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2187575"/>
            <a:ext cx="10929938" cy="4070349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uz-Cyrl-UZ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„Meine Adresse“</a:t>
            </a:r>
          </a:p>
          <a:p>
            <a:endParaRPr lang="de-DE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44050" y="242887"/>
            <a:ext cx="1457779" cy="134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US" sz="3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2187575"/>
            <a:ext cx="1957388" cy="26456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8" y="408260"/>
            <a:ext cx="136409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131421"/>
            <a:ext cx="11530013" cy="692037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972457"/>
            <a:ext cx="11530013" cy="5414055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 Adresse</a:t>
            </a:r>
          </a:p>
          <a:p>
            <a:pPr algn="just"/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Ich heiße </a:t>
            </a:r>
            <a:r>
              <a:rPr lang="de-DE" sz="4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Barno</a:t>
            </a: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Ich lebe in Taschkent. Meine Adresse ist </a:t>
            </a:r>
            <a:r>
              <a:rPr lang="de-DE" sz="4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Nawoistraße</a:t>
            </a: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Nummer 30. Mein Haus ist nicht groß. Meine Schule liegt nicht weit von meinem Haus. Ich gehe in die Schule zu Fuß.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96" y="3882457"/>
            <a:ext cx="3106284" cy="240506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0053638" y="199286"/>
            <a:ext cx="914400" cy="478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S.8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8" y="3882457"/>
            <a:ext cx="3038473" cy="24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203747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030514"/>
            <a:ext cx="11530013" cy="5355998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Ergänzen Sie Fragewörter!</a:t>
            </a:r>
          </a:p>
        </p:txBody>
      </p:sp>
      <p:sp>
        <p:nvSpPr>
          <p:cNvPr id="2" name="Овал 1"/>
          <p:cNvSpPr/>
          <p:nvPr/>
        </p:nvSpPr>
        <p:spPr>
          <a:xfrm>
            <a:off x="9986963" y="238633"/>
            <a:ext cx="9144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S. 8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484236"/>
              </p:ext>
            </p:extLst>
          </p:nvPr>
        </p:nvGraphicFramePr>
        <p:xfrm>
          <a:off x="471489" y="1778867"/>
          <a:ext cx="7000873" cy="451442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15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3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1907">
                <a:tc>
                  <a:txBody>
                    <a:bodyPr/>
                    <a:lstStyle/>
                    <a:p>
                      <a:r>
                        <a:rPr lang="de-DE" sz="3200" dirty="0" smtClean="0">
                          <a:ln>
                            <a:solidFill>
                              <a:srgbClr val="FF99CC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 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>
                          <a:ln>
                            <a:solidFill>
                              <a:srgbClr val="FF99CC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wohnt </a:t>
                      </a:r>
                      <a:r>
                        <a:rPr lang="de-DE" sz="3200" dirty="0" err="1" smtClean="0">
                          <a:ln>
                            <a:solidFill>
                              <a:srgbClr val="FF99CC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Barno</a:t>
                      </a:r>
                      <a:r>
                        <a:rPr lang="de-DE" sz="3200" dirty="0" smtClean="0">
                          <a:ln>
                            <a:solidFill>
                              <a:srgbClr val="FF99CC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3200" dirty="0">
                        <a:ln>
                          <a:solidFill>
                            <a:srgbClr val="FF99CC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>
                          <a:ln>
                            <a:solidFill>
                              <a:srgbClr val="FF99CC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</a:t>
                      </a:r>
                      <a:endParaRPr lang="ru-RU" sz="3200" dirty="0">
                        <a:ln>
                          <a:solidFill>
                            <a:srgbClr val="FF99CC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907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n>
                            <a:solidFill>
                              <a:srgbClr val="FF99CC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200" b="1" dirty="0">
                        <a:ln>
                          <a:solidFill>
                            <a:srgbClr val="FF99CC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n>
                            <a:solidFill>
                              <a:srgbClr val="FF99CC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ist ihre Adresse?</a:t>
                      </a:r>
                      <a:endParaRPr lang="ru-RU" sz="3200" b="1" dirty="0">
                        <a:ln>
                          <a:solidFill>
                            <a:srgbClr val="FF99CC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n>
                            <a:solidFill>
                              <a:srgbClr val="FF99CC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</a:t>
                      </a:r>
                      <a:endParaRPr lang="ru-RU" sz="3200" b="1" dirty="0">
                        <a:ln>
                          <a:solidFill>
                            <a:srgbClr val="FF99CC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907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n>
                            <a:solidFill>
                              <a:srgbClr val="FF99CC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200" b="1" dirty="0">
                        <a:ln>
                          <a:solidFill>
                            <a:srgbClr val="FF99CC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n>
                            <a:solidFill>
                              <a:srgbClr val="FF99CC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ist ihr Haus?</a:t>
                      </a:r>
                      <a:endParaRPr lang="ru-RU" sz="3200" b="1" dirty="0">
                        <a:ln>
                          <a:solidFill>
                            <a:srgbClr val="FF99CC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n>
                            <a:solidFill>
                              <a:srgbClr val="FF99CC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</a:t>
                      </a:r>
                      <a:endParaRPr lang="ru-RU" sz="3200" b="1" dirty="0">
                        <a:ln>
                          <a:solidFill>
                            <a:srgbClr val="FF99CC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907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n>
                            <a:solidFill>
                              <a:srgbClr val="FF99CC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200" b="1" dirty="0">
                        <a:ln>
                          <a:solidFill>
                            <a:srgbClr val="FF99CC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n>
                            <a:solidFill>
                              <a:srgbClr val="FF99CC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liegt ihre Schule?</a:t>
                      </a:r>
                      <a:endParaRPr lang="ru-RU" sz="3200" b="1" dirty="0">
                        <a:ln>
                          <a:solidFill>
                            <a:srgbClr val="FF99CC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n>
                            <a:solidFill>
                              <a:srgbClr val="FF99CC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</a:t>
                      </a:r>
                      <a:endParaRPr lang="ru-RU" sz="3200" b="1" dirty="0">
                        <a:ln>
                          <a:solidFill>
                            <a:srgbClr val="FF99CC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907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n>
                            <a:solidFill>
                              <a:srgbClr val="FF99CC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3200" b="1" dirty="0">
                        <a:ln>
                          <a:solidFill>
                            <a:srgbClr val="FF99CC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n>
                            <a:solidFill>
                              <a:srgbClr val="FF99CC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geht in die Schule zu Fuß?</a:t>
                      </a:r>
                      <a:endParaRPr lang="ru-RU" sz="3200" b="1" dirty="0">
                        <a:ln>
                          <a:solidFill>
                            <a:srgbClr val="FF99CC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n>
                            <a:solidFill>
                              <a:srgbClr val="FF99CC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</a:t>
                      </a:r>
                      <a:endParaRPr lang="ru-RU" sz="3200" b="1" dirty="0">
                        <a:ln>
                          <a:solidFill>
                            <a:srgbClr val="FF99CC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23535" y="4420804"/>
            <a:ext cx="7360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23536" y="2686877"/>
            <a:ext cx="8195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00164" y="3512861"/>
            <a:ext cx="8195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3423" y="5276854"/>
            <a:ext cx="8562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5278" y="1853665"/>
            <a:ext cx="7360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1778867"/>
            <a:ext cx="4043363" cy="45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243169"/>
            <a:ext cx="11530013" cy="772831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90171"/>
            <a:ext cx="11530013" cy="519634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das richtig oder falsch?</a:t>
            </a: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80027"/>
              </p:ext>
            </p:extLst>
          </p:nvPr>
        </p:nvGraphicFramePr>
        <p:xfrm>
          <a:off x="485775" y="2280641"/>
          <a:ext cx="11187112" cy="378976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958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16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F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627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de-DE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Barno</a:t>
                      </a:r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lebt in Samarkand.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627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Ihre Adresse ist </a:t>
                      </a:r>
                      <a:r>
                        <a:rPr lang="de-DE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Nawoistraße</a:t>
                      </a:r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627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Ihr Haus ist groß.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627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Ihre Schule liegt weit von ihrem Haus.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627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Sie geht zu Fuß.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682692" y="3374032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63515" y="2712067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63515" y="4657895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82692" y="5159572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63515" y="3998559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7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199798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Verben „haben“ und „sein“ im Präsens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899886"/>
            <a:ext cx="11530013" cy="5486626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bin Lehrerin. Ihr  seid Schüler. </a:t>
            </a:r>
          </a:p>
          <a:p>
            <a:pPr algn="l"/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Mädchen </a:t>
            </a:r>
            <a:r>
              <a:rPr lang="de-DE" sz="400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lustig. </a:t>
            </a: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Junge </a:t>
            </a:r>
          </a:p>
          <a:p>
            <a:pPr algn="l"/>
            <a:r>
              <a:rPr lang="de-DE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gesund.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369574"/>
              </p:ext>
            </p:extLst>
          </p:nvPr>
        </p:nvGraphicFramePr>
        <p:xfrm>
          <a:off x="500064" y="1125855"/>
          <a:ext cx="11101388" cy="25603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75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5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5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5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814">
                <a:tc gridSpan="2"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814"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sind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814"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bist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seid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14"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er, sie, es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sie, Sie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sind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40" y="3771900"/>
            <a:ext cx="3071812" cy="26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56242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Verben „haben“ und „sein“ im Präsens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856343"/>
            <a:ext cx="11530013" cy="553016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            </a:t>
            </a:r>
            <a:r>
              <a:rPr lang="de-DE" sz="4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</a:t>
            </a: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unbestimmten </a:t>
            </a:r>
            <a:r>
              <a:rPr lang="de-DE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Artikel</a:t>
            </a:r>
          </a:p>
          <a:p>
            <a:pPr algn="l">
              <a:lnSpc>
                <a:spcPct val="100000"/>
              </a:lnSpc>
            </a:pP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pPr algn="l">
              <a:lnSpc>
                <a:spcPct val="100000"/>
              </a:lnSpc>
            </a:pP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habe ein Buch. Wir haben einen Ball. </a:t>
            </a:r>
          </a:p>
          <a:p>
            <a:pPr algn="l">
              <a:lnSpc>
                <a:spcPct val="100000"/>
              </a:lnSpc>
            </a:pP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Oma hat eine Katze.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41647"/>
              </p:ext>
            </p:extLst>
          </p:nvPr>
        </p:nvGraphicFramePr>
        <p:xfrm>
          <a:off x="500064" y="1025842"/>
          <a:ext cx="11101388" cy="25603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75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5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5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5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814">
                <a:tc gridSpan="2"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814"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habe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haben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814"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habt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14"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er, sie, es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sie, Sie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haben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2148114" y="4042114"/>
            <a:ext cx="1364343" cy="174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243169"/>
            <a:ext cx="11530013" cy="772831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90171"/>
            <a:ext cx="11500305" cy="519634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…. </a:t>
            </a: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Buch. Du …    </a:t>
            </a: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faul. Er  … einen    Bleistift. Wir   …     einen </a:t>
            </a:r>
            <a:r>
              <a:rPr lang="de-DE" sz="4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</a:t>
            </a:r>
            <a:r>
              <a:rPr lang="el-GR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4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Hund. </a:t>
            </a:r>
            <a:r>
              <a:rPr lang="en-US" sz="4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4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lustig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4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klug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      </a:t>
            </a:r>
            <a:r>
              <a:rPr lang="en-US" sz="4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Hund?   </a:t>
            </a:r>
            <a:r>
              <a:rPr lang="en-US" sz="4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     </a:t>
            </a:r>
            <a:r>
              <a:rPr lang="en-US" sz="4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ordentlich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484" y="1190171"/>
            <a:ext cx="522771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Ergänzen Sie die Sätze!</a:t>
            </a:r>
            <a:endParaRPr lang="de-DE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4285" y="2154621"/>
            <a:ext cx="1191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9064" y="2060028"/>
            <a:ext cx="116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bist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60109" y="2037967"/>
            <a:ext cx="1146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4169" y="2938739"/>
            <a:ext cx="1728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45371" y="2938739"/>
            <a:ext cx="1146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8229" y="3835423"/>
            <a:ext cx="1364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Habt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325" y="4825571"/>
            <a:ext cx="1354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6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151833"/>
            <a:ext cx="11530013" cy="71902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Hausaufgabe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030514"/>
            <a:ext cx="11530013" cy="5355998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Antworten Sie auf die Fragen!</a:t>
            </a:r>
          </a:p>
          <a:p>
            <a:pPr algn="l"/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1.Wo wohnen Sie?</a:t>
            </a:r>
          </a:p>
          <a:p>
            <a:pPr algn="l"/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Wie ist Ihre Adresse?</a:t>
            </a:r>
          </a:p>
          <a:p>
            <a:pPr algn="l"/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In welchem Haus wohnen Sie?</a:t>
            </a:r>
          </a:p>
          <a:p>
            <a:pPr algn="l"/>
            <a:r>
              <a:rPr lang="de-DE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Wie ist Ihr Haus?</a:t>
            </a:r>
          </a:p>
          <a:p>
            <a:pPr algn="l"/>
            <a:r>
              <a:rPr lang="de-DE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welchem Stock wohnen Sie?</a:t>
            </a:r>
          </a:p>
          <a:p>
            <a:pPr algn="l"/>
            <a:r>
              <a:rPr lang="de-DE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Wo liegt Ihre Schule?</a:t>
            </a:r>
          </a:p>
          <a:p>
            <a:pPr algn="l"/>
            <a:r>
              <a:rPr lang="de-DE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Gehen Sie zu Fuß in die Schule?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257" y="2743200"/>
            <a:ext cx="3255057" cy="30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1445" y="232230"/>
            <a:ext cx="11120284" cy="68693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219200"/>
            <a:ext cx="11120284" cy="5137354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endParaRPr lang="de-DE" sz="4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endParaRPr lang="de-DE" sz="4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38" y="3976563"/>
            <a:ext cx="2386013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4" y="171450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986971"/>
            <a:ext cx="11530013" cy="539954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Wörter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ergänzen die Sätze</a:t>
            </a:r>
            <a:endParaRPr lang="de-DE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Übungen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Hausaufgabe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66125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Kontrolle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Hausaufgabe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734357"/>
            <a:ext cx="11530013" cy="550114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3200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Schreiben Sie über ihre </a:t>
            </a:r>
            <a:r>
              <a:rPr lang="de-DE" sz="3200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3200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ltern und Geschwister.</a:t>
            </a:r>
          </a:p>
          <a:p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 Familie und ich.</a:t>
            </a:r>
          </a:p>
          <a:p>
            <a:pPr algn="l"/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 Eltern heißen ______und ____.</a:t>
            </a:r>
          </a:p>
          <a:p>
            <a:pPr algn="l"/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 Mutter ___ ___ Jahre alt .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de-DE" sz="28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 Vater  __  __  Jahre alt.</a:t>
            </a:r>
          </a:p>
          <a:p>
            <a:pPr algn="l"/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  _________ heißt  ______ .</a:t>
            </a:r>
          </a:p>
          <a:p>
            <a:pPr algn="l"/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 __  __  Jahre alt .</a:t>
            </a:r>
          </a:p>
          <a:p>
            <a:pPr algn="l"/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  ______  heißt  _____ und er ___ __Jahre alt.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90" y="1707455"/>
            <a:ext cx="2490787" cy="29146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39863" y="1748717"/>
            <a:ext cx="1144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Asisa</a:t>
            </a:r>
            <a:endParaRPr lang="ru-RU" sz="28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1337" y="1756378"/>
            <a:ext cx="8819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Odil</a:t>
            </a:r>
            <a:endParaRPr lang="ru-RU" sz="28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3520" y="2773041"/>
            <a:ext cx="604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endParaRPr lang="ru-RU" sz="28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95462" y="2260350"/>
            <a:ext cx="5854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ru-RU" sz="28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3514" y="3813222"/>
            <a:ext cx="6046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endParaRPr lang="ru-RU" sz="28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98173" y="2762759"/>
            <a:ext cx="5854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ru-RU" sz="28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15211" y="3285979"/>
            <a:ext cx="13227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Nodira</a:t>
            </a:r>
            <a:endParaRPr lang="ru-RU" sz="28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1420" y="3304192"/>
            <a:ext cx="19832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Schwester</a:t>
            </a:r>
            <a:endParaRPr lang="ru-RU" sz="28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9944" y="4348058"/>
            <a:ext cx="6046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endParaRPr lang="ru-RU" sz="28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36334" y="3835343"/>
            <a:ext cx="5854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8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5841" y="4360494"/>
            <a:ext cx="13628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Bruder</a:t>
            </a:r>
            <a:endParaRPr lang="ru-RU" sz="28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62015" y="4343760"/>
            <a:ext cx="10631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Pulat</a:t>
            </a:r>
            <a:endParaRPr lang="ru-RU" sz="28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98833" y="2252419"/>
            <a:ext cx="6966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endParaRPr lang="ru-RU" sz="28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04598" y="4360494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8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6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111709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914400"/>
            <a:ext cx="11530013" cy="5472112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3200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 3. Ergänzt die Sätze!</a:t>
            </a:r>
          </a:p>
          <a:p>
            <a:pPr algn="l"/>
            <a:endParaRPr lang="de-DE" sz="3200" i="1" u="sng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 Schüler lernt gut.</a:t>
            </a:r>
          </a:p>
          <a:p>
            <a:pPr marL="514350" indent="-514350" algn="l">
              <a:buAutoNum type="arabicPeriod"/>
            </a:pP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Heft  ______</a:t>
            </a:r>
            <a:r>
              <a:rPr lang="de-DE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Schülerin ist sauber.</a:t>
            </a:r>
          </a:p>
          <a:p>
            <a:pPr marL="514350" indent="-514350" algn="l">
              <a:buAutoNum type="arabicPeriod"/>
            </a:pP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Lehrer kontrolliert  _____ Hausaufgaben.</a:t>
            </a:r>
          </a:p>
          <a:p>
            <a:pPr marL="514350" indent="-514350" algn="l">
              <a:buAutoNum type="arabicPeriod"/>
            </a:pP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Lehrer gibt  ______ Schülerin einige Übungen.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4892" y="1988135"/>
            <a:ext cx="14382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Dieser</a:t>
            </a:r>
            <a:endParaRPr lang="ru-RU" sz="3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3673" y="2544377"/>
            <a:ext cx="13917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dieser</a:t>
            </a:r>
            <a:endParaRPr lang="ru-RU" sz="3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13322" y="3101188"/>
            <a:ext cx="12314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diese</a:t>
            </a:r>
            <a:endParaRPr lang="ru-RU" sz="3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3498" y="3685963"/>
            <a:ext cx="13917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dieser</a:t>
            </a:r>
            <a:endParaRPr lang="ru-RU" sz="3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20" y="4234014"/>
            <a:ext cx="3025351" cy="196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4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213858"/>
            <a:ext cx="11387138" cy="71437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1071564"/>
            <a:ext cx="11387138" cy="5672136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404135"/>
              </p:ext>
            </p:extLst>
          </p:nvPr>
        </p:nvGraphicFramePr>
        <p:xfrm>
          <a:off x="609600" y="1190173"/>
          <a:ext cx="11103430" cy="542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1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60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Adresse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manzil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85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liegen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yotmoq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joylashmoq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85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weit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uzoq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885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Haus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885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Einfamilienhaus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oila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uchun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hovli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885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</a:t>
                      </a:r>
                      <a:r>
                        <a:rPr lang="de-DE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Hochhaus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ko‘p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qavatli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885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Stock / das Stockwerk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qavat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885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Fahrstuhl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lift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885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der Straße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ko‘chada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yashamoq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2885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 der Straße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ko‘chada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o‘ynamoq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2885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 Fuß gehen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piyoda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yurmoq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2885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dem Bus fahren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avtobusda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bormoq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7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151363"/>
            <a:ext cx="11387138" cy="62865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1071564"/>
            <a:ext cx="11387138" cy="5586412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08565"/>
              </p:ext>
            </p:extLst>
          </p:nvPr>
        </p:nvGraphicFramePr>
        <p:xfrm>
          <a:off x="457200" y="853405"/>
          <a:ext cx="11387138" cy="5862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6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9458">
                <a:tc gridSpan="2">
                  <a:txBody>
                    <a:bodyPr/>
                    <a:lstStyle/>
                    <a:p>
                      <a:r>
                        <a:rPr lang="de-DE" sz="2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</a:t>
                      </a:r>
                      <a:r>
                        <a:rPr lang="de-DE" sz="24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fragen wir nach einer Adresse und antworten? Wir benutzen Possessivpronomen. Zum Beispiel:</a:t>
                      </a:r>
                    </a:p>
                    <a:p>
                      <a:r>
                        <a:rPr lang="de-DE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 ist </a:t>
                      </a:r>
                      <a:r>
                        <a:rPr lang="de-DE" sz="24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deine</a:t>
                      </a:r>
                      <a:r>
                        <a:rPr lang="de-DE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Adresse? – </a:t>
                      </a:r>
                      <a:r>
                        <a:rPr lang="de-DE" sz="24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Meine</a:t>
                      </a:r>
                      <a:r>
                        <a:rPr lang="de-DE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Adresse ist </a:t>
                      </a:r>
                      <a:r>
                        <a:rPr lang="de-DE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Nawoistraße</a:t>
                      </a:r>
                      <a:r>
                        <a:rPr lang="de-DE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Nummer 5.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889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meine</a:t>
                      </a:r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Adresse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889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deine</a:t>
                      </a:r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Adresse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889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er, es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seine</a:t>
                      </a:r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Adresse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889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ihre</a:t>
                      </a:r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Adresse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889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unsere</a:t>
                      </a:r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Adresse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889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eure</a:t>
                      </a:r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Adresse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889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ihre</a:t>
                      </a:r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Adresse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889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Ihre</a:t>
                      </a:r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Adresse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8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59304"/>
            <a:ext cx="11387138" cy="71437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 Hochhaus hat viele Stockwerke.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957943"/>
            <a:ext cx="11387138" cy="5711611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3439"/>
              </p:ext>
            </p:extLst>
          </p:nvPr>
        </p:nvGraphicFramePr>
        <p:xfrm>
          <a:off x="555171" y="957943"/>
          <a:ext cx="11186886" cy="571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3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3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161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20. (zwanzigste) Stock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(zehnte) Stock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61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 (neunzehnte) Stock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9. (neunte) Stock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161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 (achtzehnte) Stock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8. (achte) Stock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161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17. (siebzehnte) Stock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7. (siebte) </a:t>
                      </a:r>
                      <a:r>
                        <a:rPr kumimoji="0" lang="de-DE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161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 (sechzehnte) Stock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6. (sechste) </a:t>
                      </a:r>
                      <a:r>
                        <a:rPr kumimoji="0" lang="de-DE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161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(fünfzehnte) Stock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5. (fünfte) </a:t>
                      </a:r>
                      <a:r>
                        <a:rPr kumimoji="0" lang="de-DE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161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(vierzehnte) Stock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4. (vierte) Stock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161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(dreizehnte) Stock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3. (dritte) Stock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161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(zwölfte) Stock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2. (zweite) Stock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1161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11. (elfte) Stock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1. (erste) Stock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21" y="2825509"/>
            <a:ext cx="1870767" cy="34521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2" y="1245174"/>
            <a:ext cx="4991327" cy="5160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38" y="1255617"/>
            <a:ext cx="4963886" cy="5116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8063" y="1245173"/>
            <a:ext cx="3976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Einfamilienhaus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8010" y="1245173"/>
            <a:ext cx="30709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Hochhaus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160852"/>
            <a:ext cx="11530013" cy="74201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Grammatik: Ordnungszahlwörter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3920" y="1117601"/>
            <a:ext cx="11313623" cy="5283426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de-DE" sz="3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2 bis 19 bildet man Ordnungszahlwörter mit der Nachsilbe –</a:t>
            </a:r>
            <a:r>
              <a:rPr lang="de-DE" sz="35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de-DE" sz="3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von 20 – mit der Nachsilbe –</a:t>
            </a:r>
            <a:r>
              <a:rPr lang="de-DE" sz="35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endParaRPr lang="de-DE" sz="35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zwei – zwei</a:t>
            </a:r>
            <a:r>
              <a:rPr lang="de-DE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      </a:t>
            </a:r>
            <a:r>
              <a:rPr lang="de-DE" sz="3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  - elf</a:t>
            </a:r>
            <a:r>
              <a:rPr lang="de-DE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        </a:t>
            </a:r>
            <a:r>
              <a:rPr lang="de-DE" sz="3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zwanzig - zwanzig</a:t>
            </a:r>
            <a:r>
              <a:rPr lang="de-DE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  </a:t>
            </a:r>
          </a:p>
          <a:p>
            <a:pPr algn="l"/>
            <a:r>
              <a:rPr lang="de-DE" sz="3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Ausnahmen sind: der/die/das erste, dritte, siebte, achte.</a:t>
            </a:r>
          </a:p>
          <a:p>
            <a:pPr algn="l"/>
            <a:endParaRPr lang="de-DE" sz="3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3157" y="3615165"/>
            <a:ext cx="47484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ins-der erste Stock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96818" y="3615165"/>
            <a:ext cx="46634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drei-der dritte Stock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0465" y="4654153"/>
            <a:ext cx="55467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ieben-der siebte Stock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96818" y="4654153"/>
            <a:ext cx="48910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cht-der achte Stock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9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118573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ergänzen die Sätze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798286"/>
            <a:ext cx="11530013" cy="5902552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de-DE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hat eine Katze. </a:t>
            </a:r>
          </a:p>
          <a:p>
            <a:pPr algn="l"/>
            <a:r>
              <a:rPr lang="de-DE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wohnt im              Stock.</a:t>
            </a:r>
          </a:p>
          <a:p>
            <a:pPr algn="l"/>
            <a:r>
              <a:rPr lang="de-DE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Frau Müller hat viele</a:t>
            </a:r>
          </a:p>
          <a:p>
            <a:pPr algn="l"/>
            <a:r>
              <a:rPr lang="de-DE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Blumen auf dem Balkon.</a:t>
            </a:r>
          </a:p>
          <a:p>
            <a:pPr algn="l"/>
            <a:r>
              <a:rPr lang="de-DE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wohnt im             Stock.</a:t>
            </a:r>
          </a:p>
          <a:p>
            <a:pPr algn="l"/>
            <a:r>
              <a:rPr lang="de-DE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Anna hört Musik.</a:t>
            </a:r>
          </a:p>
          <a:p>
            <a:pPr algn="l"/>
            <a:r>
              <a:rPr lang="de-DE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wohnt im             Stock.</a:t>
            </a:r>
          </a:p>
          <a:p>
            <a:pPr algn="l"/>
            <a:r>
              <a:rPr lang="de-DE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4.Thomas sonnt sich gern.</a:t>
            </a:r>
          </a:p>
          <a:p>
            <a:pPr algn="l"/>
            <a:r>
              <a:rPr lang="de-DE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wohnt im               Stock.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31" y="848293"/>
            <a:ext cx="6343962" cy="58025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4195" y="5266762"/>
            <a:ext cx="143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fünften</a:t>
            </a:r>
            <a:endParaRPr lang="ru-RU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6638" y="3007560"/>
            <a:ext cx="14141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vierten</a:t>
            </a:r>
            <a:endParaRPr lang="ru-RU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8009" y="4137161"/>
            <a:ext cx="13227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dritten</a:t>
            </a:r>
            <a:endParaRPr lang="ru-RU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5109" y="1293184"/>
            <a:ext cx="15744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zweiten</a:t>
            </a:r>
            <a:endParaRPr lang="ru-RU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07762" y="3961544"/>
            <a:ext cx="887867" cy="7495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446368">
            <a:off x="6437157" y="3021402"/>
            <a:ext cx="2235200" cy="57093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79331" y="3299947"/>
            <a:ext cx="1264898" cy="8372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360229" y="2293257"/>
            <a:ext cx="1599252" cy="71430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934</Words>
  <Application>Microsoft Office PowerPoint</Application>
  <PresentationFormat>Широкоэкранный</PresentationFormat>
  <Paragraphs>258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Тема Office</vt:lpstr>
      <vt:lpstr>Office Theme</vt:lpstr>
      <vt:lpstr>DEUTSCH</vt:lpstr>
      <vt:lpstr>PLAN DER STUNDE:</vt:lpstr>
      <vt:lpstr>Kontrolle der Hausaufgabe</vt:lpstr>
      <vt:lpstr>Kontrolle der Hausaufgabe</vt:lpstr>
      <vt:lpstr>Wir lernen neue Wörter</vt:lpstr>
      <vt:lpstr>Wir lernen neue Wörter</vt:lpstr>
      <vt:lpstr>Ein Hochhaus hat viele Stockwerke.</vt:lpstr>
      <vt:lpstr>Grammatik: Ordnungszahlwörter</vt:lpstr>
      <vt:lpstr>Wir ergänzen die Sätze</vt:lpstr>
      <vt:lpstr>Wir lesen den Text</vt:lpstr>
      <vt:lpstr>Wir machen Übung</vt:lpstr>
      <vt:lpstr>Wir machen Übung</vt:lpstr>
      <vt:lpstr>Verben „haben“ und „sein“ im Präsens</vt:lpstr>
      <vt:lpstr>Verben „haben“ und „sein“ im Präsens</vt:lpstr>
      <vt:lpstr>Wir machen Übung</vt:lpstr>
      <vt:lpstr>Hausaufgabe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55</cp:revision>
  <dcterms:created xsi:type="dcterms:W3CDTF">2020-09-08T15:45:31Z</dcterms:created>
  <dcterms:modified xsi:type="dcterms:W3CDTF">2020-09-12T11:44:20Z</dcterms:modified>
</cp:coreProperties>
</file>