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0" r:id="rId2"/>
    <p:sldId id="284" r:id="rId3"/>
    <p:sldId id="298" r:id="rId4"/>
    <p:sldId id="291" r:id="rId5"/>
    <p:sldId id="299" r:id="rId6"/>
    <p:sldId id="292" r:id="rId7"/>
    <p:sldId id="293" r:id="rId8"/>
    <p:sldId id="294" r:id="rId9"/>
    <p:sldId id="309" r:id="rId10"/>
    <p:sldId id="296" r:id="rId11"/>
    <p:sldId id="304" r:id="rId12"/>
    <p:sldId id="305" r:id="rId13"/>
    <p:sldId id="300" r:id="rId14"/>
    <p:sldId id="301" r:id="rId15"/>
    <p:sldId id="302" r:id="rId16"/>
    <p:sldId id="306" r:id="rId17"/>
    <p:sldId id="307" r:id="rId18"/>
    <p:sldId id="308" r:id="rId19"/>
    <p:sldId id="297" r:id="rId2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 varScale="1">
        <p:scale>
          <a:sx n="63" d="100"/>
          <a:sy n="63" d="100"/>
        </p:scale>
        <p:origin x="792" y="6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54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8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288234" y="2343051"/>
            <a:ext cx="11339753" cy="406274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MASALALAR</a:t>
            </a:r>
          </a:p>
          <a:p>
            <a:pPr marL="40888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  YECHISH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/>
            <a:endParaRPr lang="en-US" sz="8659" dirty="0">
              <a:latin typeface="Arial"/>
              <a:cs typeface="Arial"/>
            </a:endParaRPr>
          </a:p>
          <a:p>
            <a:pPr marL="40888"/>
            <a:endParaRPr sz="3017" dirty="0">
              <a:latin typeface="Arial"/>
              <a:cs typeface="Arial"/>
            </a:endParaRPr>
          </a:p>
          <a:p>
            <a:pPr marL="71904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r>
              <a:rPr sz="2800" i="1" dirty="0" err="1">
                <a:latin typeface="Arial" pitchFamily="34" charset="0"/>
                <a:cs typeface="Arial" pitchFamily="34" charset="0"/>
              </a:rPr>
              <a:t>O‘qituvchi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spc="11" dirty="0" err="1" smtClean="0">
                <a:latin typeface="Arial" pitchFamily="34" charset="0"/>
                <a:cs typeface="Arial" pitchFamily="34" charset="0"/>
              </a:rPr>
              <a:t>Sharipova</a:t>
            </a:r>
            <a:r>
              <a:rPr lang="en-US" sz="2800" i="1" spc="1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pc="11" dirty="0" err="1">
                <a:latin typeface="Arial" pitchFamily="34" charset="0"/>
                <a:cs typeface="Arial" pitchFamily="34" charset="0"/>
              </a:rPr>
              <a:t>Durdona</a:t>
            </a:r>
            <a:r>
              <a:rPr lang="en-US" sz="2800" i="1" spc="1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pc="11" dirty="0" err="1">
                <a:latin typeface="Arial" pitchFamily="34" charset="0"/>
                <a:cs typeface="Arial" pitchFamily="34" charset="0"/>
              </a:rPr>
              <a:t>Mirazamovna</a:t>
            </a:r>
            <a:r>
              <a:rPr lang="en-US" sz="2800" i="1" spc="11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408" y="2336890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281120" y="3883830"/>
            <a:ext cx="2986827" cy="2756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12" name="object 5"/>
          <p:cNvSpPr/>
          <p:nvPr/>
        </p:nvSpPr>
        <p:spPr>
          <a:xfrm>
            <a:off x="548758" y="499704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16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3751750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43 cm.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kesmada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yotadi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nuqta esa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s-ES" sz="40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nuqtalar orasida yotadi.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AC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 cm,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DB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 cm; b)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AD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28 cm,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CB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52328" y="4956804"/>
            <a:ext cx="7560840" cy="32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168552" y="49568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/>
          <p:cNvSpPr/>
          <p:nvPr/>
        </p:nvSpPr>
        <p:spPr>
          <a:xfrm>
            <a:off x="2080320" y="495291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Овал 8"/>
          <p:cNvSpPr/>
          <p:nvPr/>
        </p:nvSpPr>
        <p:spPr>
          <a:xfrm>
            <a:off x="9708407" y="4932407"/>
            <a:ext cx="7676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9708407" y="4259845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139" y="4323456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895" y="4233667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3871" y="5208347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43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68752" y="4253626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56784" y="492759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9289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16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44832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AC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 cm,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DB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52328" y="3653376"/>
            <a:ext cx="7560840" cy="32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168552" y="365337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/>
          <p:cNvSpPr/>
          <p:nvPr/>
        </p:nvSpPr>
        <p:spPr>
          <a:xfrm>
            <a:off x="2080320" y="364948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Овал 8"/>
          <p:cNvSpPr/>
          <p:nvPr/>
        </p:nvSpPr>
        <p:spPr>
          <a:xfrm>
            <a:off x="9708407" y="3628979"/>
            <a:ext cx="7676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9708407" y="2956417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139" y="3020028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895" y="2930239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3871" y="3904919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43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98764" y="2965815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15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83871" y="281482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56784" y="362416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Прямоугольник 19"/>
          <p:cNvSpPr/>
          <p:nvPr/>
        </p:nvSpPr>
        <p:spPr>
          <a:xfrm>
            <a:off x="7173182" y="2965815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19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001" y="4410714"/>
            <a:ext cx="105899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CD = AB – AC – DB = 43 – 15 – 19 = 9 (cm)</a:t>
            </a:r>
          </a:p>
          <a:p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16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626116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136104" y="1113900"/>
            <a:ext cx="1238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AD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28 cm,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CB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 cm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52328" y="3816474"/>
            <a:ext cx="7560840" cy="321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168552" y="381647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/>
          <p:cNvSpPr/>
          <p:nvPr/>
        </p:nvSpPr>
        <p:spPr>
          <a:xfrm>
            <a:off x="2080320" y="3812583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" name="Овал 8"/>
          <p:cNvSpPr/>
          <p:nvPr/>
        </p:nvSpPr>
        <p:spPr>
          <a:xfrm>
            <a:off x="9641160" y="3786253"/>
            <a:ext cx="7676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9603834" y="3166771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139" y="3183126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2169" y="3267993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851" y="3732326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43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45110" y="2427068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28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95330" y="2634601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56784" y="378726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Прямоугольник 19"/>
          <p:cNvSpPr/>
          <p:nvPr/>
        </p:nvSpPr>
        <p:spPr>
          <a:xfrm>
            <a:off x="6683062" y="2379381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</a:rPr>
              <a:t>20 </a:t>
            </a:r>
            <a:r>
              <a:rPr lang="en-US" sz="3600" b="1" dirty="0">
                <a:latin typeface="Arial" panose="020B0604020202020204" pitchFamily="34" charset="0"/>
              </a:rPr>
              <a:t>cm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7001" y="4116222"/>
            <a:ext cx="105899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 + CB = 28 + 20 = 48 (cm)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CD = 48 – 43 = 5 (cm)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673" y="6050161"/>
            <a:ext cx="879439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9 cm ; b) 5 cm              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0989" y="3225965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16200000">
            <a:off x="3757522" y="1362561"/>
            <a:ext cx="844679" cy="4055067"/>
          </a:xfrm>
          <a:prstGeom prst="rightBrace">
            <a:avLst>
              <a:gd name="adj1" fmla="val 120018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 rot="16200000">
            <a:off x="6570299" y="651484"/>
            <a:ext cx="844679" cy="5441059"/>
          </a:xfrm>
          <a:prstGeom prst="rightBrace">
            <a:avLst>
              <a:gd name="adj1" fmla="val 120018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1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17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100 cm.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cm,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BC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15 cm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</a:t>
            </a: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= 100 cm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AB = 44 cm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BC – 15 cm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CD – 8 cm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AD = 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61782" y="3730708"/>
            <a:ext cx="5519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BC = 44 – 15 = 29 (cm)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6366" y="4404304"/>
            <a:ext cx="6261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CD = 29 – 8 = 21 (cm)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2432" y="515232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AD=100–(44 + 29 + 21)=6(cm)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0480" y="6204130"/>
            <a:ext cx="38312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cm              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5805794">
            <a:off x="4274361" y="4589494"/>
            <a:ext cx="864096" cy="358444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5597863">
            <a:off x="4276991" y="5247149"/>
            <a:ext cx="864096" cy="358444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04" y="264200"/>
            <a:ext cx="12385376" cy="65359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000" dirty="0" smtClean="0"/>
              <a:t>YIG‘INDI VA AYIRMANI CHAMALAB TEKSHIRISH</a:t>
            </a:r>
            <a:endParaRPr lang="en-US"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80120" y="1224186"/>
                <a:ext cx="12385376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+ 48 = 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chamalab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tekshiring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24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+ 48 =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70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24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+ 48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70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+ 48 =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72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70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72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1224186"/>
                <a:ext cx="12385376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1772" t="-1948" b="-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низ 1"/>
          <p:cNvSpPr/>
          <p:nvPr/>
        </p:nvSpPr>
        <p:spPr>
          <a:xfrm>
            <a:off x="4456584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536704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0797" y="3707664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4998" y="3717175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+ 50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22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04" y="264200"/>
            <a:ext cx="12385376" cy="653591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 algn="ctr">
              <a:spcBef>
                <a:spcPts val="296"/>
              </a:spcBef>
            </a:pPr>
            <a:r>
              <a:rPr lang="en-US" sz="4000" dirty="0" smtClean="0"/>
              <a:t>YIG‘INDI VA AYIRMANI CHAMALAB TEKSHIRISH</a:t>
            </a:r>
            <a:endParaRPr lang="en-US"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80120" y="1224186"/>
                <a:ext cx="12385376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574 -382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?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ayirmani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chamalab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tekshiring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574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574 -382 = 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92,   192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yaqin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Shuning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1224186"/>
                <a:ext cx="12385376" cy="5447645"/>
              </a:xfrm>
              <a:prstGeom prst="rect">
                <a:avLst/>
              </a:prstGeom>
              <a:blipFill rotWithShape="0">
                <a:blip r:embed="rId2"/>
                <a:stretch>
                  <a:fillRect l="-1772" t="-2016" b="-3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низ 1"/>
          <p:cNvSpPr/>
          <p:nvPr/>
        </p:nvSpPr>
        <p:spPr>
          <a:xfrm>
            <a:off x="4477588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15074" y="3096394"/>
            <a:ext cx="360040" cy="61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05661" y="3594065"/>
            <a:ext cx="1040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6331" y="3645614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23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121-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224186"/>
            <a:ext cx="123853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Yig‘indi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ayirmani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chamalab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534 + 129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421 - 198;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5 319 + 8 642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 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65 432 - 12 345;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f) 18 644 + 7 974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nn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nn-NO" sz="4000" dirty="0">
                <a:latin typeface="Arial" panose="020B0604020202020204" pitchFamily="34" charset="0"/>
                <a:cs typeface="Arial" panose="020B0604020202020204" pitchFamily="34" charset="0"/>
              </a:rPr>
              <a:t>) 56 546 - 8 748.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YECHISH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0120" y="1224186"/>
                <a:ext cx="12385376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a) 534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129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534</a:t>
                </a:r>
                <a:r>
                  <a:rPr lang="ru-RU" sz="4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500,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534 + 129 = 663        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5 319 + 8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642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5319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642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00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5 319 + 8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642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13 961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421 - 198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421</a:t>
                </a:r>
                <a:r>
                  <a:rPr lang="ru-RU" sz="40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400,  198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200 ,  400 - 200 = 200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421 – 198 = 223 </a:t>
                </a: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0" y="1224186"/>
                <a:ext cx="12385376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1772" t="-1756" r="-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74125" y="1800250"/>
                <a:ext cx="29867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129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100 ,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25" y="1800250"/>
                <a:ext cx="2986715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7143" t="-17241" r="-6327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6600029" y="1756202"/>
            <a:ext cx="4137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500 + 100 =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2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YECHISH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16224" y="1368202"/>
                <a:ext cx="12385376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65 432 -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12 345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65 432</a:t>
                </a:r>
                <a:r>
                  <a:rPr lang="ru-RU" sz="40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65 000,  12 345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12 000 ,  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65 000 - 12 000 = 53 000 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65 432 - 12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345 = 53087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18 644 + 7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974     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18 644</a:t>
                </a:r>
                <a:r>
                  <a:rPr lang="ru-RU" sz="4000" dirty="0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000,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7 974 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000 , 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000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+ 8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000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27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000 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18 644 + 7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974= 26 618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24" y="1368202"/>
                <a:ext cx="12385376" cy="6247864"/>
              </a:xfrm>
              <a:prstGeom prst="rect">
                <a:avLst/>
              </a:prstGeom>
              <a:blipFill rotWithShape="0">
                <a:blip r:embed="rId2"/>
                <a:stretch>
                  <a:fillRect l="-1722" t="-1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7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054492" y="1796071"/>
            <a:ext cx="11093590" cy="1477328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ru-RU" sz="4800" b="1" dirty="0" smtClean="0">
                <a:solidFill>
                  <a:schemeClr val="tx1"/>
                </a:solidFill>
              </a:rPr>
              <a:t>118</a:t>
            </a:r>
            <a:r>
              <a:rPr lang="en-US" sz="4800" b="1" dirty="0" smtClean="0">
                <a:solidFill>
                  <a:schemeClr val="tx1"/>
                </a:solidFill>
              </a:rPr>
              <a:t>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ru-RU" sz="4800" b="1" dirty="0" smtClean="0">
                <a:solidFill>
                  <a:schemeClr val="tx1"/>
                </a:solidFill>
              </a:rPr>
              <a:t>11</a:t>
            </a:r>
            <a:r>
              <a:rPr lang="en-US" sz="4800" b="1" dirty="0" smtClean="0">
                <a:solidFill>
                  <a:schemeClr val="tx1"/>
                </a:solidFill>
              </a:rPr>
              <a:t>9-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ru-RU" sz="4800" b="1" dirty="0" smtClean="0">
                <a:solidFill>
                  <a:schemeClr val="tx1"/>
                </a:solidFill>
              </a:rPr>
              <a:t>12</a:t>
            </a:r>
            <a:r>
              <a:rPr lang="en-US" sz="4800" b="1" dirty="0" smtClean="0">
                <a:solidFill>
                  <a:schemeClr val="tx1"/>
                </a:solidFill>
              </a:rPr>
              <a:t>0-, 123-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>
                <a:solidFill>
                  <a:schemeClr val="tx1"/>
                </a:solidFill>
              </a:rPr>
              <a:t>. </a:t>
            </a:r>
            <a:r>
              <a:rPr lang="en-US" sz="4800" b="1" dirty="0" smtClean="0">
                <a:solidFill>
                  <a:schemeClr val="tx1"/>
                </a:solidFill>
              </a:rPr>
              <a:t>(13- bet) 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9210203" y="3685559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700049" y="906349"/>
            <a:ext cx="11392535" cy="66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1582" tIns="65791" rIns="131582" bIns="65791">
            <a:spAutoFit/>
          </a:bodyPr>
          <a:lstStyle/>
          <a:p>
            <a:r>
              <a:rPr lang="en-US" sz="3448" dirty="0"/>
              <a:t>    </a:t>
            </a:r>
            <a:endParaRPr lang="ru-RU" sz="3448" dirty="0"/>
          </a:p>
        </p:txBody>
      </p:sp>
      <p:sp>
        <p:nvSpPr>
          <p:cNvPr id="8" name="Овал 7"/>
          <p:cNvSpPr/>
          <p:nvPr/>
        </p:nvSpPr>
        <p:spPr>
          <a:xfrm>
            <a:off x="1300127" y="3450608"/>
            <a:ext cx="100013" cy="10776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cxnSp>
        <p:nvCxnSpPr>
          <p:cNvPr id="12" name="Прямая со стрелкой 11"/>
          <p:cNvCxnSpPr>
            <a:stCxn id="8" idx="6"/>
          </p:cNvCxnSpPr>
          <p:nvPr/>
        </p:nvCxnSpPr>
        <p:spPr>
          <a:xfrm flipV="1">
            <a:off x="1400139" y="3492688"/>
            <a:ext cx="10501386" cy="11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15434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75063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09120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2210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82599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86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85759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33288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33196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39773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25" name="TextBox 24"/>
          <p:cNvSpPr txBox="1"/>
          <p:nvPr/>
        </p:nvSpPr>
        <p:spPr>
          <a:xfrm>
            <a:off x="1027642" y="2738338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O</a:t>
            </a:r>
            <a:endParaRPr lang="ru-RU" sz="3448" dirty="0"/>
          </a:p>
        </p:txBody>
      </p:sp>
      <p:sp>
        <p:nvSpPr>
          <p:cNvPr id="26" name="TextBox 25"/>
          <p:cNvSpPr txBox="1"/>
          <p:nvPr/>
        </p:nvSpPr>
        <p:spPr>
          <a:xfrm>
            <a:off x="1139152" y="3600451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0</a:t>
            </a:r>
            <a:endParaRPr lang="ru-RU" sz="3448" dirty="0"/>
          </a:p>
        </p:txBody>
      </p:sp>
      <p:sp>
        <p:nvSpPr>
          <p:cNvPr id="27" name="TextBox 26"/>
          <p:cNvSpPr txBox="1"/>
          <p:nvPr/>
        </p:nvSpPr>
        <p:spPr>
          <a:xfrm>
            <a:off x="5100629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6</a:t>
            </a:r>
            <a:endParaRPr lang="ru-RU" sz="3448" dirty="0"/>
          </a:p>
        </p:txBody>
      </p:sp>
      <p:sp>
        <p:nvSpPr>
          <p:cNvPr id="28" name="TextBox 27"/>
          <p:cNvSpPr txBox="1"/>
          <p:nvPr/>
        </p:nvSpPr>
        <p:spPr>
          <a:xfrm>
            <a:off x="4445916" y="3553236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5</a:t>
            </a:r>
            <a:endParaRPr lang="ru-RU" sz="3448" dirty="0"/>
          </a:p>
        </p:txBody>
      </p:sp>
      <p:sp>
        <p:nvSpPr>
          <p:cNvPr id="29" name="TextBox 28"/>
          <p:cNvSpPr txBox="1"/>
          <p:nvPr/>
        </p:nvSpPr>
        <p:spPr>
          <a:xfrm>
            <a:off x="3769976" y="3567608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4</a:t>
            </a:r>
            <a:endParaRPr lang="ru-RU" sz="3448" dirty="0"/>
          </a:p>
        </p:txBody>
      </p:sp>
      <p:sp>
        <p:nvSpPr>
          <p:cNvPr id="30" name="TextBox 29"/>
          <p:cNvSpPr txBox="1"/>
          <p:nvPr/>
        </p:nvSpPr>
        <p:spPr>
          <a:xfrm>
            <a:off x="3136877" y="3565714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3</a:t>
            </a:r>
            <a:endParaRPr lang="ru-RU" sz="3448" dirty="0"/>
          </a:p>
        </p:txBody>
      </p:sp>
      <p:sp>
        <p:nvSpPr>
          <p:cNvPr id="31" name="TextBox 30"/>
          <p:cNvSpPr txBox="1"/>
          <p:nvPr/>
        </p:nvSpPr>
        <p:spPr>
          <a:xfrm>
            <a:off x="2470757" y="3558373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2</a:t>
            </a:r>
            <a:endParaRPr lang="ru-RU" sz="3448" dirty="0"/>
          </a:p>
        </p:txBody>
      </p:sp>
      <p:sp>
        <p:nvSpPr>
          <p:cNvPr id="32" name="TextBox 31"/>
          <p:cNvSpPr txBox="1"/>
          <p:nvPr/>
        </p:nvSpPr>
        <p:spPr>
          <a:xfrm>
            <a:off x="1778284" y="3600451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</a:t>
            </a:r>
            <a:endParaRPr lang="ru-RU" sz="3448" dirty="0"/>
          </a:p>
        </p:txBody>
      </p:sp>
      <p:sp>
        <p:nvSpPr>
          <p:cNvPr id="34" name="TextBox 33"/>
          <p:cNvSpPr txBox="1"/>
          <p:nvPr/>
        </p:nvSpPr>
        <p:spPr>
          <a:xfrm>
            <a:off x="7700971" y="3550615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10</a:t>
            </a:r>
            <a:endParaRPr lang="ru-RU" sz="3448" dirty="0"/>
          </a:p>
        </p:txBody>
      </p:sp>
      <p:sp>
        <p:nvSpPr>
          <p:cNvPr id="35" name="TextBox 34"/>
          <p:cNvSpPr txBox="1"/>
          <p:nvPr/>
        </p:nvSpPr>
        <p:spPr>
          <a:xfrm>
            <a:off x="7139944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9</a:t>
            </a:r>
            <a:endParaRPr lang="ru-RU" sz="3448" dirty="0"/>
          </a:p>
        </p:txBody>
      </p:sp>
      <p:sp>
        <p:nvSpPr>
          <p:cNvPr id="36" name="TextBox 35"/>
          <p:cNvSpPr txBox="1"/>
          <p:nvPr/>
        </p:nvSpPr>
        <p:spPr>
          <a:xfrm>
            <a:off x="6461762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8</a:t>
            </a:r>
            <a:endParaRPr lang="ru-RU" sz="3448" dirty="0"/>
          </a:p>
        </p:txBody>
      </p:sp>
      <p:sp>
        <p:nvSpPr>
          <p:cNvPr id="37" name="TextBox 36"/>
          <p:cNvSpPr txBox="1"/>
          <p:nvPr/>
        </p:nvSpPr>
        <p:spPr>
          <a:xfrm>
            <a:off x="5800721" y="3550615"/>
            <a:ext cx="400053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7</a:t>
            </a:r>
            <a:endParaRPr lang="ru-RU" sz="3448" dirty="0"/>
          </a:p>
        </p:txBody>
      </p:sp>
      <p:sp>
        <p:nvSpPr>
          <p:cNvPr id="40" name="TextBox 39"/>
          <p:cNvSpPr txBox="1"/>
          <p:nvPr/>
        </p:nvSpPr>
        <p:spPr>
          <a:xfrm>
            <a:off x="11601487" y="2688502"/>
            <a:ext cx="500066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X</a:t>
            </a:r>
            <a:endParaRPr lang="ru-RU" sz="3448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552831" y="3151077"/>
            <a:ext cx="401990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</a:t>
            </a:r>
            <a:endParaRPr lang="ru-RU" sz="4202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195842" y="3151078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70" name="TextBox 69"/>
          <p:cNvSpPr txBox="1"/>
          <p:nvPr/>
        </p:nvSpPr>
        <p:spPr>
          <a:xfrm>
            <a:off x="8414125" y="3582569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11</a:t>
            </a:r>
            <a:endParaRPr lang="ru-RU" sz="3448" dirty="0"/>
          </a:p>
        </p:txBody>
      </p:sp>
      <p:sp>
        <p:nvSpPr>
          <p:cNvPr id="71" name="TextBox 70"/>
          <p:cNvSpPr txBox="1"/>
          <p:nvPr/>
        </p:nvSpPr>
        <p:spPr>
          <a:xfrm>
            <a:off x="9147354" y="3593467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12</a:t>
            </a:r>
            <a:endParaRPr lang="ru-RU" sz="3448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9867749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501341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80" name="TextBox 79"/>
          <p:cNvSpPr txBox="1"/>
          <p:nvPr/>
        </p:nvSpPr>
        <p:spPr>
          <a:xfrm>
            <a:off x="9704799" y="3565714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13</a:t>
            </a:r>
            <a:endParaRPr lang="ru-RU" sz="3448" dirty="0"/>
          </a:p>
        </p:txBody>
      </p:sp>
      <p:sp>
        <p:nvSpPr>
          <p:cNvPr id="81" name="TextBox 80"/>
          <p:cNvSpPr txBox="1"/>
          <p:nvPr/>
        </p:nvSpPr>
        <p:spPr>
          <a:xfrm>
            <a:off x="10401328" y="3600451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14</a:t>
            </a:r>
            <a:endParaRPr lang="ru-RU" sz="3448" dirty="0"/>
          </a:p>
        </p:txBody>
      </p:sp>
      <p:sp>
        <p:nvSpPr>
          <p:cNvPr id="83" name="Овал 82"/>
          <p:cNvSpPr/>
          <p:nvPr/>
        </p:nvSpPr>
        <p:spPr>
          <a:xfrm>
            <a:off x="3113066" y="3631502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 dirty="0"/>
          </a:p>
        </p:txBody>
      </p:sp>
      <p:sp>
        <p:nvSpPr>
          <p:cNvPr id="84" name="Выгнутая вниз стрелка 83"/>
          <p:cNvSpPr/>
          <p:nvPr/>
        </p:nvSpPr>
        <p:spPr>
          <a:xfrm flipH="1">
            <a:off x="3040667" y="4107082"/>
            <a:ext cx="6430371" cy="908900"/>
          </a:xfrm>
          <a:prstGeom prst="curvedUpArrow">
            <a:avLst>
              <a:gd name="adj1" fmla="val 51796"/>
              <a:gd name="adj2" fmla="val 91891"/>
              <a:gd name="adj3" fmla="val 2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61121" y="4280644"/>
            <a:ext cx="1200158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 smtClean="0"/>
              <a:t> -</a:t>
            </a:r>
            <a:r>
              <a:rPr lang="en-US" sz="4202" dirty="0"/>
              <a:t>9</a:t>
            </a:r>
            <a:endParaRPr lang="ru-RU" sz="4202" dirty="0"/>
          </a:p>
        </p:txBody>
      </p:sp>
      <p:sp>
        <p:nvSpPr>
          <p:cNvPr id="86" name="Овал 85"/>
          <p:cNvSpPr/>
          <p:nvPr/>
        </p:nvSpPr>
        <p:spPr>
          <a:xfrm>
            <a:off x="10501210" y="3690355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87" name="Овал 86"/>
          <p:cNvSpPr/>
          <p:nvPr/>
        </p:nvSpPr>
        <p:spPr>
          <a:xfrm>
            <a:off x="5080780" y="3568262"/>
            <a:ext cx="600079" cy="538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88" name="Выгнутая вниз стрелка 87"/>
          <p:cNvSpPr/>
          <p:nvPr/>
        </p:nvSpPr>
        <p:spPr>
          <a:xfrm flipH="1">
            <a:off x="4945980" y="4216222"/>
            <a:ext cx="5870193" cy="1199343"/>
          </a:xfrm>
          <a:prstGeom prst="curvedUpArrow">
            <a:avLst>
              <a:gd name="adj1" fmla="val 25000"/>
              <a:gd name="adj2" fmla="val 6316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91328" y="4796079"/>
            <a:ext cx="1300171" cy="779519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4202" dirty="0"/>
              <a:t> </a:t>
            </a:r>
            <a:r>
              <a:rPr lang="en-US" sz="4202" dirty="0" smtClean="0"/>
              <a:t>  -8</a:t>
            </a:r>
            <a:endParaRPr lang="ru-RU" sz="4202" dirty="0"/>
          </a:p>
        </p:txBody>
      </p:sp>
      <p:sp>
        <p:nvSpPr>
          <p:cNvPr id="97" name="Правая круглая скобка 96"/>
          <p:cNvSpPr/>
          <p:nvPr/>
        </p:nvSpPr>
        <p:spPr>
          <a:xfrm rot="16200000">
            <a:off x="7509231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8" name="Правая круглая скобка 97"/>
          <p:cNvSpPr/>
          <p:nvPr/>
        </p:nvSpPr>
        <p:spPr>
          <a:xfrm rot="16200000">
            <a:off x="8209323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99" name="Правая круглая скобка 98"/>
          <p:cNvSpPr/>
          <p:nvPr/>
        </p:nvSpPr>
        <p:spPr>
          <a:xfrm rot="16200000">
            <a:off x="8959422" y="3031001"/>
            <a:ext cx="323293" cy="600079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0" name="Правая круглая скобка 99"/>
          <p:cNvSpPr/>
          <p:nvPr/>
        </p:nvSpPr>
        <p:spPr>
          <a:xfrm rot="16200000">
            <a:off x="9609508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1" name="Правая круглая скобка 100"/>
          <p:cNvSpPr/>
          <p:nvPr/>
        </p:nvSpPr>
        <p:spPr>
          <a:xfrm rot="16200000">
            <a:off x="10209587" y="2980994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102" name="TextBox 101"/>
          <p:cNvSpPr txBox="1"/>
          <p:nvPr/>
        </p:nvSpPr>
        <p:spPr>
          <a:xfrm>
            <a:off x="1940290" y="1455749"/>
            <a:ext cx="3700488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5172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5172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5172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393283" y="1384823"/>
            <a:ext cx="3733623" cy="92879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5172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12 - 9 = 3</a:t>
            </a:r>
            <a:endParaRPr lang="ru-RU" sz="5172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168184" y="3169395"/>
            <a:ext cx="523818" cy="779519"/>
          </a:xfrm>
          <a:prstGeom prst="rect">
            <a:avLst/>
          </a:prstGeom>
        </p:spPr>
        <p:txBody>
          <a:bodyPr wrap="none" lIns="131582" tIns="65791" rIns="131582" bIns="65791">
            <a:spAutoFit/>
          </a:bodyPr>
          <a:lstStyle/>
          <a:p>
            <a:r>
              <a:rPr lang="en-US" sz="4202" dirty="0"/>
              <a:t>I </a:t>
            </a:r>
            <a:endParaRPr lang="ru-RU" sz="4202" dirty="0"/>
          </a:p>
        </p:txBody>
      </p:sp>
      <p:sp>
        <p:nvSpPr>
          <p:cNvPr id="62" name="TextBox 61"/>
          <p:cNvSpPr txBox="1"/>
          <p:nvPr/>
        </p:nvSpPr>
        <p:spPr>
          <a:xfrm>
            <a:off x="10970822" y="3617183"/>
            <a:ext cx="900119" cy="663461"/>
          </a:xfrm>
          <a:prstGeom prst="rect">
            <a:avLst/>
          </a:prstGeom>
          <a:noFill/>
        </p:spPr>
        <p:txBody>
          <a:bodyPr wrap="square" lIns="131582" tIns="65791" rIns="131582" bIns="65791" rtlCol="0">
            <a:spAutoFit/>
          </a:bodyPr>
          <a:lstStyle/>
          <a:p>
            <a:r>
              <a:rPr lang="en-US" sz="3448" dirty="0"/>
              <a:t> 15</a:t>
            </a:r>
            <a:endParaRPr lang="ru-RU" sz="3448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12" y="203868"/>
            <a:ext cx="12457384" cy="9285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en-US" sz="4800" dirty="0" smtClean="0"/>
              <a:t>SONLAR  NURIDA  AYIRISH</a:t>
            </a:r>
            <a:endParaRPr lang="ru-RU" sz="4800" dirty="0"/>
          </a:p>
        </p:txBody>
      </p:sp>
      <p:sp>
        <p:nvSpPr>
          <p:cNvPr id="59" name="Правая круглая скобка 58"/>
          <p:cNvSpPr/>
          <p:nvPr/>
        </p:nvSpPr>
        <p:spPr>
          <a:xfrm rot="16200000">
            <a:off x="6918363" y="3006813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60" name="Правая круглая скобка 59"/>
          <p:cNvSpPr/>
          <p:nvPr/>
        </p:nvSpPr>
        <p:spPr>
          <a:xfrm rot="16200000">
            <a:off x="6231636" y="2973709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  <p:sp>
        <p:nvSpPr>
          <p:cNvPr id="63" name="Правая круглая скобка 62"/>
          <p:cNvSpPr/>
          <p:nvPr/>
        </p:nvSpPr>
        <p:spPr>
          <a:xfrm rot="16200000">
            <a:off x="5533797" y="2939673"/>
            <a:ext cx="323293" cy="700093"/>
          </a:xfrm>
          <a:prstGeom prst="rightBracket">
            <a:avLst>
              <a:gd name="adj" fmla="val 739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582" tIns="65791" rIns="131582" bIns="65791" rtlCol="0" anchor="ctr"/>
          <a:lstStyle/>
          <a:p>
            <a:pPr algn="ctr"/>
            <a:endParaRPr lang="ru-RU" sz="4202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89" grpId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/>
      <p:bldP spid="102" grpId="1"/>
      <p:bldP spid="104" grpId="0"/>
      <p:bldP spid="59" grpId="0" animBg="1"/>
      <p:bldP spid="59" grpId="1" animBg="1"/>
      <p:bldP spid="60" grpId="0" animBg="1"/>
      <p:bldP spid="60" grpId="1" animBg="1"/>
      <p:bldP spid="63" grpId="0" animBg="1"/>
      <p:bldP spid="6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111-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384914" y="1224186"/>
            <a:ext cx="12385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toping (4-rasm)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657" t="47878" r="8376" b="41511"/>
          <a:stretch/>
        </p:blipFill>
        <p:spPr>
          <a:xfrm>
            <a:off x="1288232" y="3656448"/>
            <a:ext cx="7560840" cy="1384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438" t="47878" r="43081" b="40789"/>
          <a:stretch/>
        </p:blipFill>
        <p:spPr>
          <a:xfrm>
            <a:off x="656438" y="2034327"/>
            <a:ext cx="7687359" cy="1424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2208" y="5272386"/>
            <a:ext cx="97930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24 – 14 = 10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b) 107 – 34 = 73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112-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424136" y="1166376"/>
            <a:ext cx="12169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nuqtalarning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koordinatalarini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CA, 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DB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(5-rasm).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75" t="26989" r="2750" b="58004"/>
          <a:stretch/>
        </p:blipFill>
        <p:spPr>
          <a:xfrm>
            <a:off x="314454" y="2917172"/>
            <a:ext cx="12249220" cy="1456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485" y="4337377"/>
            <a:ext cx="97930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A(3),  B(7)        AB = 7 – 3 = 4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B(7), C(10)      BC = 10 – 7 = 3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A(3),  C(10)      AC = 10 – 3 = 7     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112-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424136" y="1166376"/>
            <a:ext cx="12169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nurida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nuqtalarning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koordinatalarini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CA, </a:t>
            </a:r>
            <a:r>
              <a:rPr 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DB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kesmalar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(5-rasm).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75" t="26989" r="2750" b="58004"/>
          <a:stretch/>
        </p:blipFill>
        <p:spPr>
          <a:xfrm>
            <a:off x="314454" y="2917172"/>
            <a:ext cx="12249220" cy="1456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485" y="4337377"/>
            <a:ext cx="97930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B(7), E(20)        BE = 20 - 7 = 13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B(7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), D(16)        DB = 16 – 7 = 9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13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214021"/>
            <a:ext cx="12169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Arial" panose="020B0604020202020204" pitchFamily="34" charset="0"/>
              </a:rPr>
              <a:t>    </a:t>
            </a:r>
            <a:r>
              <a:rPr lang="en-US" sz="4000" i="1" dirty="0" smtClean="0">
                <a:latin typeface="Arial" panose="020B0604020202020204" pitchFamily="34" charset="0"/>
              </a:rPr>
              <a:t>C </a:t>
            </a:r>
            <a:r>
              <a:rPr lang="en-US" sz="4000" dirty="0" err="1">
                <a:latin typeface="Arial" panose="020B0604020202020204" pitchFamily="34" charset="0"/>
              </a:rPr>
              <a:t>nuqta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</a:rPr>
              <a:t>AB </a:t>
            </a:r>
            <a:r>
              <a:rPr lang="en-US" sz="4000" dirty="0" err="1">
                <a:latin typeface="Arial" panose="020B0604020202020204" pitchFamily="34" charset="0"/>
              </a:rPr>
              <a:t>kesmada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yotadi</a:t>
            </a:r>
            <a:r>
              <a:rPr lang="en-US" sz="4000" dirty="0">
                <a:latin typeface="Arial" panose="020B0604020202020204" pitchFamily="34" charset="0"/>
              </a:rPr>
              <a:t>. Agar </a:t>
            </a:r>
            <a:r>
              <a:rPr lang="en-US" sz="4000" i="1" dirty="0">
                <a:latin typeface="Arial" panose="020B0604020202020204" pitchFamily="34" charset="0"/>
              </a:rPr>
              <a:t>AB = </a:t>
            </a:r>
            <a:r>
              <a:rPr lang="en-US" sz="4000" dirty="0">
                <a:latin typeface="Arial" panose="020B0604020202020204" pitchFamily="34" charset="0"/>
              </a:rPr>
              <a:t>48 cm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</a:rPr>
              <a:t>CB = </a:t>
            </a:r>
            <a:r>
              <a:rPr lang="en-US" sz="4000" dirty="0">
                <a:latin typeface="Arial" panose="020B0604020202020204" pitchFamily="34" charset="0"/>
              </a:rPr>
              <a:t>29 cm </a:t>
            </a:r>
            <a:r>
              <a:rPr lang="en-US" sz="4000" dirty="0" err="1" smtClean="0">
                <a:latin typeface="Arial" panose="020B0604020202020204" pitchFamily="34" charset="0"/>
              </a:rPr>
              <a:t>ekanligi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ma’lum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</a:rPr>
              <a:t>AC </a:t>
            </a:r>
            <a:r>
              <a:rPr lang="en-US" sz="4000" dirty="0" err="1">
                <a:latin typeface="Arial" panose="020B0604020202020204" pitchFamily="34" charset="0"/>
              </a:rPr>
              <a:t>kesmaning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uzunligini</a:t>
            </a:r>
            <a:r>
              <a:rPr lang="en-US" sz="4000" dirty="0">
                <a:latin typeface="Arial" panose="020B0604020202020204" pitchFamily="34" charset="0"/>
              </a:rPr>
              <a:t> toping.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52328" y="3812699"/>
            <a:ext cx="52565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168552" y="378058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1" name="Овал 10"/>
          <p:cNvSpPr/>
          <p:nvPr/>
        </p:nvSpPr>
        <p:spPr>
          <a:xfrm>
            <a:off x="2080320" y="377669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/>
          <p:cNvSpPr/>
          <p:nvPr/>
        </p:nvSpPr>
        <p:spPr>
          <a:xfrm>
            <a:off x="7408912" y="3771687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7527594" y="3160097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6139" y="3147238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0520" y="3099696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2528" y="3852594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48 cm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09641" y="3186547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29 cm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90267" y="295237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485" y="4441904"/>
            <a:ext cx="97930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 = AB – CB = 48 – 29 = 19 (cm)</a:t>
            </a:r>
          </a:p>
          <a:p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cm                   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14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58260" y="509581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280120" y="1193812"/>
            <a:ext cx="12385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1745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2100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detalga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robot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birinchisiga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detalga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0702" y="388848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" panose="020B0604020202020204" pitchFamily="34" charset="0"/>
              </a:rPr>
              <a:t>2100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2150" y="444336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" panose="020B0604020202020204" pitchFamily="34" charset="0"/>
              </a:rPr>
              <a:t>1745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42996" y="5082744"/>
            <a:ext cx="13141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065335" y="5058199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" panose="020B0604020202020204" pitchFamily="34" charset="0"/>
              </a:rPr>
              <a:t>355 </a:t>
            </a:r>
            <a:endParaRPr lang="ru-RU" dirty="0"/>
          </a:p>
        </p:txBody>
      </p:sp>
      <p:sp>
        <p:nvSpPr>
          <p:cNvPr id="11" name="TextBox 17"/>
          <p:cNvSpPr txBox="1"/>
          <p:nvPr/>
        </p:nvSpPr>
        <p:spPr>
          <a:xfrm>
            <a:off x="3170933" y="4177376"/>
            <a:ext cx="536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4234" y="5968627"/>
            <a:ext cx="333456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355 ta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234" y="3765282"/>
            <a:ext cx="266419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563" t="21987" r="5563" b="54140"/>
          <a:stretch/>
        </p:blipFill>
        <p:spPr>
          <a:xfrm>
            <a:off x="7264896" y="3538439"/>
            <a:ext cx="4464496" cy="22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1</a:t>
            </a:r>
            <a:r>
              <a:rPr lang="ru-RU" sz="4741" dirty="0" smtClean="0"/>
              <a:t>15</a:t>
            </a:r>
            <a:r>
              <a:rPr lang="en-US" sz="4741" dirty="0" smtClean="0"/>
              <a:t>- masala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496144" y="1368202"/>
            <a:ext cx="8601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2010-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turkiyalik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yoshlik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Kozen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m 46 cm,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pakana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xitoylik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Xi Ping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atigi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74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6-rasm).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5312" t="21987" r="11751" b="24988"/>
          <a:stretch/>
        </p:blipFill>
        <p:spPr>
          <a:xfrm>
            <a:off x="9425136" y="1398883"/>
            <a:ext cx="2200152" cy="40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2528" y="264200"/>
            <a:ext cx="3577002" cy="767597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/>
          <a:p>
            <a:pPr marL="28977">
              <a:spcBef>
                <a:spcPts val="296"/>
              </a:spcBef>
            </a:pPr>
            <a:r>
              <a:rPr lang="en-US" sz="4741" dirty="0" smtClean="0"/>
              <a:t>YECHISH</a:t>
            </a:r>
            <a:endParaRPr sz="474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38580" y="2575532"/>
            <a:ext cx="158612" cy="34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36" tIns="104319" rIns="208636" bIns="104319" rtlCol="0" anchor="ctr"/>
          <a:lstStyle/>
          <a:p>
            <a:pPr algn="ctr"/>
            <a:endParaRPr lang="ru-RU" sz="4202"/>
          </a:p>
        </p:txBody>
      </p:sp>
      <p:sp>
        <p:nvSpPr>
          <p:cNvPr id="12" name="Прямоугольник 11"/>
          <p:cNvSpPr/>
          <p:nvPr/>
        </p:nvSpPr>
        <p:spPr>
          <a:xfrm>
            <a:off x="416838" y="1184252"/>
            <a:ext cx="8601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Kozen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 46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- 74 cm</a:t>
            </a: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5312" t="21987" r="11751" b="24988"/>
          <a:stretch/>
        </p:blipFill>
        <p:spPr>
          <a:xfrm>
            <a:off x="8201000" y="1346915"/>
            <a:ext cx="2200152" cy="4073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18" y="3804864"/>
            <a:ext cx="64008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m 46 cm = 246 cm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246 – 74 = 172 (cm)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172 cm = 1 m 72 cm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m 72 cm        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1073</Words>
  <Application>Microsoft Office PowerPoint</Application>
  <PresentationFormat>Произвольный</PresentationFormat>
  <Paragraphs>194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MATEMATIKA</vt:lpstr>
      <vt:lpstr> SONLAR  NURIDA  AYIRISH</vt:lpstr>
      <vt:lpstr>111- masala</vt:lpstr>
      <vt:lpstr>112- masala</vt:lpstr>
      <vt:lpstr>112- masala</vt:lpstr>
      <vt:lpstr>113- masala</vt:lpstr>
      <vt:lpstr>114- masala</vt:lpstr>
      <vt:lpstr>115- masala</vt:lpstr>
      <vt:lpstr>YECHISH</vt:lpstr>
      <vt:lpstr>116- masala</vt:lpstr>
      <vt:lpstr>116- masala</vt:lpstr>
      <vt:lpstr>116- masala</vt:lpstr>
      <vt:lpstr>117- masala</vt:lpstr>
      <vt:lpstr>YIG‘INDI VA AYIRMANI CHAMALAB TEKSHIRISH</vt:lpstr>
      <vt:lpstr>YIG‘INDI VA AYIRMANI CHAMALAB TEKSHIRISH</vt:lpstr>
      <vt:lpstr>121- masala</vt:lpstr>
      <vt:lpstr>YECHISH</vt:lpstr>
      <vt:lpstr>YECHISH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User</cp:lastModifiedBy>
  <cp:revision>193</cp:revision>
  <dcterms:created xsi:type="dcterms:W3CDTF">2020-04-09T07:32:19Z</dcterms:created>
  <dcterms:modified xsi:type="dcterms:W3CDTF">2020-09-09T06:47:36Z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