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90" r:id="rId2"/>
    <p:sldId id="283" r:id="rId3"/>
    <p:sldId id="284" r:id="rId4"/>
    <p:sldId id="287" r:id="rId5"/>
    <p:sldId id="298" r:id="rId6"/>
    <p:sldId id="291" r:id="rId7"/>
    <p:sldId id="292" r:id="rId8"/>
    <p:sldId id="299" r:id="rId9"/>
    <p:sldId id="293" r:id="rId10"/>
    <p:sldId id="294" r:id="rId11"/>
    <p:sldId id="296" r:id="rId12"/>
    <p:sldId id="297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409" autoAdjust="0"/>
  </p:normalViewPr>
  <p:slideViewPr>
    <p:cSldViewPr>
      <p:cViewPr varScale="1">
        <p:scale>
          <a:sx n="62" d="100"/>
          <a:sy n="62" d="100"/>
        </p:scale>
        <p:origin x="834" y="72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07.09.2020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546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23DB5-9FC0-4013-8E8E-EC9726CA12C3}" type="datetime1">
              <a:rPr lang="ru-RU" smtClean="0"/>
              <a:pPr>
                <a:defRPr/>
              </a:pPr>
              <a:t>07.09.2020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8EE99-8902-42F0-86F6-8DD708764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2" y="0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288234" y="2343051"/>
            <a:ext cx="11339753" cy="3852431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4800" b="1" dirty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48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4800" b="1" dirty="0">
                <a:solidFill>
                  <a:schemeClr val="tx2"/>
                </a:solidFill>
                <a:latin typeface="Arial"/>
                <a:cs typeface="Arial"/>
              </a:rPr>
              <a:t> NATURAL  SONLARNI  </a:t>
            </a:r>
            <a:r>
              <a:rPr lang="en-US" sz="4800" b="1" dirty="0" smtClean="0">
                <a:solidFill>
                  <a:schemeClr val="tx2"/>
                </a:solidFill>
                <a:latin typeface="Arial"/>
                <a:cs typeface="Arial"/>
              </a:rPr>
              <a:t>AYIRISH</a:t>
            </a:r>
            <a:endParaRPr lang="ru-RU" sz="4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/>
            <a:endParaRPr lang="en-US" sz="8659" dirty="0">
              <a:latin typeface="Arial"/>
              <a:cs typeface="Arial"/>
            </a:endParaRPr>
          </a:p>
          <a:p>
            <a:pPr marL="40888"/>
            <a:endParaRPr sz="3017" dirty="0">
              <a:latin typeface="Arial"/>
              <a:cs typeface="Arial"/>
            </a:endParaRPr>
          </a:p>
          <a:p>
            <a:pPr marL="71904"/>
            <a:r>
              <a:rPr lang="en-US" sz="3554" dirty="0">
                <a:latin typeface="Arial" pitchFamily="34" charset="0"/>
                <a:cs typeface="Arial" pitchFamily="34" charset="0"/>
              </a:rPr>
              <a:t> </a:t>
            </a:r>
            <a:r>
              <a:rPr sz="2800" i="1" dirty="0" err="1">
                <a:latin typeface="Arial" pitchFamily="34" charset="0"/>
                <a:cs typeface="Arial" pitchFamily="34" charset="0"/>
              </a:rPr>
              <a:t>O‘qituvchi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i="1" spc="11" dirty="0" err="1" smtClean="0">
                <a:latin typeface="Arial" pitchFamily="34" charset="0"/>
                <a:cs typeface="Arial" pitchFamily="34" charset="0"/>
              </a:rPr>
              <a:t>Sharipova</a:t>
            </a:r>
            <a:r>
              <a:rPr lang="en-US" sz="2800" i="1" spc="1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spc="11" dirty="0" err="1">
                <a:latin typeface="Arial" pitchFamily="34" charset="0"/>
                <a:cs typeface="Arial" pitchFamily="34" charset="0"/>
              </a:rPr>
              <a:t>Durdona</a:t>
            </a:r>
            <a:r>
              <a:rPr lang="en-US" sz="2800" i="1" spc="1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spc="11" dirty="0" err="1">
                <a:latin typeface="Arial" pitchFamily="34" charset="0"/>
                <a:cs typeface="Arial" pitchFamily="34" charset="0"/>
              </a:rPr>
              <a:t>Mirazamovna</a:t>
            </a:r>
            <a:r>
              <a:rPr lang="en-US" sz="2800" i="1" spc="11" dirty="0">
                <a:latin typeface="Arial" pitchFamily="34" charset="0"/>
                <a:cs typeface="Arial" pitchFamily="34" charset="0"/>
              </a:rPr>
              <a:t> </a:t>
            </a:r>
            <a:endParaRPr sz="28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1408" y="2336890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uz-Cyrl-UZ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209112" y="3811103"/>
            <a:ext cx="3130843" cy="2977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12" name="object 5"/>
          <p:cNvSpPr/>
          <p:nvPr/>
        </p:nvSpPr>
        <p:spPr>
          <a:xfrm>
            <a:off x="548758" y="499704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>
              <a:spcBef>
                <a:spcPts val="296"/>
              </a:spcBef>
            </a:pPr>
            <a:r>
              <a:rPr lang="en-US" sz="4741" dirty="0" smtClean="0"/>
              <a:t>106- masala</a:t>
            </a:r>
            <a:endParaRPr sz="474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38580" y="2575532"/>
            <a:ext cx="158612" cy="341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8636" tIns="104319" rIns="208636" bIns="104319" rtlCol="0" anchor="ctr"/>
          <a:lstStyle/>
          <a:p>
            <a:pPr algn="ctr"/>
            <a:endParaRPr lang="ru-RU" sz="4202"/>
          </a:p>
        </p:txBody>
      </p:sp>
      <p:sp>
        <p:nvSpPr>
          <p:cNvPr id="12" name="Прямоугольник 11"/>
          <p:cNvSpPr/>
          <p:nvPr/>
        </p:nvSpPr>
        <p:spPr>
          <a:xfrm>
            <a:off x="280120" y="1224186"/>
            <a:ext cx="123853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Plastik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kartada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125 500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so‘m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pul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Do‘kondan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25 950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so‘mlik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xarid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oshirildi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Kartada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so‘m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pul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68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>
              <a:spcBef>
                <a:spcPts val="296"/>
              </a:spcBef>
            </a:pPr>
            <a:r>
              <a:rPr lang="en-US" sz="4741" dirty="0" smtClean="0"/>
              <a:t>107- masala</a:t>
            </a:r>
            <a:endParaRPr sz="474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38580" y="2575532"/>
            <a:ext cx="158612" cy="341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8636" tIns="104319" rIns="208636" bIns="104319" rtlCol="0" anchor="ctr"/>
          <a:lstStyle/>
          <a:p>
            <a:pPr algn="ctr"/>
            <a:endParaRPr lang="ru-RU" sz="4202"/>
          </a:p>
        </p:txBody>
      </p:sp>
      <p:sp>
        <p:nvSpPr>
          <p:cNvPr id="12" name="Прямоугольник 11"/>
          <p:cNvSpPr/>
          <p:nvPr/>
        </p:nvSpPr>
        <p:spPr>
          <a:xfrm>
            <a:off x="280120" y="1224186"/>
            <a:ext cx="123853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Avtomobil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1050 km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o‘tishi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Agar u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685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km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km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yurishi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9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846663" y="288082"/>
            <a:ext cx="11494563" cy="738664"/>
          </a:xfrm>
        </p:spPr>
        <p:txBody>
          <a:bodyPr/>
          <a:lstStyle/>
          <a:p>
            <a:r>
              <a:rPr lang="en-US" sz="4800" b="1" dirty="0" err="1"/>
              <a:t>Mustaqil</a:t>
            </a:r>
            <a:r>
              <a:rPr lang="en-US" sz="4800" b="1" dirty="0"/>
              <a:t>  </a:t>
            </a:r>
            <a:r>
              <a:rPr lang="en-US" sz="4800" b="1" dirty="0" err="1"/>
              <a:t>bajarish</a:t>
            </a:r>
            <a:r>
              <a:rPr lang="en-US" sz="4800" b="1" dirty="0"/>
              <a:t>  </a:t>
            </a:r>
            <a:r>
              <a:rPr lang="en-US" sz="4800" b="1" dirty="0" err="1"/>
              <a:t>uchun</a:t>
            </a:r>
            <a:r>
              <a:rPr lang="en-US" sz="4800" b="1" dirty="0"/>
              <a:t>  </a:t>
            </a:r>
            <a:r>
              <a:rPr lang="en-US" sz="4800" b="1" dirty="0" err="1"/>
              <a:t>topshiriqlar</a:t>
            </a:r>
            <a:r>
              <a:rPr lang="en-US" sz="4800" b="1" dirty="0"/>
              <a:t>:</a:t>
            </a:r>
            <a:endParaRPr lang="ru-RU" sz="48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054492" y="1796071"/>
            <a:ext cx="11093590" cy="1477328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  13-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4800" b="1" dirty="0">
                <a:solidFill>
                  <a:schemeClr val="tx1"/>
                </a:solidFill>
              </a:rPr>
              <a:t> 68-, 69-, 70-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yechish</a:t>
            </a:r>
            <a:r>
              <a:rPr lang="en-US" sz="4800" b="1" dirty="0">
                <a:solidFill>
                  <a:schemeClr val="tx1"/>
                </a:solidFill>
              </a:rPr>
              <a:t>.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https://image.freepik.com/free-vector/_1308-4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9099" y="3456434"/>
            <a:ext cx="3384376" cy="35027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5186" y="134221"/>
            <a:ext cx="12546414" cy="10264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5186" y="89431"/>
            <a:ext cx="12410309" cy="1016319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 algn="ctr">
              <a:spcBef>
                <a:spcPts val="296"/>
              </a:spcBef>
            </a:pPr>
            <a:r>
              <a:rPr lang="en-US" sz="6357" dirty="0"/>
              <a:t>Natural  </a:t>
            </a:r>
            <a:r>
              <a:rPr lang="en-US" sz="6357" dirty="0" err="1"/>
              <a:t>sonlarni</a:t>
            </a:r>
            <a:r>
              <a:rPr lang="en-US" sz="6357" dirty="0"/>
              <a:t>  </a:t>
            </a:r>
            <a:r>
              <a:rPr lang="en-US" sz="6357" dirty="0" err="1"/>
              <a:t>ayirish</a:t>
            </a:r>
            <a:endParaRPr sz="6357" dirty="0"/>
          </a:p>
        </p:txBody>
      </p:sp>
      <p:sp>
        <p:nvSpPr>
          <p:cNvPr id="27" name="TextBox 26"/>
          <p:cNvSpPr txBox="1"/>
          <p:nvPr/>
        </p:nvSpPr>
        <p:spPr>
          <a:xfrm>
            <a:off x="2345787" y="2687367"/>
            <a:ext cx="6100805" cy="1111148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6357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64</a:t>
            </a:r>
            <a:r>
              <a:rPr lang="uz-Cyrl-UZ" sz="6357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357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-</a:t>
            </a:r>
            <a:r>
              <a:rPr lang="uz-Cyrl-UZ" sz="6357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n-US" sz="6357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23</a:t>
            </a:r>
            <a:r>
              <a:rPr lang="uz-Cyrl-UZ" sz="6357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357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uz-Cyrl-UZ" sz="6357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6357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41</a:t>
            </a:r>
            <a:endParaRPr lang="ru-RU" sz="6357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6801" y="4750928"/>
            <a:ext cx="3303643" cy="74643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31582" tIns="65791" rIns="131582" bIns="65791" rtlCol="0">
            <a:spAutoFit/>
          </a:bodyPr>
          <a:lstStyle/>
          <a:p>
            <a:r>
              <a:rPr lang="en-US" sz="3987" dirty="0" err="1">
                <a:latin typeface="Arial" pitchFamily="34" charset="0"/>
                <a:cs typeface="Arial" pitchFamily="34" charset="0"/>
              </a:rPr>
              <a:t>kamayuvchi</a:t>
            </a:r>
            <a:endParaRPr lang="ru-RU" sz="3987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00932" y="4643164"/>
            <a:ext cx="2900383" cy="74643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31582" tIns="65791" rIns="131582" bIns="65791" rtlCol="0">
            <a:spAutoFit/>
          </a:bodyPr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987" dirty="0" err="1">
                <a:latin typeface="Arial" pitchFamily="34" charset="0"/>
                <a:cs typeface="Arial" pitchFamily="34" charset="0"/>
              </a:rPr>
              <a:t>ayirma</a:t>
            </a:r>
            <a:endParaRPr lang="ru-RU" sz="3987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35308" y="4788384"/>
            <a:ext cx="2900383" cy="74643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131582" tIns="65791" rIns="131582" bIns="65791" rtlCol="0">
            <a:spAutoFit/>
          </a:bodyPr>
          <a:lstStyle/>
          <a:p>
            <a:r>
              <a:rPr lang="en-US" sz="3987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987" dirty="0" err="1">
                <a:latin typeface="Arial" pitchFamily="34" charset="0"/>
                <a:cs typeface="Arial" pitchFamily="34" charset="0"/>
              </a:rPr>
              <a:t>ayriluvchi</a:t>
            </a:r>
            <a:endParaRPr lang="ru-RU" sz="3987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Стрелка вниз 33"/>
          <p:cNvSpPr/>
          <p:nvPr/>
        </p:nvSpPr>
        <p:spPr>
          <a:xfrm rot="2401202">
            <a:off x="2080798" y="3752539"/>
            <a:ext cx="529978" cy="9452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5" name="Стрелка вниз 34"/>
          <p:cNvSpPr/>
          <p:nvPr/>
        </p:nvSpPr>
        <p:spPr>
          <a:xfrm>
            <a:off x="4620559" y="3746211"/>
            <a:ext cx="529978" cy="9452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6" name="Стрелка вниз 35"/>
          <p:cNvSpPr/>
          <p:nvPr/>
        </p:nvSpPr>
        <p:spPr>
          <a:xfrm rot="19111563">
            <a:off x="6820848" y="3638447"/>
            <a:ext cx="529978" cy="9452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37" name="Правая круглая скобка 36"/>
          <p:cNvSpPr/>
          <p:nvPr/>
        </p:nvSpPr>
        <p:spPr>
          <a:xfrm rot="16200000">
            <a:off x="3581053" y="1226514"/>
            <a:ext cx="538820" cy="2700356"/>
          </a:xfrm>
          <a:prstGeom prst="rightBracket">
            <a:avLst>
              <a:gd name="adj" fmla="val 167916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00285" y="1337404"/>
            <a:ext cx="2900383" cy="74643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131582" tIns="65791" rIns="131582" bIns="65791" rtlCol="0">
            <a:spAutoFit/>
          </a:bodyPr>
          <a:lstStyle/>
          <a:p>
            <a:r>
              <a:rPr lang="en-US" sz="3987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987" b="1" dirty="0" err="1">
                <a:latin typeface="Arial" pitchFamily="34" charset="0"/>
                <a:cs typeface="Arial" pitchFamily="34" charset="0"/>
              </a:rPr>
              <a:t>ayirma</a:t>
            </a:r>
            <a:endParaRPr lang="ru-RU" sz="3987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Овал 81"/>
          <p:cNvSpPr/>
          <p:nvPr/>
        </p:nvSpPr>
        <p:spPr>
          <a:xfrm>
            <a:off x="8434052" y="3654474"/>
            <a:ext cx="600079" cy="538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73" name="Овал 72"/>
          <p:cNvSpPr/>
          <p:nvPr/>
        </p:nvSpPr>
        <p:spPr>
          <a:xfrm>
            <a:off x="5700708" y="3600450"/>
            <a:ext cx="600079" cy="538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67" name="Овал 66"/>
          <p:cNvSpPr/>
          <p:nvPr/>
        </p:nvSpPr>
        <p:spPr>
          <a:xfrm>
            <a:off x="9701236" y="3708214"/>
            <a:ext cx="600079" cy="538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13440" name="Text Box 128"/>
          <p:cNvSpPr txBox="1">
            <a:spLocks noChangeArrowheads="1"/>
          </p:cNvSpPr>
          <p:nvPr/>
        </p:nvSpPr>
        <p:spPr bwMode="auto">
          <a:xfrm>
            <a:off x="700049" y="906349"/>
            <a:ext cx="11392535" cy="663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1582" tIns="65791" rIns="131582" bIns="65791">
            <a:spAutoFit/>
          </a:bodyPr>
          <a:lstStyle/>
          <a:p>
            <a:r>
              <a:rPr lang="en-US" sz="3448" dirty="0"/>
              <a:t>    </a:t>
            </a:r>
            <a:endParaRPr lang="ru-RU" sz="3448" dirty="0"/>
          </a:p>
        </p:txBody>
      </p:sp>
      <p:sp>
        <p:nvSpPr>
          <p:cNvPr id="8" name="Овал 7"/>
          <p:cNvSpPr/>
          <p:nvPr/>
        </p:nvSpPr>
        <p:spPr>
          <a:xfrm>
            <a:off x="1300127" y="3450608"/>
            <a:ext cx="100013" cy="107764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cxnSp>
        <p:nvCxnSpPr>
          <p:cNvPr id="12" name="Прямая со стрелкой 11"/>
          <p:cNvCxnSpPr>
            <a:stCxn id="8" idx="6"/>
          </p:cNvCxnSpPr>
          <p:nvPr/>
        </p:nvCxnSpPr>
        <p:spPr>
          <a:xfrm flipV="1">
            <a:off x="1400139" y="3492688"/>
            <a:ext cx="10501386" cy="118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815434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175063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509120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852210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182599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500286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885759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233288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533196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839773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5" name="TextBox 24"/>
          <p:cNvSpPr txBox="1"/>
          <p:nvPr/>
        </p:nvSpPr>
        <p:spPr>
          <a:xfrm>
            <a:off x="1027642" y="2738338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O</a:t>
            </a:r>
            <a:endParaRPr lang="ru-RU" sz="3448" dirty="0"/>
          </a:p>
        </p:txBody>
      </p:sp>
      <p:sp>
        <p:nvSpPr>
          <p:cNvPr id="26" name="TextBox 25"/>
          <p:cNvSpPr txBox="1"/>
          <p:nvPr/>
        </p:nvSpPr>
        <p:spPr>
          <a:xfrm>
            <a:off x="1139152" y="3600451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0</a:t>
            </a:r>
            <a:endParaRPr lang="ru-RU" sz="3448" dirty="0"/>
          </a:p>
        </p:txBody>
      </p:sp>
      <p:sp>
        <p:nvSpPr>
          <p:cNvPr id="27" name="TextBox 26"/>
          <p:cNvSpPr txBox="1"/>
          <p:nvPr/>
        </p:nvSpPr>
        <p:spPr>
          <a:xfrm>
            <a:off x="5100629" y="3550615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6</a:t>
            </a:r>
            <a:endParaRPr lang="ru-RU" sz="3448" dirty="0"/>
          </a:p>
        </p:txBody>
      </p:sp>
      <p:sp>
        <p:nvSpPr>
          <p:cNvPr id="28" name="TextBox 27"/>
          <p:cNvSpPr txBox="1"/>
          <p:nvPr/>
        </p:nvSpPr>
        <p:spPr>
          <a:xfrm>
            <a:off x="4445916" y="3553236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5</a:t>
            </a:r>
            <a:endParaRPr lang="ru-RU" sz="3448" dirty="0"/>
          </a:p>
        </p:txBody>
      </p:sp>
      <p:sp>
        <p:nvSpPr>
          <p:cNvPr id="29" name="TextBox 28"/>
          <p:cNvSpPr txBox="1"/>
          <p:nvPr/>
        </p:nvSpPr>
        <p:spPr>
          <a:xfrm>
            <a:off x="3769976" y="3567608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4</a:t>
            </a:r>
            <a:endParaRPr lang="ru-RU" sz="3448" dirty="0"/>
          </a:p>
        </p:txBody>
      </p:sp>
      <p:sp>
        <p:nvSpPr>
          <p:cNvPr id="30" name="TextBox 29"/>
          <p:cNvSpPr txBox="1"/>
          <p:nvPr/>
        </p:nvSpPr>
        <p:spPr>
          <a:xfrm>
            <a:off x="3136877" y="3565714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3</a:t>
            </a:r>
            <a:endParaRPr lang="ru-RU" sz="3448" dirty="0"/>
          </a:p>
        </p:txBody>
      </p:sp>
      <p:sp>
        <p:nvSpPr>
          <p:cNvPr id="31" name="TextBox 30"/>
          <p:cNvSpPr txBox="1"/>
          <p:nvPr/>
        </p:nvSpPr>
        <p:spPr>
          <a:xfrm>
            <a:off x="2470757" y="3558373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2</a:t>
            </a:r>
            <a:endParaRPr lang="ru-RU" sz="3448" dirty="0"/>
          </a:p>
        </p:txBody>
      </p:sp>
      <p:sp>
        <p:nvSpPr>
          <p:cNvPr id="32" name="TextBox 31"/>
          <p:cNvSpPr txBox="1"/>
          <p:nvPr/>
        </p:nvSpPr>
        <p:spPr>
          <a:xfrm>
            <a:off x="1778284" y="3600451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</a:t>
            </a:r>
            <a:endParaRPr lang="ru-RU" sz="3448" dirty="0"/>
          </a:p>
        </p:txBody>
      </p:sp>
      <p:sp>
        <p:nvSpPr>
          <p:cNvPr id="34" name="TextBox 33"/>
          <p:cNvSpPr txBox="1"/>
          <p:nvPr/>
        </p:nvSpPr>
        <p:spPr>
          <a:xfrm>
            <a:off x="7700971" y="3550615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10</a:t>
            </a:r>
            <a:endParaRPr lang="ru-RU" sz="3448" dirty="0"/>
          </a:p>
        </p:txBody>
      </p:sp>
      <p:sp>
        <p:nvSpPr>
          <p:cNvPr id="35" name="TextBox 34"/>
          <p:cNvSpPr txBox="1"/>
          <p:nvPr/>
        </p:nvSpPr>
        <p:spPr>
          <a:xfrm>
            <a:off x="7139944" y="3550615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9</a:t>
            </a:r>
            <a:endParaRPr lang="ru-RU" sz="3448" dirty="0"/>
          </a:p>
        </p:txBody>
      </p:sp>
      <p:sp>
        <p:nvSpPr>
          <p:cNvPr id="36" name="TextBox 35"/>
          <p:cNvSpPr txBox="1"/>
          <p:nvPr/>
        </p:nvSpPr>
        <p:spPr>
          <a:xfrm>
            <a:off x="6461762" y="3550615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8</a:t>
            </a:r>
            <a:endParaRPr lang="ru-RU" sz="3448" dirty="0"/>
          </a:p>
        </p:txBody>
      </p:sp>
      <p:sp>
        <p:nvSpPr>
          <p:cNvPr id="37" name="TextBox 36"/>
          <p:cNvSpPr txBox="1"/>
          <p:nvPr/>
        </p:nvSpPr>
        <p:spPr>
          <a:xfrm>
            <a:off x="5800721" y="3550615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7</a:t>
            </a:r>
            <a:endParaRPr lang="ru-RU" sz="3448" dirty="0"/>
          </a:p>
        </p:txBody>
      </p:sp>
      <p:sp>
        <p:nvSpPr>
          <p:cNvPr id="40" name="TextBox 39"/>
          <p:cNvSpPr txBox="1"/>
          <p:nvPr/>
        </p:nvSpPr>
        <p:spPr>
          <a:xfrm>
            <a:off x="11601487" y="2688502"/>
            <a:ext cx="500066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X</a:t>
            </a:r>
            <a:endParaRPr lang="ru-RU" sz="3448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8552831" y="3151077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9195842" y="3151078"/>
            <a:ext cx="523818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 </a:t>
            </a:r>
            <a:endParaRPr lang="ru-RU" sz="4202" dirty="0"/>
          </a:p>
        </p:txBody>
      </p:sp>
      <p:sp>
        <p:nvSpPr>
          <p:cNvPr id="70" name="TextBox 69"/>
          <p:cNvSpPr txBox="1"/>
          <p:nvPr/>
        </p:nvSpPr>
        <p:spPr>
          <a:xfrm>
            <a:off x="8401064" y="3550615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11</a:t>
            </a:r>
            <a:endParaRPr lang="ru-RU" sz="3448" dirty="0"/>
          </a:p>
        </p:txBody>
      </p:sp>
      <p:sp>
        <p:nvSpPr>
          <p:cNvPr id="71" name="TextBox 70"/>
          <p:cNvSpPr txBox="1"/>
          <p:nvPr/>
        </p:nvSpPr>
        <p:spPr>
          <a:xfrm>
            <a:off x="9101156" y="3582538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12</a:t>
            </a:r>
            <a:endParaRPr lang="ru-RU" sz="3448" dirty="0"/>
          </a:p>
        </p:txBody>
      </p:sp>
      <p:sp>
        <p:nvSpPr>
          <p:cNvPr id="75" name="Выгнутая вниз стрелка 74"/>
          <p:cNvSpPr/>
          <p:nvPr/>
        </p:nvSpPr>
        <p:spPr>
          <a:xfrm flipH="1">
            <a:off x="5700707" y="4247034"/>
            <a:ext cx="4300568" cy="754348"/>
          </a:xfrm>
          <a:prstGeom prst="curvedUpArrow">
            <a:avLst>
              <a:gd name="adj1" fmla="val 25000"/>
              <a:gd name="adj2" fmla="val 91891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>
              <a:solidFill>
                <a:schemeClr val="tx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600958" y="4247035"/>
            <a:ext cx="1000132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/>
              <a:t> </a:t>
            </a:r>
            <a:r>
              <a:rPr lang="en-US" sz="4202" dirty="0" smtClean="0"/>
              <a:t> -6</a:t>
            </a:r>
            <a:endParaRPr lang="ru-RU" sz="4202" dirty="0"/>
          </a:p>
        </p:txBody>
      </p:sp>
      <p:sp>
        <p:nvSpPr>
          <p:cNvPr id="78" name="Прямоугольник 77"/>
          <p:cNvSpPr/>
          <p:nvPr/>
        </p:nvSpPr>
        <p:spPr>
          <a:xfrm>
            <a:off x="9867749" y="3169395"/>
            <a:ext cx="523818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 </a:t>
            </a:r>
            <a:endParaRPr lang="ru-RU" sz="4202" dirty="0"/>
          </a:p>
        </p:txBody>
      </p:sp>
      <p:sp>
        <p:nvSpPr>
          <p:cNvPr id="79" name="Прямоугольник 78"/>
          <p:cNvSpPr/>
          <p:nvPr/>
        </p:nvSpPr>
        <p:spPr>
          <a:xfrm>
            <a:off x="10501341" y="3169395"/>
            <a:ext cx="523818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 </a:t>
            </a:r>
            <a:endParaRPr lang="ru-RU" sz="4202" dirty="0"/>
          </a:p>
        </p:txBody>
      </p:sp>
      <p:sp>
        <p:nvSpPr>
          <p:cNvPr id="80" name="TextBox 79"/>
          <p:cNvSpPr txBox="1"/>
          <p:nvPr/>
        </p:nvSpPr>
        <p:spPr>
          <a:xfrm>
            <a:off x="9701235" y="3600451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13</a:t>
            </a:r>
            <a:endParaRPr lang="ru-RU" sz="3448" dirty="0"/>
          </a:p>
        </p:txBody>
      </p:sp>
      <p:sp>
        <p:nvSpPr>
          <p:cNvPr id="81" name="TextBox 80"/>
          <p:cNvSpPr txBox="1"/>
          <p:nvPr/>
        </p:nvSpPr>
        <p:spPr>
          <a:xfrm>
            <a:off x="10401328" y="3600451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14</a:t>
            </a:r>
            <a:endParaRPr lang="ru-RU" sz="3448" dirty="0"/>
          </a:p>
        </p:txBody>
      </p:sp>
      <p:sp>
        <p:nvSpPr>
          <p:cNvPr id="83" name="Овал 82"/>
          <p:cNvSpPr/>
          <p:nvPr/>
        </p:nvSpPr>
        <p:spPr>
          <a:xfrm>
            <a:off x="2400272" y="3600450"/>
            <a:ext cx="600079" cy="538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 dirty="0"/>
          </a:p>
        </p:txBody>
      </p:sp>
      <p:sp>
        <p:nvSpPr>
          <p:cNvPr id="84" name="Выгнутая вниз стрелка 83"/>
          <p:cNvSpPr/>
          <p:nvPr/>
        </p:nvSpPr>
        <p:spPr>
          <a:xfrm flipH="1">
            <a:off x="4911109" y="4354799"/>
            <a:ext cx="3890007" cy="754348"/>
          </a:xfrm>
          <a:prstGeom prst="curvedUpArrow">
            <a:avLst>
              <a:gd name="adj1" fmla="val 25000"/>
              <a:gd name="adj2" fmla="val 91891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>
              <a:solidFill>
                <a:schemeClr val="tx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300787" y="4893620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/>
              <a:t> -13</a:t>
            </a:r>
            <a:endParaRPr lang="ru-RU" sz="4202" dirty="0"/>
          </a:p>
        </p:txBody>
      </p:sp>
      <p:sp>
        <p:nvSpPr>
          <p:cNvPr id="86" name="Овал 85"/>
          <p:cNvSpPr/>
          <p:nvPr/>
        </p:nvSpPr>
        <p:spPr>
          <a:xfrm>
            <a:off x="11101421" y="3690017"/>
            <a:ext cx="600079" cy="538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87" name="Овал 86"/>
          <p:cNvSpPr/>
          <p:nvPr/>
        </p:nvSpPr>
        <p:spPr>
          <a:xfrm>
            <a:off x="5080780" y="3568262"/>
            <a:ext cx="600079" cy="538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88" name="Выгнутая вниз стрелка 87"/>
          <p:cNvSpPr/>
          <p:nvPr/>
        </p:nvSpPr>
        <p:spPr>
          <a:xfrm flipH="1">
            <a:off x="2400272" y="4247034"/>
            <a:ext cx="9201215" cy="1293169"/>
          </a:xfrm>
          <a:prstGeom prst="curvedUpArrow">
            <a:avLst>
              <a:gd name="adj1" fmla="val 25000"/>
              <a:gd name="adj2" fmla="val 63166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234674" y="4470899"/>
            <a:ext cx="1300171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/>
              <a:t> </a:t>
            </a:r>
            <a:r>
              <a:rPr lang="en-US" sz="4202" dirty="0" smtClean="0"/>
              <a:t>  -5</a:t>
            </a:r>
            <a:endParaRPr lang="ru-RU" sz="4202" dirty="0"/>
          </a:p>
        </p:txBody>
      </p:sp>
      <p:sp>
        <p:nvSpPr>
          <p:cNvPr id="97" name="Правая круглая скобка 96"/>
          <p:cNvSpPr/>
          <p:nvPr/>
        </p:nvSpPr>
        <p:spPr>
          <a:xfrm rot="16200000">
            <a:off x="5489055" y="2980994"/>
            <a:ext cx="323293" cy="700093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98" name="Правая круглая скобка 97"/>
          <p:cNvSpPr/>
          <p:nvPr/>
        </p:nvSpPr>
        <p:spPr>
          <a:xfrm rot="16200000">
            <a:off x="6189147" y="2980994"/>
            <a:ext cx="323293" cy="700093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99" name="Правая круглая скобка 98"/>
          <p:cNvSpPr/>
          <p:nvPr/>
        </p:nvSpPr>
        <p:spPr>
          <a:xfrm rot="16200000">
            <a:off x="6939246" y="3031001"/>
            <a:ext cx="323293" cy="600079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100" name="Правая круглая скобка 99"/>
          <p:cNvSpPr/>
          <p:nvPr/>
        </p:nvSpPr>
        <p:spPr>
          <a:xfrm rot="16200000">
            <a:off x="7589332" y="2980994"/>
            <a:ext cx="323293" cy="700093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101" name="Правая круглая скобка 100"/>
          <p:cNvSpPr/>
          <p:nvPr/>
        </p:nvSpPr>
        <p:spPr>
          <a:xfrm rot="16200000">
            <a:off x="8189411" y="2980994"/>
            <a:ext cx="323293" cy="700093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102" name="TextBox 101"/>
          <p:cNvSpPr txBox="1"/>
          <p:nvPr/>
        </p:nvSpPr>
        <p:spPr>
          <a:xfrm>
            <a:off x="3900470" y="1660697"/>
            <a:ext cx="3700488" cy="92879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172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15 - 13 = 2</a:t>
            </a:r>
            <a:endParaRPr lang="ru-RU" sz="5172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1000087" y="1445169"/>
            <a:ext cx="3169942" cy="92879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172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11- 5</a:t>
            </a:r>
            <a:r>
              <a:rPr lang="en-US" sz="5172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= 6</a:t>
            </a:r>
            <a:endParaRPr lang="ru-RU" sz="5172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7600959" y="1445169"/>
            <a:ext cx="2800369" cy="92879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5172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13-6=7</a:t>
            </a:r>
            <a:endParaRPr lang="ru-RU" sz="5172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1168184" y="3169395"/>
            <a:ext cx="523818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 </a:t>
            </a:r>
            <a:endParaRPr lang="ru-RU" sz="4202" dirty="0"/>
          </a:p>
        </p:txBody>
      </p:sp>
      <p:sp>
        <p:nvSpPr>
          <p:cNvPr id="62" name="TextBox 61"/>
          <p:cNvSpPr txBox="1"/>
          <p:nvPr/>
        </p:nvSpPr>
        <p:spPr>
          <a:xfrm>
            <a:off x="11001407" y="3600451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 15</a:t>
            </a:r>
            <a:endParaRPr lang="ru-RU" sz="3448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112" y="203868"/>
            <a:ext cx="12457384" cy="928588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en-US" sz="4800" dirty="0" smtClean="0"/>
              <a:t>SONLAR  NURIDA  AYIRISH</a:t>
            </a:r>
            <a:endParaRPr lang="ru-RU" sz="4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2" grpId="1" animBg="1"/>
      <p:bldP spid="73" grpId="0" animBg="1"/>
      <p:bldP spid="73" grpId="1" animBg="1"/>
      <p:bldP spid="67" grpId="0" animBg="1"/>
      <p:bldP spid="67" grpId="1" animBg="1"/>
      <p:bldP spid="75" grpId="0" animBg="1"/>
      <p:bldP spid="75" grpId="1" animBg="1"/>
      <p:bldP spid="76" grpId="0"/>
      <p:bldP spid="76" grpId="1"/>
      <p:bldP spid="83" grpId="0" animBg="1"/>
      <p:bldP spid="84" grpId="0" animBg="1"/>
      <p:bldP spid="84" grpId="1" animBg="1"/>
      <p:bldP spid="85" grpId="0"/>
      <p:bldP spid="86" grpId="0" animBg="1"/>
      <p:bldP spid="87" grpId="0" animBg="1"/>
      <p:bldP spid="87" grpId="1" animBg="1"/>
      <p:bldP spid="88" grpId="0" animBg="1"/>
      <p:bldP spid="89" grpId="0"/>
      <p:bldP spid="89" grpId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  <p:bldP spid="101" grpId="1" animBg="1"/>
      <p:bldP spid="102" grpId="0"/>
      <p:bldP spid="103" grpId="0"/>
      <p:bldP spid="103" grpId="1"/>
      <p:bldP spid="104" grpId="0"/>
      <p:bldP spid="10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>
              <a:spcBef>
                <a:spcPts val="296"/>
              </a:spcBef>
            </a:pPr>
            <a:r>
              <a:rPr lang="en-US" sz="4741" dirty="0" smtClean="0"/>
              <a:t>102- masala</a:t>
            </a:r>
            <a:endParaRPr sz="474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38580" y="2575532"/>
            <a:ext cx="158612" cy="341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8636" tIns="104319" rIns="208636" bIns="104319" rtlCol="0" anchor="ctr"/>
          <a:lstStyle/>
          <a:p>
            <a:pPr algn="ctr"/>
            <a:endParaRPr lang="ru-RU" sz="4202"/>
          </a:p>
        </p:txBody>
      </p:sp>
      <p:sp>
        <p:nvSpPr>
          <p:cNvPr id="12" name="Прямоугольник 11"/>
          <p:cNvSpPr/>
          <p:nvPr/>
        </p:nvSpPr>
        <p:spPr>
          <a:xfrm>
            <a:off x="640160" y="1296194"/>
            <a:ext cx="125214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</a:rPr>
              <a:t>     </a:t>
            </a:r>
            <a:r>
              <a:rPr lang="en-US" sz="4000" dirty="0" err="1" smtClean="0">
                <a:latin typeface="Arial" panose="020B0604020202020204" pitchFamily="34" charset="0"/>
              </a:rPr>
              <a:t>Sonlar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nurida</a:t>
            </a:r>
            <a:r>
              <a:rPr lang="en-US" sz="4000" dirty="0">
                <a:latin typeface="Arial" panose="020B0604020202020204" pitchFamily="34" charset="0"/>
              </a:rPr>
              <a:t> M(15) </a:t>
            </a:r>
            <a:r>
              <a:rPr lang="en-US" sz="4000" dirty="0" err="1">
                <a:latin typeface="Arial" panose="020B0604020202020204" pitchFamily="34" charset="0"/>
              </a:rPr>
              <a:t>nuqtani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belgilang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undan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</a:p>
          <a:p>
            <a:r>
              <a:rPr lang="en-US" sz="4000" dirty="0" smtClean="0">
                <a:latin typeface="Arial" panose="020B0604020202020204" pitchFamily="34" charset="0"/>
              </a:rPr>
              <a:t> 7 </a:t>
            </a:r>
            <a:r>
              <a:rPr lang="en-US" sz="4000" dirty="0" err="1">
                <a:latin typeface="Arial" panose="020B0604020202020204" pitchFamily="34" charset="0"/>
              </a:rPr>
              <a:t>birlik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chapda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joylashgan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i="1" dirty="0" smtClean="0">
                <a:latin typeface="Arial" panose="020B0604020202020204" pitchFamily="34" charset="0"/>
              </a:rPr>
              <a:t>T </a:t>
            </a:r>
            <a:r>
              <a:rPr lang="en-US" sz="4000" dirty="0" err="1">
                <a:latin typeface="Arial" panose="020B0604020202020204" pitchFamily="34" charset="0"/>
              </a:rPr>
              <a:t>nuqtani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belgilang</a:t>
            </a:r>
            <a:r>
              <a:rPr lang="en-US" sz="4000" dirty="0">
                <a:latin typeface="Arial" panose="020B0604020202020204" pitchFamily="34" charset="0"/>
              </a:rPr>
              <a:t>. </a:t>
            </a:r>
            <a:endParaRPr lang="en-US" sz="4000" dirty="0" smtClean="0">
              <a:latin typeface="Arial" panose="020B0604020202020204" pitchFamily="34" charset="0"/>
            </a:endParaRPr>
          </a:p>
          <a:p>
            <a:r>
              <a:rPr lang="en-US" sz="4000" i="1" dirty="0" smtClean="0">
                <a:latin typeface="Arial" panose="020B0604020202020204" pitchFamily="34" charset="0"/>
              </a:rPr>
              <a:t>T </a:t>
            </a:r>
            <a:r>
              <a:rPr lang="en-US" sz="4000" dirty="0" err="1">
                <a:latin typeface="Arial" panose="020B0604020202020204" pitchFamily="34" charset="0"/>
              </a:rPr>
              <a:t>nuqtaning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sonlar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nuridagi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koordinatasini</a:t>
            </a:r>
            <a:r>
              <a:rPr lang="en-US" sz="4000" dirty="0">
                <a:latin typeface="Arial" panose="020B0604020202020204" pitchFamily="34" charset="0"/>
              </a:rPr>
              <a:t> toping.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1300127" y="4258239"/>
            <a:ext cx="100013" cy="107764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cxnSp>
        <p:nvCxnSpPr>
          <p:cNvPr id="17" name="Прямая со стрелкой 16"/>
          <p:cNvCxnSpPr>
            <a:stCxn id="16" idx="6"/>
          </p:cNvCxnSpPr>
          <p:nvPr/>
        </p:nvCxnSpPr>
        <p:spPr>
          <a:xfrm>
            <a:off x="1400140" y="4312121"/>
            <a:ext cx="11196274" cy="461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815434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175063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509120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852210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182599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500286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885759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233288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533196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839773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28" name="TextBox 27"/>
          <p:cNvSpPr txBox="1"/>
          <p:nvPr/>
        </p:nvSpPr>
        <p:spPr>
          <a:xfrm>
            <a:off x="1027642" y="3545969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4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39152" y="4408082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0</a:t>
            </a:r>
            <a:endParaRPr lang="ru-RU" sz="3448" dirty="0"/>
          </a:p>
        </p:txBody>
      </p:sp>
      <p:sp>
        <p:nvSpPr>
          <p:cNvPr id="30" name="TextBox 29"/>
          <p:cNvSpPr txBox="1"/>
          <p:nvPr/>
        </p:nvSpPr>
        <p:spPr>
          <a:xfrm>
            <a:off x="5100629" y="4358246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6</a:t>
            </a:r>
            <a:endParaRPr lang="ru-RU" sz="3448" dirty="0"/>
          </a:p>
        </p:txBody>
      </p:sp>
      <p:sp>
        <p:nvSpPr>
          <p:cNvPr id="31" name="TextBox 30"/>
          <p:cNvSpPr txBox="1"/>
          <p:nvPr/>
        </p:nvSpPr>
        <p:spPr>
          <a:xfrm>
            <a:off x="4445916" y="4360867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5</a:t>
            </a:r>
            <a:endParaRPr lang="ru-RU" sz="3448" dirty="0"/>
          </a:p>
        </p:txBody>
      </p:sp>
      <p:sp>
        <p:nvSpPr>
          <p:cNvPr id="32" name="TextBox 31"/>
          <p:cNvSpPr txBox="1"/>
          <p:nvPr/>
        </p:nvSpPr>
        <p:spPr>
          <a:xfrm>
            <a:off x="3769976" y="4375239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4</a:t>
            </a:r>
            <a:endParaRPr lang="ru-RU" sz="3448" dirty="0"/>
          </a:p>
        </p:txBody>
      </p:sp>
      <p:sp>
        <p:nvSpPr>
          <p:cNvPr id="33" name="TextBox 32"/>
          <p:cNvSpPr txBox="1"/>
          <p:nvPr/>
        </p:nvSpPr>
        <p:spPr>
          <a:xfrm>
            <a:off x="3136877" y="4373345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3</a:t>
            </a:r>
            <a:endParaRPr lang="ru-RU" sz="3448" dirty="0"/>
          </a:p>
        </p:txBody>
      </p:sp>
      <p:sp>
        <p:nvSpPr>
          <p:cNvPr id="34" name="TextBox 33"/>
          <p:cNvSpPr txBox="1"/>
          <p:nvPr/>
        </p:nvSpPr>
        <p:spPr>
          <a:xfrm>
            <a:off x="2470757" y="4366004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2</a:t>
            </a:r>
            <a:endParaRPr lang="ru-RU" sz="3448" dirty="0"/>
          </a:p>
        </p:txBody>
      </p:sp>
      <p:sp>
        <p:nvSpPr>
          <p:cNvPr id="35" name="TextBox 34"/>
          <p:cNvSpPr txBox="1"/>
          <p:nvPr/>
        </p:nvSpPr>
        <p:spPr>
          <a:xfrm>
            <a:off x="1778284" y="4408082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</a:t>
            </a:r>
            <a:endParaRPr lang="ru-RU" sz="3448" dirty="0"/>
          </a:p>
        </p:txBody>
      </p:sp>
      <p:sp>
        <p:nvSpPr>
          <p:cNvPr id="36" name="TextBox 35"/>
          <p:cNvSpPr txBox="1"/>
          <p:nvPr/>
        </p:nvSpPr>
        <p:spPr>
          <a:xfrm>
            <a:off x="7700971" y="4358246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10</a:t>
            </a:r>
            <a:endParaRPr lang="ru-RU" sz="3448" dirty="0"/>
          </a:p>
        </p:txBody>
      </p:sp>
      <p:sp>
        <p:nvSpPr>
          <p:cNvPr id="37" name="TextBox 36"/>
          <p:cNvSpPr txBox="1"/>
          <p:nvPr/>
        </p:nvSpPr>
        <p:spPr>
          <a:xfrm>
            <a:off x="7139944" y="4358246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9</a:t>
            </a:r>
            <a:endParaRPr lang="ru-RU" sz="3448" dirty="0"/>
          </a:p>
        </p:txBody>
      </p:sp>
      <p:sp>
        <p:nvSpPr>
          <p:cNvPr id="38" name="TextBox 37"/>
          <p:cNvSpPr txBox="1"/>
          <p:nvPr/>
        </p:nvSpPr>
        <p:spPr>
          <a:xfrm>
            <a:off x="6461762" y="4358246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8</a:t>
            </a:r>
            <a:endParaRPr lang="ru-RU" sz="3448" dirty="0"/>
          </a:p>
        </p:txBody>
      </p:sp>
      <p:sp>
        <p:nvSpPr>
          <p:cNvPr id="39" name="TextBox 38"/>
          <p:cNvSpPr txBox="1"/>
          <p:nvPr/>
        </p:nvSpPr>
        <p:spPr>
          <a:xfrm>
            <a:off x="5800721" y="4358246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7</a:t>
            </a:r>
            <a:endParaRPr lang="ru-RU" sz="3448" dirty="0"/>
          </a:p>
        </p:txBody>
      </p:sp>
      <p:sp>
        <p:nvSpPr>
          <p:cNvPr id="40" name="TextBox 39"/>
          <p:cNvSpPr txBox="1"/>
          <p:nvPr/>
        </p:nvSpPr>
        <p:spPr>
          <a:xfrm>
            <a:off x="12096348" y="3636857"/>
            <a:ext cx="500066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X</a:t>
            </a:r>
            <a:endParaRPr lang="ru-RU" sz="3448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8552831" y="3958708"/>
            <a:ext cx="401990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</a:t>
            </a:r>
            <a:endParaRPr lang="ru-RU" sz="4202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9195842" y="3958709"/>
            <a:ext cx="523818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 </a:t>
            </a:r>
            <a:endParaRPr lang="ru-RU" sz="4202" dirty="0"/>
          </a:p>
        </p:txBody>
      </p:sp>
      <p:sp>
        <p:nvSpPr>
          <p:cNvPr id="43" name="TextBox 42"/>
          <p:cNvSpPr txBox="1"/>
          <p:nvPr/>
        </p:nvSpPr>
        <p:spPr>
          <a:xfrm>
            <a:off x="8382435" y="4383659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11</a:t>
            </a:r>
            <a:endParaRPr lang="ru-RU" sz="3448" dirty="0"/>
          </a:p>
        </p:txBody>
      </p:sp>
      <p:sp>
        <p:nvSpPr>
          <p:cNvPr id="44" name="TextBox 43"/>
          <p:cNvSpPr txBox="1"/>
          <p:nvPr/>
        </p:nvSpPr>
        <p:spPr>
          <a:xfrm>
            <a:off x="9101156" y="4390169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12</a:t>
            </a:r>
            <a:endParaRPr lang="ru-RU" sz="3448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9867749" y="3977026"/>
            <a:ext cx="523818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 </a:t>
            </a:r>
            <a:endParaRPr lang="ru-RU" sz="4202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10501341" y="3977026"/>
            <a:ext cx="523818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 </a:t>
            </a:r>
            <a:endParaRPr lang="ru-RU" sz="4202" dirty="0"/>
          </a:p>
        </p:txBody>
      </p:sp>
      <p:sp>
        <p:nvSpPr>
          <p:cNvPr id="49" name="TextBox 48"/>
          <p:cNvSpPr txBox="1"/>
          <p:nvPr/>
        </p:nvSpPr>
        <p:spPr>
          <a:xfrm>
            <a:off x="9694240" y="4452848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13</a:t>
            </a:r>
            <a:endParaRPr lang="ru-RU" sz="3448" dirty="0"/>
          </a:p>
        </p:txBody>
      </p:sp>
      <p:sp>
        <p:nvSpPr>
          <p:cNvPr id="50" name="TextBox 49"/>
          <p:cNvSpPr txBox="1"/>
          <p:nvPr/>
        </p:nvSpPr>
        <p:spPr>
          <a:xfrm>
            <a:off x="10401328" y="4408082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14</a:t>
            </a:r>
            <a:endParaRPr lang="ru-RU" sz="3448" dirty="0"/>
          </a:p>
        </p:txBody>
      </p:sp>
      <p:sp>
        <p:nvSpPr>
          <p:cNvPr id="52" name="Выгнутая вниз стрелка 51"/>
          <p:cNvSpPr/>
          <p:nvPr/>
        </p:nvSpPr>
        <p:spPr>
          <a:xfrm flipH="1">
            <a:off x="6484703" y="5040610"/>
            <a:ext cx="5100673" cy="754348"/>
          </a:xfrm>
          <a:prstGeom prst="curvedUpArrow">
            <a:avLst>
              <a:gd name="adj1" fmla="val 25000"/>
              <a:gd name="adj2" fmla="val 91891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>
              <a:solidFill>
                <a:schemeClr val="tx1"/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11101421" y="4497648"/>
            <a:ext cx="600079" cy="538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57" name="TextBox 56"/>
          <p:cNvSpPr txBox="1"/>
          <p:nvPr/>
        </p:nvSpPr>
        <p:spPr>
          <a:xfrm>
            <a:off x="8859179" y="5206548"/>
            <a:ext cx="1300171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/>
              <a:t> </a:t>
            </a:r>
            <a:r>
              <a:rPr lang="en-US" sz="4202" dirty="0" smtClean="0"/>
              <a:t>-7</a:t>
            </a:r>
            <a:endParaRPr lang="ru-RU" sz="4202" dirty="0"/>
          </a:p>
        </p:txBody>
      </p:sp>
      <p:sp>
        <p:nvSpPr>
          <p:cNvPr id="58" name="Правая круглая скобка 57"/>
          <p:cNvSpPr/>
          <p:nvPr/>
        </p:nvSpPr>
        <p:spPr>
          <a:xfrm rot="16200000">
            <a:off x="6857131" y="3788625"/>
            <a:ext cx="323293" cy="700093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59" name="Правая круглая скобка 58"/>
          <p:cNvSpPr/>
          <p:nvPr/>
        </p:nvSpPr>
        <p:spPr>
          <a:xfrm rot="16200000">
            <a:off x="7557223" y="3788625"/>
            <a:ext cx="323293" cy="700093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60" name="Правая круглая скобка 59"/>
          <p:cNvSpPr/>
          <p:nvPr/>
        </p:nvSpPr>
        <p:spPr>
          <a:xfrm rot="16200000">
            <a:off x="8157303" y="3788625"/>
            <a:ext cx="323293" cy="700093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61" name="Правая круглая скобка 60"/>
          <p:cNvSpPr/>
          <p:nvPr/>
        </p:nvSpPr>
        <p:spPr>
          <a:xfrm rot="16200000">
            <a:off x="8857395" y="3788625"/>
            <a:ext cx="323293" cy="700093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62" name="Правая круглая скобка 61"/>
          <p:cNvSpPr/>
          <p:nvPr/>
        </p:nvSpPr>
        <p:spPr>
          <a:xfrm rot="16200000">
            <a:off x="9607494" y="3838632"/>
            <a:ext cx="323293" cy="600079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63" name="Правая круглая скобка 62"/>
          <p:cNvSpPr/>
          <p:nvPr/>
        </p:nvSpPr>
        <p:spPr>
          <a:xfrm rot="16200000">
            <a:off x="10257580" y="3788625"/>
            <a:ext cx="323293" cy="700093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64" name="Правая круглая скобка 63"/>
          <p:cNvSpPr/>
          <p:nvPr/>
        </p:nvSpPr>
        <p:spPr>
          <a:xfrm rot="16200000">
            <a:off x="10857659" y="3788625"/>
            <a:ext cx="323293" cy="700093"/>
          </a:xfrm>
          <a:prstGeom prst="rightBracket">
            <a:avLst>
              <a:gd name="adj" fmla="val 739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1582" tIns="65791" rIns="131582" bIns="65791" rtlCol="0" anchor="ctr"/>
          <a:lstStyle/>
          <a:p>
            <a:pPr algn="ctr"/>
            <a:endParaRPr lang="ru-RU" sz="4202"/>
          </a:p>
        </p:txBody>
      </p:sp>
      <p:sp>
        <p:nvSpPr>
          <p:cNvPr id="65" name="Прямоугольник 64"/>
          <p:cNvSpPr/>
          <p:nvPr/>
        </p:nvSpPr>
        <p:spPr>
          <a:xfrm>
            <a:off x="11168184" y="3977026"/>
            <a:ext cx="523818" cy="779519"/>
          </a:xfrm>
          <a:prstGeom prst="rect">
            <a:avLst/>
          </a:prstGeom>
        </p:spPr>
        <p:txBody>
          <a:bodyPr wrap="none" lIns="131582" tIns="65791" rIns="131582" bIns="65791">
            <a:spAutoFit/>
          </a:bodyPr>
          <a:lstStyle/>
          <a:p>
            <a:r>
              <a:rPr lang="en-US" sz="4202" dirty="0"/>
              <a:t>I </a:t>
            </a:r>
            <a:endParaRPr lang="ru-RU" sz="4202" dirty="0"/>
          </a:p>
        </p:txBody>
      </p:sp>
      <p:sp>
        <p:nvSpPr>
          <p:cNvPr id="66" name="TextBox 65"/>
          <p:cNvSpPr txBox="1"/>
          <p:nvPr/>
        </p:nvSpPr>
        <p:spPr>
          <a:xfrm>
            <a:off x="10989276" y="4455853"/>
            <a:ext cx="900119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/>
              <a:t> 15</a:t>
            </a:r>
            <a:endParaRPr lang="ru-RU" sz="3448" dirty="0"/>
          </a:p>
        </p:txBody>
      </p:sp>
      <p:sp>
        <p:nvSpPr>
          <p:cNvPr id="67" name="TextBox 66"/>
          <p:cNvSpPr txBox="1"/>
          <p:nvPr/>
        </p:nvSpPr>
        <p:spPr>
          <a:xfrm>
            <a:off x="11086456" y="3579468"/>
            <a:ext cx="385287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34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387115" y="3527540"/>
            <a:ext cx="400053" cy="663461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448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344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24992" y="6000157"/>
            <a:ext cx="31683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T(8)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4" grpId="0" animBg="1"/>
      <p:bldP spid="57" grpId="0"/>
      <p:bldP spid="57" grpId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7" grpId="0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>
              <a:spcBef>
                <a:spcPts val="296"/>
              </a:spcBef>
            </a:pPr>
            <a:r>
              <a:rPr lang="en-US" sz="4741" dirty="0" smtClean="0"/>
              <a:t>103- masala</a:t>
            </a:r>
            <a:endParaRPr sz="474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38580" y="2575532"/>
            <a:ext cx="158612" cy="341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8636" tIns="104319" rIns="208636" bIns="104319" rtlCol="0" anchor="ctr"/>
          <a:lstStyle/>
          <a:p>
            <a:pPr algn="ctr"/>
            <a:endParaRPr lang="ru-RU" sz="4202"/>
          </a:p>
        </p:txBody>
      </p:sp>
      <p:sp>
        <p:nvSpPr>
          <p:cNvPr id="12" name="Прямоугольник 11"/>
          <p:cNvSpPr/>
          <p:nvPr/>
        </p:nvSpPr>
        <p:spPr>
          <a:xfrm>
            <a:off x="384914" y="1224186"/>
            <a:ext cx="123853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Ayirishni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oshirib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a) 654 - 444;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d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) 399 - 0;</a:t>
            </a:r>
          </a:p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b) 0 - 42;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e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) 23 451 - 23 456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indent="-742950">
              <a:buAutoNum type="alphaLcParenR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654 – 444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ayirishni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kamayuvchi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ayiriluvchidan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bo‘lmasligi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654 &gt; 444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ayirishni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oshirib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53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>
              <a:spcBef>
                <a:spcPts val="296"/>
              </a:spcBef>
            </a:pPr>
            <a:r>
              <a:rPr lang="en-US" sz="4741" dirty="0" smtClean="0"/>
              <a:t>103- masala</a:t>
            </a:r>
            <a:endParaRPr sz="474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38580" y="2575532"/>
            <a:ext cx="158612" cy="341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8636" tIns="104319" rIns="208636" bIns="104319" rtlCol="0" anchor="ctr"/>
          <a:lstStyle/>
          <a:p>
            <a:pPr algn="ctr"/>
            <a:endParaRPr lang="ru-RU" sz="4202"/>
          </a:p>
        </p:txBody>
      </p:sp>
      <p:sp>
        <p:nvSpPr>
          <p:cNvPr id="12" name="Прямоугольник 11"/>
          <p:cNvSpPr/>
          <p:nvPr/>
        </p:nvSpPr>
        <p:spPr>
          <a:xfrm>
            <a:off x="568152" y="1224186"/>
            <a:ext cx="123853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Ayirishni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oshirib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bo‘ladimi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a) 654 - 444;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d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) 399 - 0;</a:t>
            </a:r>
          </a:p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b) 0 - 42;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e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) 23 451 - 23 456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b)  0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0 &lt; 42 ,             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oshirib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d)  399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399 &gt; 0 ,        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ayirishni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oshirib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e)  23 451 – 23 456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23 451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&lt;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23 456 ,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ayirishni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oshirib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13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>
              <a:spcBef>
                <a:spcPts val="296"/>
              </a:spcBef>
            </a:pPr>
            <a:r>
              <a:rPr lang="en-US" sz="4741" dirty="0" smtClean="0"/>
              <a:t>104- masala</a:t>
            </a:r>
            <a:endParaRPr sz="474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38580" y="2575532"/>
            <a:ext cx="158612" cy="341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8636" tIns="104319" rIns="208636" bIns="104319" rtlCol="0" anchor="ctr"/>
          <a:lstStyle/>
          <a:p>
            <a:pPr algn="ctr"/>
            <a:endParaRPr lang="ru-RU" sz="4202"/>
          </a:p>
        </p:txBody>
      </p:sp>
      <p:sp>
        <p:nvSpPr>
          <p:cNvPr id="12" name="Прямоугольник 11"/>
          <p:cNvSpPr/>
          <p:nvPr/>
        </p:nvSpPr>
        <p:spPr>
          <a:xfrm>
            <a:off x="496144" y="1224186"/>
            <a:ext cx="123853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Ayirishni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natijani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amali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tekshiring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a) 1 584 - 239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;            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 65 432 - 12 345;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b) 4 000 - 798;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f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 18 644 538 - 7 974 683;</a:t>
            </a:r>
          </a:p>
          <a:p>
            <a:r>
              <a:rPr lang="nn-NO" sz="3600" dirty="0">
                <a:latin typeface="Arial" panose="020B0604020202020204" pitchFamily="34" charset="0"/>
                <a:cs typeface="Arial" panose="020B0604020202020204" pitchFamily="34" charset="0"/>
              </a:rPr>
              <a:t>d) 75 319 - 8 642; </a:t>
            </a:r>
            <a:r>
              <a:rPr lang="nn-N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g</a:t>
            </a:r>
            <a:r>
              <a:rPr lang="nn-NO" sz="3600" dirty="0">
                <a:latin typeface="Arial" panose="020B0604020202020204" pitchFamily="34" charset="0"/>
                <a:cs typeface="Arial" panose="020B0604020202020204" pitchFamily="34" charset="0"/>
              </a:rPr>
              <a:t>) 200 000 000 - 88 748 345</a:t>
            </a:r>
            <a:r>
              <a:rPr lang="nn-N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nn-NO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n-NO" sz="3600" i="1" dirty="0">
                <a:latin typeface="Arial" panose="020B0604020202020204" pitchFamily="34" charset="0"/>
                <a:cs typeface="Arial" panose="020B0604020202020204" pitchFamily="34" charset="0"/>
              </a:rPr>
              <a:t>Namuna: </a:t>
            </a:r>
            <a:r>
              <a:rPr lang="nn-NO" sz="3600" dirty="0">
                <a:latin typeface="Arial" panose="020B0604020202020204" pitchFamily="34" charset="0"/>
                <a:cs typeface="Arial" panose="020B0604020202020204" pitchFamily="34" charset="0"/>
              </a:rPr>
              <a:t>2158 - 599 = 1559; </a:t>
            </a:r>
            <a:r>
              <a:rPr lang="nn-N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1559 </a:t>
            </a:r>
            <a:r>
              <a:rPr lang="nn-NO" sz="3600" dirty="0">
                <a:latin typeface="Arial" panose="020B0604020202020204" pitchFamily="34" charset="0"/>
                <a:cs typeface="Arial" panose="020B0604020202020204" pitchFamily="34" charset="0"/>
              </a:rPr>
              <a:t>+ 599 = 2158</a:t>
            </a:r>
            <a:r>
              <a:rPr lang="nn-N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nn-NO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bajarilgan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64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>
              <a:spcBef>
                <a:spcPts val="296"/>
              </a:spcBef>
            </a:pPr>
            <a:r>
              <a:rPr lang="en-US" sz="4741" dirty="0" smtClean="0"/>
              <a:t>YECHISH</a:t>
            </a:r>
            <a:endParaRPr sz="474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38580" y="2575532"/>
            <a:ext cx="158612" cy="341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8636" tIns="104319" rIns="208636" bIns="104319" rtlCol="0" anchor="ctr"/>
          <a:lstStyle/>
          <a:p>
            <a:pPr algn="ctr"/>
            <a:endParaRPr lang="ru-RU" sz="4202"/>
          </a:p>
        </p:txBody>
      </p:sp>
      <p:sp>
        <p:nvSpPr>
          <p:cNvPr id="12" name="Прямоугольник 11"/>
          <p:cNvSpPr/>
          <p:nvPr/>
        </p:nvSpPr>
        <p:spPr>
          <a:xfrm>
            <a:off x="640160" y="1440210"/>
            <a:ext cx="123853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 65 432 - 12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345 = 53 087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   53 087 + 12 345 = 65 432</a:t>
            </a:r>
          </a:p>
          <a:p>
            <a:pPr>
              <a:lnSpc>
                <a:spcPct val="150000"/>
              </a:lnSpc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 18 644 538 - 7 974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683 = 10 669 855</a:t>
            </a:r>
          </a:p>
          <a:p>
            <a:pPr>
              <a:lnSpc>
                <a:spcPct val="150000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10 669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855 +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7 974 683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18 644 538 </a:t>
            </a:r>
          </a:p>
          <a:p>
            <a:pPr>
              <a:lnSpc>
                <a:spcPct val="150000"/>
              </a:lnSpc>
            </a:pPr>
            <a:r>
              <a:rPr lang="nn-N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nn-NO" sz="3600" dirty="0">
                <a:latin typeface="Arial" panose="020B0604020202020204" pitchFamily="34" charset="0"/>
                <a:cs typeface="Arial" panose="020B0604020202020204" pitchFamily="34" charset="0"/>
              </a:rPr>
              <a:t>) 200 000 000 - 88 748 </a:t>
            </a:r>
            <a:r>
              <a:rPr lang="nn-N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345</a:t>
            </a:r>
            <a:r>
              <a:rPr lang="nn-NO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n-N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111 251 655</a:t>
            </a:r>
          </a:p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nn-NO" sz="3600" dirty="0">
                <a:latin typeface="Arial" panose="020B0604020202020204" pitchFamily="34" charset="0"/>
                <a:cs typeface="Arial" panose="020B0604020202020204" pitchFamily="34" charset="0"/>
              </a:rPr>
              <a:t> 111 251 </a:t>
            </a:r>
            <a:r>
              <a:rPr lang="nn-N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655 + </a:t>
            </a:r>
            <a:r>
              <a:rPr lang="nn-NO" sz="3600" dirty="0">
                <a:latin typeface="Arial" panose="020B0604020202020204" pitchFamily="34" charset="0"/>
                <a:cs typeface="Arial" panose="020B0604020202020204" pitchFamily="34" charset="0"/>
              </a:rPr>
              <a:t>88 748 345 </a:t>
            </a:r>
            <a:r>
              <a:rPr lang="nn-N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nn-NO" sz="3600" dirty="0">
                <a:latin typeface="Arial" panose="020B0604020202020204" pitchFamily="34" charset="0"/>
                <a:cs typeface="Arial" panose="020B0604020202020204" pitchFamily="34" charset="0"/>
              </a:rPr>
              <a:t>200 000 000 </a:t>
            </a:r>
          </a:p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17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>
              <a:spcBef>
                <a:spcPts val="296"/>
              </a:spcBef>
            </a:pPr>
            <a:r>
              <a:rPr lang="en-US" sz="4741" dirty="0" smtClean="0"/>
              <a:t>105- masala</a:t>
            </a:r>
            <a:endParaRPr sz="474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58260" y="4951796"/>
            <a:ext cx="158612" cy="341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8636" tIns="104319" rIns="208636" bIns="104319" rtlCol="0" anchor="ctr"/>
          <a:lstStyle/>
          <a:p>
            <a:pPr algn="ctr"/>
            <a:endParaRPr lang="ru-RU" sz="4202"/>
          </a:p>
        </p:txBody>
      </p:sp>
      <p:sp>
        <p:nvSpPr>
          <p:cNvPr id="12" name="Прямоугольник 11"/>
          <p:cNvSpPr/>
          <p:nvPr/>
        </p:nvSpPr>
        <p:spPr>
          <a:xfrm>
            <a:off x="280120" y="1193812"/>
            <a:ext cx="123853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“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Lasetti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avtomobili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Neksiya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avtomobilidan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qanchaga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b)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(2-rasm).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7251" t="45998" r="6688" b="23988"/>
          <a:stretch/>
        </p:blipFill>
        <p:spPr>
          <a:xfrm>
            <a:off x="424136" y="2679266"/>
            <a:ext cx="11751705" cy="230425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99889" y="5033679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>
                <a:latin typeface="Arial" panose="020B0604020202020204" pitchFamily="34" charset="0"/>
              </a:rPr>
              <a:t>4515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1337" y="5588561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>
                <a:latin typeface="Arial" panose="020B0604020202020204" pitchFamily="34" charset="0"/>
              </a:rPr>
              <a:t>4482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52183" y="6227941"/>
            <a:ext cx="131414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422041" y="6241510"/>
            <a:ext cx="898003" cy="70788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>
                <a:latin typeface="Arial" panose="020B0604020202020204" pitchFamily="34" charset="0"/>
              </a:rPr>
              <a:t>33 </a:t>
            </a:r>
            <a:endParaRPr lang="ru-RU" dirty="0"/>
          </a:p>
        </p:txBody>
      </p:sp>
      <p:sp>
        <p:nvSpPr>
          <p:cNvPr id="11" name="TextBox 17"/>
          <p:cNvSpPr txBox="1"/>
          <p:nvPr/>
        </p:nvSpPr>
        <p:spPr>
          <a:xfrm>
            <a:off x="280120" y="5322573"/>
            <a:ext cx="5360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99208" y="5093171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>
                <a:latin typeface="Arial" panose="020B0604020202020204" pitchFamily="34" charset="0"/>
              </a:rPr>
              <a:t>1445 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384425" y="5556651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>
                <a:latin typeface="Arial" panose="020B0604020202020204" pitchFamily="34" charset="0"/>
              </a:rPr>
              <a:t>1393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272463" y="6221272"/>
            <a:ext cx="131414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924388" y="6221272"/>
            <a:ext cx="898003" cy="70788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>
                <a:latin typeface="Arial" panose="020B0604020202020204" pitchFamily="34" charset="0"/>
              </a:rPr>
              <a:t>52 </a:t>
            </a:r>
            <a:endParaRPr lang="ru-RU" dirty="0"/>
          </a:p>
        </p:txBody>
      </p:sp>
      <p:sp>
        <p:nvSpPr>
          <p:cNvPr id="17" name="TextBox 22"/>
          <p:cNvSpPr txBox="1"/>
          <p:nvPr/>
        </p:nvSpPr>
        <p:spPr>
          <a:xfrm>
            <a:off x="2800400" y="5315904"/>
            <a:ext cx="5360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99845" y="6115935"/>
            <a:ext cx="594746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33 mm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52 mm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76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3" grpId="0"/>
      <p:bldP spid="14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1931</TotalTime>
  <Words>571</Words>
  <Application>Microsoft Office PowerPoint</Application>
  <PresentationFormat>Произвольный</PresentationFormat>
  <Paragraphs>148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MATEMATIKA</vt:lpstr>
      <vt:lpstr>Natural  sonlarni  ayirish</vt:lpstr>
      <vt:lpstr> SONLAR  NURIDA  AYIRISH</vt:lpstr>
      <vt:lpstr>102- masala</vt:lpstr>
      <vt:lpstr>103- masala</vt:lpstr>
      <vt:lpstr>103- masala</vt:lpstr>
      <vt:lpstr>104- masala</vt:lpstr>
      <vt:lpstr>YECHISH</vt:lpstr>
      <vt:lpstr>105- masala</vt:lpstr>
      <vt:lpstr>106- masala</vt:lpstr>
      <vt:lpstr>107- masala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167</cp:revision>
  <dcterms:created xsi:type="dcterms:W3CDTF">2020-04-09T07:32:19Z</dcterms:created>
  <dcterms:modified xsi:type="dcterms:W3CDTF">2020-09-07T13:10:20Z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