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0" r:id="rId2"/>
    <p:sldId id="291" r:id="rId3"/>
    <p:sldId id="311" r:id="rId4"/>
    <p:sldId id="312" r:id="rId5"/>
    <p:sldId id="314" r:id="rId6"/>
    <p:sldId id="313" r:id="rId7"/>
    <p:sldId id="299" r:id="rId8"/>
    <p:sldId id="292" r:id="rId9"/>
    <p:sldId id="293" r:id="rId10"/>
    <p:sldId id="315" r:id="rId11"/>
    <p:sldId id="294" r:id="rId12"/>
    <p:sldId id="296" r:id="rId13"/>
    <p:sldId id="304" r:id="rId14"/>
    <p:sldId id="300" r:id="rId15"/>
    <p:sldId id="317" r:id="rId16"/>
    <p:sldId id="297" r:id="rId17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 varScale="1">
        <p:scale>
          <a:sx n="58" d="100"/>
          <a:sy n="58" d="100"/>
        </p:scale>
        <p:origin x="784" y="48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8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4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288234" y="2343051"/>
            <a:ext cx="11339753" cy="4062745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SONLI VA </a:t>
            </a:r>
          </a:p>
          <a:p>
            <a:pPr marL="40888">
              <a:spcBef>
                <a:spcPts val="245"/>
              </a:spcBef>
            </a:pP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HARFLI  IFODALAR</a:t>
            </a:r>
            <a:endParaRPr lang="ru-RU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/>
            <a:endParaRPr lang="en-US" sz="8659" dirty="0">
              <a:latin typeface="Arial"/>
              <a:cs typeface="Arial"/>
            </a:endParaRPr>
          </a:p>
          <a:p>
            <a:pPr marL="40888"/>
            <a:endParaRPr sz="3017" dirty="0">
              <a:latin typeface="Arial"/>
              <a:cs typeface="Arial"/>
            </a:endParaRPr>
          </a:p>
          <a:p>
            <a:pPr marL="71904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r>
              <a:rPr sz="2800" i="1" dirty="0" err="1">
                <a:latin typeface="Arial" pitchFamily="34" charset="0"/>
                <a:cs typeface="Arial" pitchFamily="34" charset="0"/>
              </a:rPr>
              <a:t>O‘qituvchi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spc="11" dirty="0" err="1" smtClean="0">
                <a:latin typeface="Arial" pitchFamily="34" charset="0"/>
                <a:cs typeface="Arial" pitchFamily="34" charset="0"/>
              </a:rPr>
              <a:t>Sharipova</a:t>
            </a:r>
            <a:r>
              <a:rPr lang="en-US" sz="2800" i="1" spc="1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pc="11" dirty="0" err="1">
                <a:latin typeface="Arial" pitchFamily="34" charset="0"/>
                <a:cs typeface="Arial" pitchFamily="34" charset="0"/>
              </a:rPr>
              <a:t>Durdona</a:t>
            </a:r>
            <a:r>
              <a:rPr lang="en-US" sz="2800" i="1" spc="1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pc="11" dirty="0" err="1">
                <a:latin typeface="Arial" pitchFamily="34" charset="0"/>
                <a:cs typeface="Arial" pitchFamily="34" charset="0"/>
              </a:rPr>
              <a:t>Mirazamovna</a:t>
            </a:r>
            <a:r>
              <a:rPr lang="en-US" sz="2800" i="1" spc="11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408" y="2336890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281120" y="3883830"/>
            <a:ext cx="2986827" cy="2756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12" name="object 5"/>
          <p:cNvSpPr/>
          <p:nvPr/>
        </p:nvSpPr>
        <p:spPr>
          <a:xfrm>
            <a:off x="548758" y="499704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YECHISH</a:t>
            </a:r>
            <a:endParaRPr sz="474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6224" y="1296194"/>
            <a:ext cx="12385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 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bo‘lganda,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39 -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21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bo‘lganda,  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bo‘lganda,  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LcParenR" startAt="4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bo‘lganda,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+ x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35 + 0 = 35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x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bo‘lganda,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+ x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35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x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bo‘lganda,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+ x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+100 =135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bo‘lganda,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125 - 0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bo‘lganda,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125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bo‘lganda,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98 = 27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126-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352128" y="1368202"/>
            <a:ext cx="12673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Harfli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(128 - 12b) + (14b - 18), bunda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3; 4; 5.</a:t>
            </a: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b) (30y - 25) - (20y + 10), bunda </a:t>
            </a:r>
            <a:r>
              <a:rPr lang="es-ES" sz="4000" i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= 4; 8; 10.</a:t>
            </a:r>
          </a:p>
          <a:p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LcParenR"/>
            </a:pP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3 bo‘lganda,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128 - 12b) + (14b - 18)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(128 - 12 • 3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)+(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14 • 3 - 18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128 - 36) + (42 - 18) = 92 + 24 = 116.</a:t>
            </a:r>
          </a:p>
        </p:txBody>
      </p:sp>
    </p:spTree>
    <p:extLst>
      <p:ext uri="{BB962C8B-B14F-4D97-AF65-F5344CB8AC3E}">
        <p14:creationId xmlns:p14="http://schemas.microsoft.com/office/powerpoint/2010/main" val="42556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127- masala</a:t>
            </a:r>
            <a:endParaRPr sz="474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0120" y="1224186"/>
            <a:ext cx="12385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Azizada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CD-disk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o‘rtoqlari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disk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qilishdi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Azizada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disk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144" y="3257385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 + 5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 + 5 ta disk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8118" t="13015" r="4856" b="53667"/>
          <a:stretch/>
        </p:blipFill>
        <p:spPr>
          <a:xfrm>
            <a:off x="7048872" y="3163179"/>
            <a:ext cx="5082732" cy="26695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76864" y="2952378"/>
            <a:ext cx="55266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67563" y="3026053"/>
            <a:ext cx="735905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128- masala</a:t>
            </a:r>
            <a:endParaRPr sz="474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0120" y="1224186"/>
            <a:ext cx="12385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Sobir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Sobirning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Asalning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a) 10; b) 14; d) 16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Sobirning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120" y="3330425"/>
            <a:ext cx="105899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– 8 </a:t>
            </a:r>
          </a:p>
          <a:p>
            <a:pPr marL="742950" indent="-742950">
              <a:buAutoNum type="alphaLcParenR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= 10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10 – 8 = 2</a:t>
            </a:r>
          </a:p>
          <a:p>
            <a:pPr marL="742950" indent="-742950"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8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LcParenR" startAt="4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8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- 8;  a) 2;  b) 6;  d) 8.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000" t="16985" r="4438" b="51000"/>
          <a:stretch/>
        </p:blipFill>
        <p:spPr>
          <a:xfrm>
            <a:off x="7984976" y="3384289"/>
            <a:ext cx="4300339" cy="21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129-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280120" y="1224186"/>
            <a:ext cx="12385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Duradgor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buyurtmani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24 ta,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8; 10; 12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qiymatlarda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duradgor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stullar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0472" y="3613696"/>
            <a:ext cx="946509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kun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24 ta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kun – a 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,  24 + a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kun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4 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 24 + a – 4 = 20 + a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24 + 24 + a + 20 + a = 68 + 2a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8273008" y="4104506"/>
            <a:ext cx="576064" cy="1800200"/>
          </a:xfrm>
          <a:prstGeom prst="rightBrace">
            <a:avLst>
              <a:gd name="adj1" fmla="val 2244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817728" y="4376024"/>
            <a:ext cx="40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9735" t="12983" r="16813" b="62005"/>
          <a:stretch/>
        </p:blipFill>
        <p:spPr>
          <a:xfrm>
            <a:off x="9569152" y="3532510"/>
            <a:ext cx="2779029" cy="27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YECHISH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280120" y="1224186"/>
            <a:ext cx="12385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8; 10;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qiymatlarda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duradgor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stullar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6144" y="2448322"/>
            <a:ext cx="94650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= 8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68 + 2a = 68 + 2 ∙ 8 = 68 + 16 = 84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68 + 2a = 68 + 2 ∙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68 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68 + 2a = 68 + 2 ∙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68 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7313" t="18985" r="4438" b="49000"/>
          <a:stretch/>
        </p:blipFill>
        <p:spPr>
          <a:xfrm>
            <a:off x="7944725" y="2228644"/>
            <a:ext cx="4465077" cy="21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054492" y="1796071"/>
            <a:ext cx="11093590" cy="1477328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ru-RU" sz="4800" b="1" dirty="0" smtClean="0">
                <a:solidFill>
                  <a:schemeClr val="tx1"/>
                </a:solidFill>
              </a:rPr>
              <a:t>1</a:t>
            </a:r>
            <a:r>
              <a:rPr lang="en-US" sz="4800" b="1" dirty="0" smtClean="0">
                <a:solidFill>
                  <a:schemeClr val="tx1"/>
                </a:solidFill>
              </a:rPr>
              <a:t>30-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ru-RU" sz="4800" b="1" dirty="0" smtClean="0">
                <a:solidFill>
                  <a:schemeClr val="tx1"/>
                </a:solidFill>
              </a:rPr>
              <a:t>1</a:t>
            </a:r>
            <a:r>
              <a:rPr lang="en-US" sz="4800" b="1" dirty="0" smtClean="0">
                <a:solidFill>
                  <a:schemeClr val="tx1"/>
                </a:solidFill>
              </a:rPr>
              <a:t>31-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ru-RU" sz="4800" b="1" dirty="0" smtClean="0">
                <a:solidFill>
                  <a:schemeClr val="tx1"/>
                </a:solidFill>
              </a:rPr>
              <a:t>1</a:t>
            </a:r>
            <a:r>
              <a:rPr lang="en-US" sz="4800" b="1" dirty="0" smtClean="0">
                <a:solidFill>
                  <a:schemeClr val="tx1"/>
                </a:solidFill>
              </a:rPr>
              <a:t>3</a:t>
            </a:r>
            <a:r>
              <a:rPr lang="ru-RU" sz="4800" b="1" dirty="0" smtClean="0">
                <a:solidFill>
                  <a:schemeClr val="tx1"/>
                </a:solidFill>
              </a:rPr>
              <a:t>2</a:t>
            </a:r>
            <a:r>
              <a:rPr lang="en-US" sz="4800" b="1" dirty="0" smtClean="0">
                <a:solidFill>
                  <a:schemeClr val="tx1"/>
                </a:solidFill>
              </a:rPr>
              <a:t>-, 133-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>
                <a:solidFill>
                  <a:schemeClr val="tx1"/>
                </a:solidFill>
              </a:rPr>
              <a:t>. </a:t>
            </a:r>
            <a:r>
              <a:rPr lang="en-US" sz="4800" b="1" dirty="0" smtClean="0">
                <a:solidFill>
                  <a:schemeClr val="tx1"/>
                </a:solidFill>
              </a:rPr>
              <a:t>(33- bet)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7312" t="19986" r="5001" b="41996"/>
          <a:stretch/>
        </p:blipFill>
        <p:spPr>
          <a:xfrm>
            <a:off x="2584376" y="3816474"/>
            <a:ext cx="4824536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8512" y="239172"/>
            <a:ext cx="5400600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SONLI  IFODALAR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7" name="TextBox 6"/>
          <p:cNvSpPr txBox="1"/>
          <p:nvPr/>
        </p:nvSpPr>
        <p:spPr>
          <a:xfrm>
            <a:off x="352128" y="1370595"/>
            <a:ext cx="11953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Tomonlari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4 cm va 6 cm bo‘lgan to‘g‘ri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perimetrini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toping.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qavslardan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sonli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ifodalar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bajarilsa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0360" y="5664078"/>
            <a:ext cx="504657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2 • 4 + 2 • 6 = 20 (cm)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2530" y="2824839"/>
            <a:ext cx="291778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2 • 4 + 2 • 6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52384" y="1816656"/>
            <a:ext cx="2232248" cy="135174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3248" y="1182744"/>
            <a:ext cx="11521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cm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38580" y="2146279"/>
            <a:ext cx="11521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cm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1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2488" y="216074"/>
            <a:ext cx="5832648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HARFLI  IFODALAR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7" name="TextBox 6"/>
          <p:cNvSpPr txBox="1"/>
          <p:nvPr/>
        </p:nvSpPr>
        <p:spPr>
          <a:xfrm>
            <a:off x="460140" y="1368202"/>
            <a:ext cx="120973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cm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cm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perimetrini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2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• 4 + 2 • 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qavslar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40 - </a:t>
            </a:r>
            <a:r>
              <a:rPr lang="it-IT" sz="4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   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va   23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4000" i="1" dirty="0"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400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+ 45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2488" y="216074"/>
            <a:ext cx="5832648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HARFLI  IFODALAR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7" name="TextBox 6"/>
          <p:cNvSpPr txBox="1"/>
          <p:nvPr/>
        </p:nvSpPr>
        <p:spPr>
          <a:xfrm>
            <a:off x="280120" y="1368202"/>
            <a:ext cx="12277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harfli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4216" y="3507059"/>
            <a:ext cx="932338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+ (3 ∙ a  - 4 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∙ b</a:t>
            </a:r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 bunda  a = 9,  b = 5</a:t>
            </a:r>
          </a:p>
          <a:p>
            <a:endParaRPr lang="it-I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25 + (3 ∙ </a:t>
            </a:r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 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- 4 ∙ </a:t>
            </a:r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= 25 + 7 = 32</a:t>
            </a:r>
            <a:endParaRPr lang="it-I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7992" y="216074"/>
            <a:ext cx="5832648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4741" dirty="0" smtClean="0"/>
              <a:t>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7" name="TextBox 6"/>
          <p:cNvSpPr txBox="1"/>
          <p:nvPr/>
        </p:nvSpPr>
        <p:spPr>
          <a:xfrm>
            <a:off x="136104" y="1368202"/>
            <a:ext cx="12097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soatdagidan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detal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tayyorladi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tayyorlagan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detallar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ifodalaydigan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4416" y="201512"/>
            <a:ext cx="5832648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4741" dirty="0" smtClean="0"/>
              <a:t>YECHISH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7" name="TextBox 6"/>
          <p:cNvSpPr txBox="1"/>
          <p:nvPr/>
        </p:nvSpPr>
        <p:spPr>
          <a:xfrm>
            <a:off x="460140" y="1368202"/>
            <a:ext cx="12097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1-soat  12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LcParenR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(12 + m)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12 + (12 + 4)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12 + (12 + m)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12 + (12 + 8)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12 + (12 + m); a) 28; b) 32.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744616" y="1944266"/>
            <a:ext cx="576064" cy="1152128"/>
          </a:xfrm>
          <a:prstGeom prst="rightBrace">
            <a:avLst>
              <a:gd name="adj1" fmla="val 2244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20680" y="2166387"/>
            <a:ext cx="7603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 + (12 + 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detal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tayyorlagan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58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8232" y="251275"/>
            <a:ext cx="10009112" cy="715146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400" dirty="0" smtClean="0"/>
              <a:t>QO‘SHISH AMALINING XOSSALARI</a:t>
            </a: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352128" y="1152178"/>
            <a:ext cx="121693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Qo'shishning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o'rin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aimashtirish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b + 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Qo'shishning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guruhiash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(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+ </a:t>
            </a:r>
            <a:r>
              <a:rPr lang="ru-RU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с) = (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b) + 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Qo'shishda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nolning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en-US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+ 0 = 0 + а = </a:t>
            </a:r>
            <a:r>
              <a:rPr lang="ru-RU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124-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5" name="Прямоугольник 4"/>
          <p:cNvSpPr/>
          <p:nvPr/>
        </p:nvSpPr>
        <p:spPr>
          <a:xfrm>
            <a:off x="632248" y="1122266"/>
            <a:ext cx="121693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a) 13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• 5 + 98;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b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127 + 108 : 3 - 24;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12 • 8 + 98 -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35;      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23 • 4 + 121 : 11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f) 5 • 23 + 6 • 41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 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g) 455 : 5 - 13 • 7 + 43.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120" y="3492146"/>
            <a:ext cx="9238426" cy="361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a) 13 • 5 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98 = 65 + 98 = 163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127 + 108 : 3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24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 127 + 36 – 24 = 139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12 • 8 + 98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35 = 96 + 98 – 35 = 159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23 • 4 + 121 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 = 92 + 11 = 103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f) 5 • 23 + 6 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41 = 115 + 246 = 361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125- masala</a:t>
            </a:r>
            <a:endParaRPr sz="474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6224" y="1296194"/>
            <a:ext cx="12385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Harfli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a) 128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b,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31; 43; 59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- 18,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39; 124; 215.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35 + x, bunda x = 0; 10; 100. 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125 - x, bunda x = 0; 110; 98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6104" y="5064224"/>
            <a:ext cx="10657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31 bo‘lganda, 128 - 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128 - 31 =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3 bo‘lganda, 128 - 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128 -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3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bo‘lganda, 128 - </a:t>
            </a:r>
            <a:r>
              <a:rPr lang="pl-PL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128 -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1808" y="4478095"/>
            <a:ext cx="238526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3807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2623</TotalTime>
  <Words>1254</Words>
  <Application>Microsoft Office PowerPoint</Application>
  <PresentationFormat>Произвольный</PresentationFormat>
  <Paragraphs>127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MATEMATIKA</vt:lpstr>
      <vt:lpstr>SONLI  IFODALAR</vt:lpstr>
      <vt:lpstr>HARFLI  IFODALAR</vt:lpstr>
      <vt:lpstr>HARFLI  IFODALAR</vt:lpstr>
      <vt:lpstr>MASALA</vt:lpstr>
      <vt:lpstr>YECHISH</vt:lpstr>
      <vt:lpstr>QO‘SHISH AMALINING XOSSALARI</vt:lpstr>
      <vt:lpstr>124- masala</vt:lpstr>
      <vt:lpstr>125- masala</vt:lpstr>
      <vt:lpstr>YECHISH</vt:lpstr>
      <vt:lpstr>126- masala</vt:lpstr>
      <vt:lpstr>127- masala</vt:lpstr>
      <vt:lpstr>128- masala</vt:lpstr>
      <vt:lpstr>129- masala</vt:lpstr>
      <vt:lpstr>YECHISH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212</cp:revision>
  <dcterms:created xsi:type="dcterms:W3CDTF">2020-04-09T07:32:19Z</dcterms:created>
  <dcterms:modified xsi:type="dcterms:W3CDTF">2020-09-11T06:00:42Z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