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2"/>
    <p:sldMasterId id="2147483679" r:id="rId3"/>
  </p:sldMasterIdLst>
  <p:notesMasterIdLst>
    <p:notesMasterId r:id="rId20"/>
  </p:notesMasterIdLst>
  <p:sldIdLst>
    <p:sldId id="290" r:id="rId4"/>
    <p:sldId id="345" r:id="rId5"/>
    <p:sldId id="346" r:id="rId6"/>
    <p:sldId id="347" r:id="rId7"/>
    <p:sldId id="348" r:id="rId8"/>
    <p:sldId id="350" r:id="rId9"/>
    <p:sldId id="349" r:id="rId10"/>
    <p:sldId id="352" r:id="rId11"/>
    <p:sldId id="338" r:id="rId12"/>
    <p:sldId id="341" r:id="rId13"/>
    <p:sldId id="353" r:id="rId14"/>
    <p:sldId id="354" r:id="rId15"/>
    <p:sldId id="355" r:id="rId16"/>
    <p:sldId id="356" r:id="rId17"/>
    <p:sldId id="357" r:id="rId18"/>
    <p:sldId id="297" r:id="rId19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56" autoAdjust="0"/>
    <p:restoredTop sz="93178" autoAdjust="0"/>
  </p:normalViewPr>
  <p:slideViewPr>
    <p:cSldViewPr>
      <p:cViewPr varScale="1">
        <p:scale>
          <a:sx n="63" d="100"/>
          <a:sy n="63" d="100"/>
        </p:scale>
        <p:origin x="984" y="54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60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304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80110" y="1916906"/>
            <a:ext cx="5440680" cy="456890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80810" y="1916906"/>
            <a:ext cx="5440680" cy="456890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094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777" y="383382"/>
            <a:ext cx="11041380" cy="139184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81778" y="1765221"/>
            <a:ext cx="5415676" cy="865108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81778" y="2630329"/>
            <a:ext cx="5415676" cy="38688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80810" y="1765221"/>
            <a:ext cx="5442347" cy="865108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80810" y="2630329"/>
            <a:ext cx="5442347" cy="38688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2921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316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C8EE99-8902-42F0-86F6-8DD7087641C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679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778" y="480060"/>
            <a:ext cx="4128849" cy="168021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42347" y="1036797"/>
            <a:ext cx="6480810" cy="5117306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1778" y="2160270"/>
            <a:ext cx="4128849" cy="4002167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682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778" y="480060"/>
            <a:ext cx="4128849" cy="168021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442347" y="1036797"/>
            <a:ext cx="6480810" cy="5117306"/>
          </a:xfrm>
        </p:spPr>
        <p:txBody>
          <a:bodyPr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1778" y="2160270"/>
            <a:ext cx="4128849" cy="4002167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430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980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61145" y="383381"/>
            <a:ext cx="2760345" cy="61024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80110" y="383381"/>
            <a:ext cx="8121015" cy="61024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0362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0200" y="1178481"/>
            <a:ext cx="9601200" cy="2506980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0200" y="3782140"/>
            <a:ext cx="9601200" cy="1738550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8701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17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3443" y="1795225"/>
            <a:ext cx="11041380" cy="2995374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73443" y="4818937"/>
            <a:ext cx="11041380" cy="1575196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6522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80110" y="1916906"/>
            <a:ext cx="5440680" cy="456890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80810" y="1916906"/>
            <a:ext cx="5440680" cy="456890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9060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777" y="383382"/>
            <a:ext cx="11041380" cy="139184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81778" y="1765221"/>
            <a:ext cx="5415676" cy="865108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81778" y="2630329"/>
            <a:ext cx="5415676" cy="38688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80810" y="1765221"/>
            <a:ext cx="5442347" cy="865108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80810" y="2630329"/>
            <a:ext cx="5442347" cy="38688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8432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6227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C8EE99-8902-42F0-86F6-8DD7087641C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5449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778" y="480060"/>
            <a:ext cx="4128849" cy="168021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42347" y="1036797"/>
            <a:ext cx="6480810" cy="5117306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1778" y="2160270"/>
            <a:ext cx="4128849" cy="4002167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3779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778" y="480060"/>
            <a:ext cx="4128849" cy="168021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442347" y="1036797"/>
            <a:ext cx="6480810" cy="5117306"/>
          </a:xfrm>
        </p:spPr>
        <p:txBody>
          <a:bodyPr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1778" y="2160270"/>
            <a:ext cx="4128849" cy="4002167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629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9756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61145" y="383381"/>
            <a:ext cx="2760345" cy="61024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80110" y="383381"/>
            <a:ext cx="8121015" cy="61024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9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E99-8902-42F0-86F6-8DD708764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0200" y="1178481"/>
            <a:ext cx="9601200" cy="2506980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0200" y="3782140"/>
            <a:ext cx="9601200" cy="1738550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250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389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3443" y="1795225"/>
            <a:ext cx="11041380" cy="2995374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73443" y="4818937"/>
            <a:ext cx="11041380" cy="1575196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630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0110" y="383382"/>
            <a:ext cx="11041380" cy="13918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80110" y="1916906"/>
            <a:ext cx="11041380" cy="4568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0110" y="6674168"/>
            <a:ext cx="2880360" cy="383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240530" y="6674168"/>
            <a:ext cx="4320540" cy="383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041130" y="6674168"/>
            <a:ext cx="2880360" cy="383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922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0110" y="383382"/>
            <a:ext cx="11041380" cy="13918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80110" y="1916906"/>
            <a:ext cx="11041380" cy="4568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0110" y="6674168"/>
            <a:ext cx="2880360" cy="383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240530" y="6674168"/>
            <a:ext cx="4320540" cy="383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041130" y="6674168"/>
            <a:ext cx="2880360" cy="383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786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874794" y="2808362"/>
            <a:ext cx="7694358" cy="4893741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NATURAL </a:t>
            </a:r>
          </a:p>
          <a:p>
            <a:pPr marL="40888">
              <a:spcBef>
                <a:spcPts val="245"/>
              </a:spcBef>
            </a:pP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SONLARNI KO‘PAYTIRISH</a:t>
            </a:r>
            <a:endParaRPr lang="ru-RU" sz="5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/>
            <a:endParaRPr lang="en-US" sz="8659" dirty="0">
              <a:latin typeface="Arial"/>
              <a:cs typeface="Arial"/>
            </a:endParaRPr>
          </a:p>
          <a:p>
            <a:pPr marL="40888"/>
            <a:endParaRPr sz="3017" dirty="0">
              <a:latin typeface="Arial"/>
              <a:cs typeface="Arial"/>
            </a:endParaRPr>
          </a:p>
          <a:p>
            <a:pPr marL="71904"/>
            <a:r>
              <a:rPr lang="en-US" sz="3554" dirty="0">
                <a:latin typeface="Arial" pitchFamily="34" charset="0"/>
                <a:cs typeface="Arial" pitchFamily="34" charset="0"/>
              </a:rPr>
              <a:t> </a:t>
            </a:r>
            <a:endParaRPr sz="28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uz-Cyrl-UZ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735922" y="2808362"/>
            <a:ext cx="2736304" cy="252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002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4741" kern="0" dirty="0" smtClean="0"/>
              <a:t>181- masala</a:t>
            </a:r>
            <a:endParaRPr lang="en-US" sz="4741" kern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2128" y="1368202"/>
            <a:ext cx="120973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</a:rPr>
              <a:t>Yig‘indini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oldin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ko‘paytmaga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keltirib</a:t>
            </a:r>
            <a:r>
              <a:rPr lang="en-US" sz="4000" dirty="0">
                <a:latin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</a:rPr>
              <a:t>so‘ng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hisoblang</a:t>
            </a:r>
            <a:r>
              <a:rPr lang="en-US" sz="4000" dirty="0">
                <a:latin typeface="Arial" panose="020B0604020202020204" pitchFamily="34" charset="0"/>
              </a:rPr>
              <a:t>:</a:t>
            </a:r>
          </a:p>
          <a:p>
            <a:pPr marL="742950" indent="-742950">
              <a:lnSpc>
                <a:spcPct val="150000"/>
              </a:lnSpc>
              <a:buAutoNum type="alphaLcParenR"/>
            </a:pPr>
            <a:r>
              <a:rPr lang="pt-BR" sz="4000" dirty="0" smtClean="0">
                <a:latin typeface="Arial" panose="020B0604020202020204" pitchFamily="34" charset="0"/>
              </a:rPr>
              <a:t>63 </a:t>
            </a:r>
            <a:r>
              <a:rPr lang="pt-BR" sz="4000" dirty="0">
                <a:latin typeface="Arial" panose="020B0604020202020204" pitchFamily="34" charset="0"/>
              </a:rPr>
              <a:t>+ 63 + 63 + 63 + </a:t>
            </a:r>
            <a:r>
              <a:rPr lang="pt-BR" sz="4000" dirty="0" smtClean="0">
                <a:latin typeface="Arial" panose="020B0604020202020204" pitchFamily="34" charset="0"/>
              </a:rPr>
              <a:t>63 </a:t>
            </a: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</a:rPr>
              <a:t>b</a:t>
            </a:r>
            <a:r>
              <a:rPr lang="pt-BR" sz="4000" dirty="0">
                <a:latin typeface="Arial" panose="020B0604020202020204" pitchFamily="34" charset="0"/>
              </a:rPr>
              <a:t>) 425 + 425 + 425 + </a:t>
            </a:r>
            <a:r>
              <a:rPr lang="pt-BR" sz="4000" dirty="0" smtClean="0">
                <a:latin typeface="Arial" panose="020B0604020202020204" pitchFamily="34" charset="0"/>
              </a:rPr>
              <a:t>425</a:t>
            </a: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</a:rPr>
              <a:t>d</a:t>
            </a:r>
            <a:r>
              <a:rPr lang="pt-BR" sz="4000" dirty="0">
                <a:latin typeface="Arial" panose="020B0604020202020204" pitchFamily="34" charset="0"/>
              </a:rPr>
              <a:t>) 1202 + 1202 + </a:t>
            </a:r>
            <a:r>
              <a:rPr lang="pt-BR" sz="4000" dirty="0" smtClean="0">
                <a:latin typeface="Arial" panose="020B0604020202020204" pitchFamily="34" charset="0"/>
              </a:rPr>
              <a:t>1202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400800" y="2478234"/>
            <a:ext cx="3488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63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315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56784" y="3381621"/>
            <a:ext cx="4320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425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1700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41028" y="4296152"/>
            <a:ext cx="56283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1202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3606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20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4741" kern="0" dirty="0" smtClean="0"/>
              <a:t>182- masala</a:t>
            </a:r>
            <a:endParaRPr lang="en-US" sz="4741" kern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2128" y="1368202"/>
            <a:ext cx="12097344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56; 854; 200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36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orttiring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fi-FI" sz="4000" dirty="0">
                <a:latin typeface="Arial" panose="020B0604020202020204" pitchFamily="34" charset="0"/>
                <a:cs typeface="Arial" panose="020B0604020202020204" pitchFamily="34" charset="0"/>
              </a:rPr>
              <a:t>b) 306; 2301; 3904 sonlarini 28 marta orttiring.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5" descr="f20090918141730-stud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2568" y="3456434"/>
            <a:ext cx="2555429" cy="33478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877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4741" kern="0" dirty="0" smtClean="0"/>
              <a:t>183- masala</a:t>
            </a:r>
            <a:endParaRPr lang="en-US" sz="4741" kern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04256" y="1368202"/>
            <a:ext cx="120973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Ko‘paytmani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>
              <a:buAutoNum type="alphaLcParenR"/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9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              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b) 37 • 59; </a:t>
            </a:r>
            <a:endParaRPr lang="pt-BR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63 • 24;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e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71 • 86;</a:t>
            </a: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f) 712 • 14;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g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607 • 35; </a:t>
            </a:r>
            <a:endParaRPr lang="pt-BR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872 • 314;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i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4 609 • 706;</a:t>
            </a:r>
          </a:p>
          <a:p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j) 2 155 • 3 328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k) 2 004 • 6 005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) 37 • 100;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) 45 000 • 83 000.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5" descr="f20090918141730-stud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29192" y="1584226"/>
            <a:ext cx="2123381" cy="2781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354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4741" kern="0" dirty="0" smtClean="0"/>
              <a:t>183- masala</a:t>
            </a:r>
            <a:endParaRPr lang="en-US" sz="474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18793" y="1198022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37681" y="167567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74971" y="1125890"/>
            <a:ext cx="697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74970" y="1675676"/>
            <a:ext cx="697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59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955854" y="1154087"/>
            <a:ext cx="697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81626" y="1629769"/>
            <a:ext cx="697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73546" y="1154087"/>
            <a:ext cx="697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71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999317" y="1624066"/>
            <a:ext cx="697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86</a:t>
            </a:r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017869" y="2253481"/>
            <a:ext cx="7329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938207" y="2202443"/>
            <a:ext cx="7329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953009" y="2202443"/>
            <a:ext cx="7329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939631" y="2232923"/>
            <a:ext cx="7329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814731" y="2255222"/>
            <a:ext cx="10823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135 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49378" y="2212637"/>
            <a:ext cx="10823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333 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01395" y="2653053"/>
            <a:ext cx="10823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185 </a:t>
            </a:r>
            <a:endParaRPr lang="ru-RU" dirty="0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2608487" y="3189585"/>
            <a:ext cx="106411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2553653" y="3178555"/>
            <a:ext cx="13388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2183 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784196" y="2181473"/>
            <a:ext cx="10823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252 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536213" y="2621889"/>
            <a:ext cx="10823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126 </a:t>
            </a:r>
            <a:endParaRPr lang="ru-RU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4643305" y="3158421"/>
            <a:ext cx="106411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4588471" y="3147391"/>
            <a:ext cx="13388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512 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568152" y="1329427"/>
            <a:ext cx="3600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6590712" y="1329427"/>
            <a:ext cx="3600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4636604" y="1329427"/>
            <a:ext cx="3600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2597261" y="1344630"/>
            <a:ext cx="3600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</a:t>
            </a:r>
            <a:endParaRPr lang="ru-RU" dirty="0"/>
          </a:p>
        </p:txBody>
      </p:sp>
      <p:sp>
        <p:nvSpPr>
          <p:cNvPr id="46" name="TextBox 45"/>
          <p:cNvSpPr txBox="1"/>
          <p:nvPr/>
        </p:nvSpPr>
        <p:spPr>
          <a:xfrm>
            <a:off x="2260100" y="2306804"/>
            <a:ext cx="3600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</a:t>
            </a:r>
            <a:endParaRPr lang="ru-RU" dirty="0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6961612" y="2202443"/>
            <a:ext cx="7329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6792799" y="2181473"/>
            <a:ext cx="10823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426 </a:t>
            </a:r>
            <a:endParaRPr lang="ru-RU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6544816" y="2621889"/>
            <a:ext cx="10823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568 </a:t>
            </a:r>
            <a:endParaRPr lang="ru-RU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6651908" y="3158421"/>
            <a:ext cx="106411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6574140" y="3191326"/>
            <a:ext cx="13388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106 </a:t>
            </a:r>
            <a:endParaRPr lang="ru-RU" dirty="0"/>
          </a:p>
        </p:txBody>
      </p:sp>
      <p:sp>
        <p:nvSpPr>
          <p:cNvPr id="53" name="TextBox 52"/>
          <p:cNvSpPr txBox="1"/>
          <p:nvPr/>
        </p:nvSpPr>
        <p:spPr>
          <a:xfrm>
            <a:off x="6261993" y="2292105"/>
            <a:ext cx="3600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</a:t>
            </a:r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4256486" y="2275640"/>
            <a:ext cx="3600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</a:t>
            </a:r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8903548" y="1198022"/>
            <a:ext cx="11696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712</a:t>
            </a:r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9159557" y="1668001"/>
            <a:ext cx="691215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14</a:t>
            </a:r>
            <a:endParaRPr lang="ru-RU" dirty="0"/>
          </a:p>
        </p:txBody>
      </p:sp>
      <p:sp>
        <p:nvSpPr>
          <p:cNvPr id="58" name="TextBox 57"/>
          <p:cNvSpPr txBox="1"/>
          <p:nvPr/>
        </p:nvSpPr>
        <p:spPr>
          <a:xfrm>
            <a:off x="8750952" y="1373362"/>
            <a:ext cx="3600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</a:t>
            </a:r>
            <a:endParaRPr lang="ru-RU" dirty="0"/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V="1">
            <a:off x="8758094" y="2247772"/>
            <a:ext cx="1072545" cy="710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8687941" y="2239678"/>
            <a:ext cx="13889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2848 </a:t>
            </a:r>
            <a:endParaRPr lang="ru-RU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8673147" y="2700546"/>
            <a:ext cx="10823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712 </a:t>
            </a:r>
            <a:endParaRPr lang="ru-RU" dirty="0"/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flipV="1">
            <a:off x="8676025" y="3202356"/>
            <a:ext cx="1200233" cy="2153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8734380" y="3191326"/>
            <a:ext cx="13388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9968 </a:t>
            </a:r>
            <a:endParaRPr lang="ru-RU" dirty="0"/>
          </a:p>
        </p:txBody>
      </p:sp>
      <p:sp>
        <p:nvSpPr>
          <p:cNvPr id="64" name="TextBox 63"/>
          <p:cNvSpPr txBox="1"/>
          <p:nvPr/>
        </p:nvSpPr>
        <p:spPr>
          <a:xfrm>
            <a:off x="8345016" y="2336040"/>
            <a:ext cx="3600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</a:t>
            </a:r>
            <a:endParaRPr lang="ru-RU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10931097" y="1175102"/>
            <a:ext cx="10192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607</a:t>
            </a:r>
            <a:endParaRPr lang="ru-RU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11175781" y="1643340"/>
            <a:ext cx="691215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35</a:t>
            </a:r>
            <a:endParaRPr lang="ru-RU" dirty="0"/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11114671" y="2221717"/>
            <a:ext cx="7329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10712770" y="1392182"/>
            <a:ext cx="3600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</a:t>
            </a:r>
            <a:endParaRPr lang="ru-RU" dirty="0"/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11138076" y="2221717"/>
            <a:ext cx="7329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0" name="Прямоугольник 69"/>
          <p:cNvSpPr/>
          <p:nvPr/>
        </p:nvSpPr>
        <p:spPr>
          <a:xfrm>
            <a:off x="10691013" y="2216665"/>
            <a:ext cx="13388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3035 </a:t>
            </a:r>
            <a:endParaRPr lang="ru-RU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10479418" y="2641163"/>
            <a:ext cx="1393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1821 </a:t>
            </a:r>
            <a:endParaRPr lang="ru-RU" dirty="0"/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 flipV="1">
            <a:off x="10505256" y="3177695"/>
            <a:ext cx="1387226" cy="2466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10505256" y="3168105"/>
            <a:ext cx="1595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21245 </a:t>
            </a:r>
            <a:endParaRPr lang="ru-RU" dirty="0"/>
          </a:p>
        </p:txBody>
      </p:sp>
      <p:sp>
        <p:nvSpPr>
          <p:cNvPr id="74" name="TextBox 73"/>
          <p:cNvSpPr txBox="1"/>
          <p:nvPr/>
        </p:nvSpPr>
        <p:spPr>
          <a:xfrm>
            <a:off x="10289232" y="2311379"/>
            <a:ext cx="3600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</a:t>
            </a:r>
            <a:endParaRPr lang="ru-RU" dirty="0"/>
          </a:p>
        </p:txBody>
      </p:sp>
      <p:sp>
        <p:nvSpPr>
          <p:cNvPr id="80" name="Прямоугольник 79"/>
          <p:cNvSpPr/>
          <p:nvPr/>
        </p:nvSpPr>
        <p:spPr>
          <a:xfrm>
            <a:off x="1210017" y="3782348"/>
            <a:ext cx="10192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872</a:t>
            </a:r>
            <a:endParaRPr lang="ru-RU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1210017" y="4250586"/>
            <a:ext cx="93589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314</a:t>
            </a:r>
            <a:endParaRPr lang="ru-RU" dirty="0"/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>
            <a:off x="814731" y="4823911"/>
            <a:ext cx="1311826" cy="50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899556" y="3971324"/>
            <a:ext cx="3600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</a:t>
            </a:r>
            <a:endParaRPr lang="ru-RU" dirty="0"/>
          </a:p>
        </p:txBody>
      </p:sp>
      <p:cxnSp>
        <p:nvCxnSpPr>
          <p:cNvPr id="84" name="Прямая соединительная линия 83"/>
          <p:cNvCxnSpPr/>
          <p:nvPr/>
        </p:nvCxnSpPr>
        <p:spPr>
          <a:xfrm>
            <a:off x="1416996" y="4828963"/>
            <a:ext cx="7329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5" name="Прямоугольник 84"/>
          <p:cNvSpPr/>
          <p:nvPr/>
        </p:nvSpPr>
        <p:spPr>
          <a:xfrm>
            <a:off x="969933" y="4823911"/>
            <a:ext cx="13388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3488 </a:t>
            </a:r>
            <a:endParaRPr lang="ru-RU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959047" y="5248409"/>
            <a:ext cx="9924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872 </a:t>
            </a:r>
            <a:endParaRPr lang="ru-RU" dirty="0"/>
          </a:p>
        </p:txBody>
      </p:sp>
      <p:cxnSp>
        <p:nvCxnSpPr>
          <p:cNvPr id="87" name="Прямая соединительная линия 86"/>
          <p:cNvCxnSpPr/>
          <p:nvPr/>
        </p:nvCxnSpPr>
        <p:spPr>
          <a:xfrm>
            <a:off x="366864" y="6200066"/>
            <a:ext cx="1785464" cy="559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8" name="Прямоугольник 87"/>
          <p:cNvSpPr/>
          <p:nvPr/>
        </p:nvSpPr>
        <p:spPr>
          <a:xfrm>
            <a:off x="398070" y="5668531"/>
            <a:ext cx="13388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2616 </a:t>
            </a:r>
            <a:endParaRPr lang="ru-RU" dirty="0"/>
          </a:p>
        </p:txBody>
      </p:sp>
      <p:sp>
        <p:nvSpPr>
          <p:cNvPr id="89" name="TextBox 88"/>
          <p:cNvSpPr txBox="1"/>
          <p:nvPr/>
        </p:nvSpPr>
        <p:spPr>
          <a:xfrm>
            <a:off x="292501" y="5054661"/>
            <a:ext cx="3600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</a:t>
            </a:r>
            <a:endParaRPr lang="ru-RU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366864" y="6207399"/>
            <a:ext cx="1929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273808 </a:t>
            </a:r>
            <a:endParaRPr lang="ru-RU" dirty="0"/>
          </a:p>
        </p:txBody>
      </p:sp>
      <p:sp>
        <p:nvSpPr>
          <p:cNvPr id="93" name="Прямоугольник 92"/>
          <p:cNvSpPr/>
          <p:nvPr/>
        </p:nvSpPr>
        <p:spPr>
          <a:xfrm>
            <a:off x="3774930" y="3856977"/>
            <a:ext cx="132972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4609</a:t>
            </a:r>
            <a:endParaRPr lang="ru-RU" dirty="0"/>
          </a:p>
        </p:txBody>
      </p:sp>
      <p:sp>
        <p:nvSpPr>
          <p:cNvPr id="94" name="Прямоугольник 93"/>
          <p:cNvSpPr/>
          <p:nvPr/>
        </p:nvSpPr>
        <p:spPr>
          <a:xfrm>
            <a:off x="4005912" y="4297632"/>
            <a:ext cx="93589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706</a:t>
            </a:r>
            <a:endParaRPr lang="ru-RU" dirty="0"/>
          </a:p>
        </p:txBody>
      </p:sp>
      <p:cxnSp>
        <p:nvCxnSpPr>
          <p:cNvPr id="95" name="Прямая соединительная линия 94"/>
          <p:cNvCxnSpPr/>
          <p:nvPr/>
        </p:nvCxnSpPr>
        <p:spPr>
          <a:xfrm>
            <a:off x="3610626" y="4870957"/>
            <a:ext cx="1311826" cy="50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3483027" y="4017718"/>
            <a:ext cx="3600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</a:t>
            </a:r>
            <a:endParaRPr lang="ru-RU" dirty="0"/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>
            <a:off x="4212891" y="4876009"/>
            <a:ext cx="7329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8" name="Прямоугольник 97"/>
          <p:cNvSpPr/>
          <p:nvPr/>
        </p:nvSpPr>
        <p:spPr>
          <a:xfrm>
            <a:off x="3583743" y="4870957"/>
            <a:ext cx="15209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27654 </a:t>
            </a:r>
            <a:endParaRPr lang="ru-RU" dirty="0"/>
          </a:p>
        </p:txBody>
      </p:sp>
      <p:cxnSp>
        <p:nvCxnSpPr>
          <p:cNvPr id="100" name="Прямая соединительная линия 99"/>
          <p:cNvCxnSpPr/>
          <p:nvPr/>
        </p:nvCxnSpPr>
        <p:spPr>
          <a:xfrm flipV="1">
            <a:off x="2974970" y="5915885"/>
            <a:ext cx="2129686" cy="2849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" name="Прямоугольник 100"/>
          <p:cNvSpPr/>
          <p:nvPr/>
        </p:nvSpPr>
        <p:spPr>
          <a:xfrm>
            <a:off x="3059955" y="5303098"/>
            <a:ext cx="1595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32263 </a:t>
            </a:r>
            <a:endParaRPr lang="ru-RU" dirty="0"/>
          </a:p>
        </p:txBody>
      </p:sp>
      <p:sp>
        <p:nvSpPr>
          <p:cNvPr id="102" name="TextBox 101"/>
          <p:cNvSpPr txBox="1"/>
          <p:nvPr/>
        </p:nvSpPr>
        <p:spPr>
          <a:xfrm>
            <a:off x="2682529" y="5054661"/>
            <a:ext cx="3600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</a:t>
            </a:r>
            <a:endParaRPr lang="ru-RU" dirty="0"/>
          </a:p>
        </p:txBody>
      </p:sp>
      <p:sp>
        <p:nvSpPr>
          <p:cNvPr id="103" name="Прямоугольник 102"/>
          <p:cNvSpPr/>
          <p:nvPr/>
        </p:nvSpPr>
        <p:spPr>
          <a:xfrm>
            <a:off x="3085579" y="5919367"/>
            <a:ext cx="23342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3253954 </a:t>
            </a:r>
            <a:endParaRPr lang="ru-RU" dirty="0"/>
          </a:p>
        </p:txBody>
      </p:sp>
      <p:sp>
        <p:nvSpPr>
          <p:cNvPr id="106" name="Прямоугольник 105"/>
          <p:cNvSpPr/>
          <p:nvPr/>
        </p:nvSpPr>
        <p:spPr>
          <a:xfrm>
            <a:off x="6745382" y="3744466"/>
            <a:ext cx="1451508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2155</a:t>
            </a:r>
            <a:endParaRPr lang="ru-RU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6739698" y="4153616"/>
            <a:ext cx="119926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3328</a:t>
            </a:r>
            <a:endParaRPr lang="ru-RU" dirty="0"/>
          </a:p>
        </p:txBody>
      </p:sp>
      <p:cxnSp>
        <p:nvCxnSpPr>
          <p:cNvPr id="108" name="Прямая соединительная линия 107"/>
          <p:cNvCxnSpPr/>
          <p:nvPr/>
        </p:nvCxnSpPr>
        <p:spPr>
          <a:xfrm>
            <a:off x="6607782" y="4726941"/>
            <a:ext cx="1311826" cy="50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6189722" y="3865345"/>
            <a:ext cx="3600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</a:t>
            </a:r>
            <a:endParaRPr lang="ru-RU" dirty="0"/>
          </a:p>
        </p:txBody>
      </p:sp>
      <p:cxnSp>
        <p:nvCxnSpPr>
          <p:cNvPr id="110" name="Прямая соединительная линия 109"/>
          <p:cNvCxnSpPr/>
          <p:nvPr/>
        </p:nvCxnSpPr>
        <p:spPr>
          <a:xfrm>
            <a:off x="7210047" y="4731993"/>
            <a:ext cx="7329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1" name="Прямоугольник 110"/>
          <p:cNvSpPr/>
          <p:nvPr/>
        </p:nvSpPr>
        <p:spPr>
          <a:xfrm>
            <a:off x="6580899" y="4726941"/>
            <a:ext cx="15209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17240 </a:t>
            </a:r>
            <a:endParaRPr lang="ru-RU" dirty="0"/>
          </a:p>
        </p:txBody>
      </p:sp>
      <p:cxnSp>
        <p:nvCxnSpPr>
          <p:cNvPr id="112" name="Прямая соединительная линия 111"/>
          <p:cNvCxnSpPr/>
          <p:nvPr/>
        </p:nvCxnSpPr>
        <p:spPr>
          <a:xfrm flipV="1">
            <a:off x="5972126" y="6407021"/>
            <a:ext cx="2129686" cy="2849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" name="Прямоугольник 112"/>
          <p:cNvSpPr/>
          <p:nvPr/>
        </p:nvSpPr>
        <p:spPr>
          <a:xfrm>
            <a:off x="6578987" y="5116037"/>
            <a:ext cx="1284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4310 </a:t>
            </a:r>
            <a:endParaRPr lang="ru-RU" dirty="0"/>
          </a:p>
        </p:txBody>
      </p:sp>
      <p:sp>
        <p:nvSpPr>
          <p:cNvPr id="114" name="TextBox 113"/>
          <p:cNvSpPr txBox="1"/>
          <p:nvPr/>
        </p:nvSpPr>
        <p:spPr>
          <a:xfrm>
            <a:off x="5679685" y="4910645"/>
            <a:ext cx="3600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</a:t>
            </a:r>
            <a:endParaRPr lang="ru-RU" dirty="0"/>
          </a:p>
        </p:txBody>
      </p:sp>
      <p:sp>
        <p:nvSpPr>
          <p:cNvPr id="115" name="Прямоугольник 114"/>
          <p:cNvSpPr/>
          <p:nvPr/>
        </p:nvSpPr>
        <p:spPr>
          <a:xfrm>
            <a:off x="6127676" y="6406710"/>
            <a:ext cx="21140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7171840 </a:t>
            </a:r>
            <a:endParaRPr lang="ru-RU" dirty="0"/>
          </a:p>
        </p:txBody>
      </p:sp>
      <p:sp>
        <p:nvSpPr>
          <p:cNvPr id="116" name="Прямоугольник 115"/>
          <p:cNvSpPr/>
          <p:nvPr/>
        </p:nvSpPr>
        <p:spPr>
          <a:xfrm>
            <a:off x="6337982" y="5512374"/>
            <a:ext cx="13388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6465 </a:t>
            </a:r>
            <a:endParaRPr lang="ru-RU" dirty="0"/>
          </a:p>
        </p:txBody>
      </p:sp>
      <p:sp>
        <p:nvSpPr>
          <p:cNvPr id="117" name="Прямоугольник 116"/>
          <p:cNvSpPr/>
          <p:nvPr/>
        </p:nvSpPr>
        <p:spPr>
          <a:xfrm>
            <a:off x="6099135" y="5894740"/>
            <a:ext cx="13388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6465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6195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2" grpId="0"/>
      <p:bldP spid="24" grpId="0"/>
      <p:bldP spid="25" grpId="0"/>
      <p:bldP spid="28" grpId="0"/>
      <p:bldP spid="30" grpId="0"/>
      <p:bldP spid="31" grpId="0"/>
      <p:bldP spid="33" grpId="0"/>
      <p:bldP spid="35" grpId="0"/>
      <p:bldP spid="36" grpId="0"/>
      <p:bldP spid="37" grpId="0"/>
      <p:bldP spid="46" grpId="0"/>
      <p:bldP spid="48" grpId="0"/>
      <p:bldP spid="49" grpId="0"/>
      <p:bldP spid="51" grpId="0"/>
      <p:bldP spid="53" grpId="0"/>
      <p:bldP spid="54" grpId="0"/>
      <p:bldP spid="55" grpId="0"/>
      <p:bldP spid="56" grpId="0"/>
      <p:bldP spid="58" grpId="0"/>
      <p:bldP spid="60" grpId="0"/>
      <p:bldP spid="61" grpId="0"/>
      <p:bldP spid="63" grpId="0"/>
      <p:bldP spid="64" grpId="0"/>
      <p:bldP spid="65" grpId="0"/>
      <p:bldP spid="66" grpId="0"/>
      <p:bldP spid="68" grpId="0"/>
      <p:bldP spid="70" grpId="0"/>
      <p:bldP spid="71" grpId="0"/>
      <p:bldP spid="73" grpId="0"/>
      <p:bldP spid="74" grpId="0"/>
      <p:bldP spid="80" grpId="0"/>
      <p:bldP spid="81" grpId="0"/>
      <p:bldP spid="83" grpId="0"/>
      <p:bldP spid="85" grpId="0"/>
      <p:bldP spid="86" grpId="0"/>
      <p:bldP spid="88" grpId="0"/>
      <p:bldP spid="89" grpId="0"/>
      <p:bldP spid="92" grpId="0"/>
      <p:bldP spid="93" grpId="0"/>
      <p:bldP spid="94" grpId="0"/>
      <p:bldP spid="96" grpId="0"/>
      <p:bldP spid="98" grpId="0"/>
      <p:bldP spid="101" grpId="0"/>
      <p:bldP spid="102" grpId="0"/>
      <p:bldP spid="103" grpId="0"/>
      <p:bldP spid="106" grpId="0"/>
      <p:bldP spid="107" grpId="0"/>
      <p:bldP spid="109" grpId="0"/>
      <p:bldP spid="111" grpId="0"/>
      <p:bldP spid="113" grpId="0"/>
      <p:bldP spid="114" grpId="0"/>
      <p:bldP spid="115" grpId="0"/>
      <p:bldP spid="116" grpId="0"/>
      <p:bldP spid="1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4741" kern="0" dirty="0" smtClean="0"/>
              <a:t>184- masala</a:t>
            </a:r>
            <a:endParaRPr lang="en-US" sz="4741" kern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2128" y="1296194"/>
            <a:ext cx="1227821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amalidan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ixchamlang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toping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>
              <a:lnSpc>
                <a:spcPct val="150000"/>
              </a:lnSpc>
              <a:buAutoNum type="alphaLcParenR"/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231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+ 231 + 231 + 231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35; </a:t>
            </a:r>
          </a:p>
          <a:p>
            <a:pPr>
              <a:lnSpc>
                <a:spcPct val="1500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435+435+435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623+435+623; </a:t>
            </a:r>
          </a:p>
          <a:p>
            <a:pPr>
              <a:lnSpc>
                <a:spcPct val="1500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781 + 781 + 781 + 191 + 191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191;</a:t>
            </a: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923 + 35 + 35 + 35 + 35 + 35 + 35.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5" descr="f20090918141730-stud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76406" y="2413676"/>
            <a:ext cx="2123381" cy="2781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877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algn="ctr" defTabSz="914400">
              <a:spcBef>
                <a:spcPts val="296"/>
              </a:spcBef>
            </a:pPr>
            <a:r>
              <a:rPr lang="en-US" sz="4741" kern="0" dirty="0" smtClean="0"/>
              <a:t>YECHISH</a:t>
            </a:r>
            <a:endParaRPr lang="en-US" sz="4741" kern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2128" y="1296194"/>
            <a:ext cx="12278219" cy="5734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lnSpc>
                <a:spcPts val="5500"/>
              </a:lnSpc>
              <a:buAutoNum type="alphaLcParenR"/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231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+ 231 + 231 + 231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35 =</a:t>
            </a:r>
          </a:p>
          <a:p>
            <a:pPr>
              <a:lnSpc>
                <a:spcPts val="55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231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4 + 35 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924 + 35 = 959 </a:t>
            </a:r>
            <a:endParaRPr lang="pt-BR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5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435+435+435+623+435+623 =</a:t>
            </a:r>
          </a:p>
          <a:p>
            <a:pPr>
              <a:lnSpc>
                <a:spcPts val="55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435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4 + 623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 = 1740 + 1246 = 2986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5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781 + 781 + 781 + 191 + 191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191 = </a:t>
            </a:r>
          </a:p>
          <a:p>
            <a:pPr>
              <a:lnSpc>
                <a:spcPts val="55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781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 + 191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 = 2343 + 573 = 2916</a:t>
            </a:r>
          </a:p>
          <a:p>
            <a:pPr>
              <a:lnSpc>
                <a:spcPts val="55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e) 923 + 35 + 35 + 35 + 35 + 35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35 = </a:t>
            </a:r>
          </a:p>
          <a:p>
            <a:pPr>
              <a:lnSpc>
                <a:spcPts val="55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=923 + 35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 = 923+210 = 1133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00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46663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054492" y="1796071"/>
            <a:ext cx="11093590" cy="2215991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ru-RU" sz="4800" b="1" dirty="0" smtClean="0">
                <a:solidFill>
                  <a:schemeClr val="tx1"/>
                </a:solidFill>
              </a:rPr>
              <a:t>1</a:t>
            </a:r>
            <a:r>
              <a:rPr lang="en-US" sz="4800" b="1" dirty="0">
                <a:solidFill>
                  <a:schemeClr val="tx1"/>
                </a:solidFill>
              </a:rPr>
              <a:t>8</a:t>
            </a:r>
            <a:r>
              <a:rPr lang="en-US" sz="4800" b="1" dirty="0" smtClean="0">
                <a:solidFill>
                  <a:schemeClr val="tx1"/>
                </a:solidFill>
              </a:rPr>
              <a:t>6-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ru-RU" sz="4800" b="1" dirty="0" smtClean="0">
                <a:solidFill>
                  <a:schemeClr val="tx1"/>
                </a:solidFill>
              </a:rPr>
              <a:t>1</a:t>
            </a:r>
            <a:r>
              <a:rPr lang="en-US" sz="4800" b="1" dirty="0">
                <a:solidFill>
                  <a:schemeClr val="tx1"/>
                </a:solidFill>
              </a:rPr>
              <a:t>8</a:t>
            </a:r>
            <a:r>
              <a:rPr lang="en-US" sz="4800" b="1" dirty="0" smtClean="0">
                <a:solidFill>
                  <a:schemeClr val="tx1"/>
                </a:solidFill>
              </a:rPr>
              <a:t>7-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ru-RU" sz="4800" b="1" dirty="0" smtClean="0">
                <a:solidFill>
                  <a:schemeClr val="tx1"/>
                </a:solidFill>
              </a:rPr>
              <a:t>1</a:t>
            </a:r>
            <a:r>
              <a:rPr lang="en-US" sz="4800" b="1" dirty="0" smtClean="0">
                <a:solidFill>
                  <a:schemeClr val="tx1"/>
                </a:solidFill>
              </a:rPr>
              <a:t>88-, 189-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 smtClean="0">
                <a:solidFill>
                  <a:schemeClr val="tx1"/>
                </a:solidFill>
              </a:rPr>
              <a:t> (46- bet). </a:t>
            </a:r>
          </a:p>
          <a:p>
            <a:pPr algn="l"/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f20090918141730-stud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40560" y="3528442"/>
            <a:ext cx="2555429" cy="33478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/>
          <p:cNvSpPr txBox="1">
            <a:spLocks/>
          </p:cNvSpPr>
          <p:nvPr/>
        </p:nvSpPr>
        <p:spPr>
          <a:xfrm>
            <a:off x="150902" y="85490"/>
            <a:ext cx="12713629" cy="814275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defTabSz="962098">
              <a:spcBef>
                <a:spcPts val="289"/>
              </a:spcBef>
              <a:defRPr/>
            </a:pPr>
            <a:r>
              <a:rPr lang="en-US" sz="5050" b="1" kern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   </a:t>
            </a:r>
            <a:r>
              <a:rPr lang="en-US" sz="4800" b="1" kern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NATURAL  SONLARNI  KO‘PAYTIRISH </a:t>
            </a:r>
            <a:endParaRPr lang="en-US" sz="6313" b="1" kern="0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1860" y="1195341"/>
            <a:ext cx="10609159" cy="2945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03" dirty="0">
                <a:latin typeface="Arial" pitchFamily="34" charset="0"/>
                <a:cs typeface="Arial" pitchFamily="34" charset="0"/>
              </a:rPr>
              <a:t>      </a:t>
            </a:r>
            <a:r>
              <a:rPr lang="en-US" sz="420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14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en-US" sz="4514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14" dirty="0" err="1">
                <a:latin typeface="Arial" pitchFamily="34" charset="0"/>
                <a:cs typeface="Arial" pitchFamily="34" charset="0"/>
              </a:rPr>
              <a:t>sonini</a:t>
            </a:r>
            <a:r>
              <a:rPr lang="en-US" sz="4514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14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4514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14" dirty="0" err="1">
                <a:latin typeface="Arial" pitchFamily="34" charset="0"/>
                <a:cs typeface="Arial" pitchFamily="34" charset="0"/>
              </a:rPr>
              <a:t>soniga</a:t>
            </a:r>
            <a:r>
              <a:rPr lang="en-US" sz="4514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14" dirty="0" err="1">
                <a:latin typeface="Arial" pitchFamily="34" charset="0"/>
                <a:cs typeface="Arial" pitchFamily="34" charset="0"/>
              </a:rPr>
              <a:t>ko‘paytirish</a:t>
            </a:r>
            <a:r>
              <a:rPr lang="en-US" sz="4514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4514" dirty="0" err="1">
                <a:latin typeface="Arial" pitchFamily="34" charset="0"/>
                <a:cs typeface="Arial" pitchFamily="34" charset="0"/>
              </a:rPr>
              <a:t>deganda</a:t>
            </a:r>
            <a:r>
              <a:rPr lang="en-US" sz="4514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514" dirty="0" err="1">
                <a:latin typeface="Arial" pitchFamily="34" charset="0"/>
                <a:cs typeface="Arial" pitchFamily="34" charset="0"/>
              </a:rPr>
              <a:t>har</a:t>
            </a:r>
            <a:r>
              <a:rPr lang="en-US" sz="4514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14" dirty="0" err="1">
                <a:latin typeface="Arial" pitchFamily="34" charset="0"/>
                <a:cs typeface="Arial" pitchFamily="34" charset="0"/>
              </a:rPr>
              <a:t>biri</a:t>
            </a:r>
            <a:r>
              <a:rPr lang="en-US" sz="4514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14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4514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14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514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14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4514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14" dirty="0" err="1">
                <a:latin typeface="Arial" pitchFamily="34" charset="0"/>
                <a:cs typeface="Arial" pitchFamily="34" charset="0"/>
              </a:rPr>
              <a:t>bo‘lgan</a:t>
            </a:r>
            <a:endParaRPr lang="en-US" sz="4514" dirty="0">
              <a:latin typeface="Arial" pitchFamily="34" charset="0"/>
              <a:cs typeface="Arial" pitchFamily="34" charset="0"/>
            </a:endParaRPr>
          </a:p>
          <a:p>
            <a:r>
              <a:rPr lang="en-US" sz="4514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b</a:t>
            </a:r>
            <a:r>
              <a:rPr lang="en-US" sz="4514" dirty="0">
                <a:latin typeface="Arial" pitchFamily="34" charset="0"/>
                <a:cs typeface="Arial" pitchFamily="34" charset="0"/>
              </a:rPr>
              <a:t> ta  </a:t>
            </a:r>
            <a:r>
              <a:rPr lang="en-US" sz="4514" dirty="0" err="1">
                <a:latin typeface="Arial" pitchFamily="34" charset="0"/>
                <a:cs typeface="Arial" pitchFamily="34" charset="0"/>
              </a:rPr>
              <a:t>qo‘shiluvchilar</a:t>
            </a:r>
            <a:r>
              <a:rPr lang="en-US" sz="4514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14" dirty="0" err="1">
                <a:latin typeface="Arial" pitchFamily="34" charset="0"/>
                <a:cs typeface="Arial" pitchFamily="34" charset="0"/>
              </a:rPr>
              <a:t>yig‘indisini</a:t>
            </a:r>
            <a:r>
              <a:rPr lang="en-US" sz="4514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14" dirty="0" err="1">
                <a:latin typeface="Arial" pitchFamily="34" charset="0"/>
                <a:cs typeface="Arial" pitchFamily="34" charset="0"/>
              </a:rPr>
              <a:t>topish</a:t>
            </a:r>
            <a:r>
              <a:rPr lang="en-US" sz="4514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14" dirty="0" err="1" smtClean="0">
                <a:latin typeface="Arial" pitchFamily="34" charset="0"/>
                <a:cs typeface="Arial" pitchFamily="34" charset="0"/>
              </a:rPr>
              <a:t>tushuniladi</a:t>
            </a:r>
            <a:r>
              <a:rPr lang="en-US" sz="4514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451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67877" y="4352048"/>
            <a:ext cx="10448288" cy="1425711"/>
          </a:xfrm>
          <a:prstGeom prst="rect">
            <a:avLst/>
          </a:prstGeom>
          <a:noFill/>
        </p:spPr>
        <p:txBody>
          <a:bodyPr wrap="none" lIns="96204" tIns="48102" rIns="96204" bIns="48102">
            <a:spAutoFit/>
          </a:bodyPr>
          <a:lstStyle/>
          <a:p>
            <a:pPr algn="ctr"/>
            <a:r>
              <a:rPr lang="en-US" sz="8418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 · b = a + a + a +…..+ a</a:t>
            </a:r>
            <a:endParaRPr lang="ru-RU" sz="8418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2" name="Правая фигурная скобка 31"/>
          <p:cNvSpPr/>
          <p:nvPr/>
        </p:nvSpPr>
        <p:spPr>
          <a:xfrm rot="5400000">
            <a:off x="6902867" y="2271629"/>
            <a:ext cx="625329" cy="7040956"/>
          </a:xfrm>
          <a:prstGeom prst="rightBrace">
            <a:avLst>
              <a:gd name="adj1" fmla="val 182158"/>
              <a:gd name="adj2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103"/>
          </a:p>
        </p:txBody>
      </p:sp>
      <p:sp>
        <p:nvSpPr>
          <p:cNvPr id="33" name="Прямоугольник 32"/>
          <p:cNvSpPr/>
          <p:nvPr/>
        </p:nvSpPr>
        <p:spPr>
          <a:xfrm>
            <a:off x="6544816" y="5777760"/>
            <a:ext cx="2248486" cy="1258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576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 </a:t>
            </a:r>
            <a:r>
              <a:rPr lang="en-US" sz="6313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ta</a:t>
            </a:r>
            <a:endParaRPr lang="ru-RU" sz="5682" dirty="0"/>
          </a:p>
        </p:txBody>
      </p:sp>
    </p:spTree>
    <p:extLst>
      <p:ext uri="{BB962C8B-B14F-4D97-AF65-F5344CB8AC3E}">
        <p14:creationId xmlns:p14="http://schemas.microsoft.com/office/powerpoint/2010/main" val="113544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f20090918141730-stud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76969" y="1345661"/>
            <a:ext cx="2524297" cy="3307025"/>
          </a:xfrm>
          <a:prstGeom prst="rect">
            <a:avLst/>
          </a:prstGeom>
          <a:noFill/>
        </p:spPr>
      </p:pic>
      <p:sp>
        <p:nvSpPr>
          <p:cNvPr id="22" name="object 3"/>
          <p:cNvSpPr txBox="1">
            <a:spLocks/>
          </p:cNvSpPr>
          <p:nvPr/>
        </p:nvSpPr>
        <p:spPr>
          <a:xfrm>
            <a:off x="6405" y="165857"/>
            <a:ext cx="12713629" cy="814275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defTabSz="962098">
              <a:spcBef>
                <a:spcPts val="289"/>
              </a:spcBef>
              <a:defRPr/>
            </a:pPr>
            <a:r>
              <a:rPr lang="en-US" sz="5050" b="1" kern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   </a:t>
            </a:r>
            <a:r>
              <a:rPr lang="en-US" sz="4800" b="1" kern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NATURAL  SONLARNI  KO‘PAYTIRISH </a:t>
            </a:r>
            <a:endParaRPr lang="en-US" sz="6313" b="1" kern="0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90582" y="2999174"/>
            <a:ext cx="5862453" cy="1425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418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12 </a:t>
            </a:r>
            <a:r>
              <a:rPr lang="en-US" sz="8418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 8 = 96</a:t>
            </a:r>
            <a:endParaRPr lang="ru-RU" sz="8418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463188" y="1195342"/>
            <a:ext cx="3682823" cy="901916"/>
          </a:xfrm>
          <a:prstGeom prst="wedgeRoundRectCallout">
            <a:avLst>
              <a:gd name="adj1" fmla="val 5896"/>
              <a:gd name="adj2" fmla="val 158402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103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Ko‘paytuvchi</a:t>
            </a:r>
            <a:endParaRPr lang="ru-RU" sz="4103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4521809" y="1452693"/>
            <a:ext cx="3682823" cy="870043"/>
          </a:xfrm>
          <a:prstGeom prst="wedgeRoundRectCallout">
            <a:avLst>
              <a:gd name="adj1" fmla="val -60311"/>
              <a:gd name="adj2" fmla="val 16019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103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Ko‘paytuvchi</a:t>
            </a:r>
            <a:endParaRPr lang="ru-RU" sz="4103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5423725" y="5028484"/>
            <a:ext cx="3682823" cy="870043"/>
          </a:xfrm>
          <a:prstGeom prst="wedgeRoundRectCallout">
            <a:avLst>
              <a:gd name="adj1" fmla="val -35990"/>
              <a:gd name="adj2" fmla="val -165807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103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Ko‘paytma</a:t>
            </a:r>
            <a:endParaRPr lang="ru-RU" sz="4103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1365104" y="5479442"/>
            <a:ext cx="3682823" cy="870043"/>
          </a:xfrm>
          <a:prstGeom prst="wedgeRoundRectCallout">
            <a:avLst>
              <a:gd name="adj1" fmla="val -6265"/>
              <a:gd name="adj2" fmla="val -158182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103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Ko‘paytma</a:t>
            </a:r>
            <a:endParaRPr lang="ru-RU" sz="4103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авая фигурная скобка 27"/>
          <p:cNvSpPr/>
          <p:nvPr/>
        </p:nvSpPr>
        <p:spPr>
          <a:xfrm rot="5400000">
            <a:off x="2689842" y="2922677"/>
            <a:ext cx="628075" cy="2735220"/>
          </a:xfrm>
          <a:prstGeom prst="rightBrace">
            <a:avLst>
              <a:gd name="adj1" fmla="val 87560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103"/>
          </a:p>
        </p:txBody>
      </p:sp>
    </p:spTree>
    <p:extLst>
      <p:ext uri="{BB962C8B-B14F-4D97-AF65-F5344CB8AC3E}">
        <p14:creationId xmlns:p14="http://schemas.microsoft.com/office/powerpoint/2010/main" val="2454837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pic>
        <p:nvPicPr>
          <p:cNvPr id="34820" name="Picture 4" descr="f20090918141730-stud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85176" y="2736354"/>
            <a:ext cx="2506799" cy="2901156"/>
          </a:xfrm>
          <a:prstGeom prst="rect">
            <a:avLst/>
          </a:prstGeom>
          <a:noFill/>
        </p:spPr>
      </p:pic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52129" y="108767"/>
            <a:ext cx="12210534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KO‘PAYTMA  SHAKLIDA  YOZING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463187" y="1195343"/>
            <a:ext cx="7741444" cy="1012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682" b="1" dirty="0" smtClean="0"/>
              <a:t>106 </a:t>
            </a:r>
            <a:r>
              <a:rPr lang="ru-RU" sz="5682" b="1" dirty="0"/>
              <a:t>+ </a:t>
            </a:r>
            <a:r>
              <a:rPr lang="ru-RU" sz="5682" b="1" dirty="0" smtClean="0"/>
              <a:t>106 </a:t>
            </a:r>
            <a:r>
              <a:rPr lang="ru-RU" sz="5682" b="1" dirty="0"/>
              <a:t>+ </a:t>
            </a:r>
            <a:r>
              <a:rPr lang="ru-RU" sz="5682" b="1" dirty="0" smtClean="0"/>
              <a:t>106 </a:t>
            </a:r>
            <a:r>
              <a:rPr lang="ru-RU" sz="5682" b="1" dirty="0"/>
              <a:t>+ </a:t>
            </a:r>
            <a:r>
              <a:rPr lang="ru-RU" sz="5682" b="1" dirty="0" smtClean="0"/>
              <a:t>106 </a:t>
            </a:r>
            <a:r>
              <a:rPr lang="ru-RU" sz="5682" b="1" dirty="0"/>
              <a:t>=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7753674" y="1195342"/>
            <a:ext cx="2555429" cy="1012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682" b="1" dirty="0" smtClean="0"/>
              <a:t>106 </a:t>
            </a:r>
            <a:r>
              <a:rPr lang="en-US" sz="5682" b="1" dirty="0">
                <a:cs typeface="Arial" charset="0"/>
              </a:rPr>
              <a:t>·</a:t>
            </a:r>
            <a:r>
              <a:rPr lang="ru-RU" sz="5682" b="1" dirty="0">
                <a:cs typeface="Arial" charset="0"/>
              </a:rPr>
              <a:t> 4</a:t>
            </a:r>
            <a:endParaRPr lang="en-US" sz="5682" b="1" dirty="0">
              <a:cs typeface="Arial" charset="0"/>
            </a:endParaRP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613507" y="2623375"/>
            <a:ext cx="7290487" cy="990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682" b="1" dirty="0"/>
              <a:t>у + </a:t>
            </a:r>
            <a:r>
              <a:rPr lang="ru-RU" sz="5682" b="1" dirty="0" err="1"/>
              <a:t>у</a:t>
            </a:r>
            <a:r>
              <a:rPr lang="ru-RU" sz="5682" b="1" dirty="0"/>
              <a:t> + </a:t>
            </a:r>
            <a:r>
              <a:rPr lang="ru-RU" sz="5682" b="1" dirty="0" err="1"/>
              <a:t>у</a:t>
            </a:r>
            <a:r>
              <a:rPr lang="ru-RU" sz="5682" b="1" dirty="0"/>
              <a:t> + </a:t>
            </a:r>
            <a:r>
              <a:rPr lang="ru-RU" sz="5682" b="1" dirty="0" err="1"/>
              <a:t>у</a:t>
            </a:r>
            <a:r>
              <a:rPr lang="ru-RU" sz="5682" b="1" dirty="0"/>
              <a:t> + </a:t>
            </a:r>
            <a:r>
              <a:rPr lang="ru-RU" sz="5682" b="1" dirty="0" err="1"/>
              <a:t>у</a:t>
            </a:r>
            <a:r>
              <a:rPr lang="ru-RU" sz="5682" b="1" dirty="0"/>
              <a:t> + </a:t>
            </a:r>
            <a:r>
              <a:rPr lang="ru-RU" sz="5682" b="1" dirty="0" err="1"/>
              <a:t>у</a:t>
            </a:r>
            <a:r>
              <a:rPr lang="ru-RU" sz="5682" b="1" dirty="0"/>
              <a:t> + </a:t>
            </a:r>
            <a:r>
              <a:rPr lang="ru-RU" sz="5682" b="1" dirty="0" err="1"/>
              <a:t>у</a:t>
            </a:r>
            <a:r>
              <a:rPr lang="ru-RU" sz="5682" b="1" dirty="0"/>
              <a:t> =</a:t>
            </a: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7828834" y="2623375"/>
            <a:ext cx="1653513" cy="1012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682" b="1" dirty="0"/>
              <a:t>у </a:t>
            </a:r>
            <a:r>
              <a:rPr lang="en-US" sz="5682" b="1" dirty="0">
                <a:cs typeface="Arial" charset="0"/>
              </a:rPr>
              <a:t>·</a:t>
            </a:r>
            <a:r>
              <a:rPr lang="ru-RU" sz="5682" b="1" dirty="0">
                <a:cs typeface="Arial" charset="0"/>
              </a:rPr>
              <a:t> 7</a:t>
            </a:r>
            <a:endParaRPr lang="en-US" sz="5682" b="1" dirty="0">
              <a:cs typeface="Arial" charset="0"/>
            </a:endParaRPr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613508" y="4352047"/>
            <a:ext cx="6689209" cy="990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682" b="1" dirty="0"/>
              <a:t>(х+5) + (</a:t>
            </a:r>
            <a:r>
              <a:rPr lang="ru-RU" sz="5682" b="1" dirty="0" err="1"/>
              <a:t>х+5</a:t>
            </a:r>
            <a:r>
              <a:rPr lang="ru-RU" sz="5682" b="1" dirty="0"/>
              <a:t>) + (</a:t>
            </a:r>
            <a:r>
              <a:rPr lang="ru-RU" sz="5682" b="1" dirty="0" err="1"/>
              <a:t>х+5</a:t>
            </a:r>
            <a:r>
              <a:rPr lang="ru-RU" sz="5682" b="1" dirty="0"/>
              <a:t>) =</a:t>
            </a:r>
          </a:p>
        </p:txBody>
      </p:sp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1214785" y="5479442"/>
            <a:ext cx="3382183" cy="1012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682" b="1" dirty="0"/>
              <a:t>=</a:t>
            </a:r>
            <a:r>
              <a:rPr lang="ru-RU" sz="5682" b="1" dirty="0"/>
              <a:t>(х+5) </a:t>
            </a:r>
            <a:r>
              <a:rPr lang="en-US" sz="5682" b="1" dirty="0">
                <a:cs typeface="Arial" charset="0"/>
              </a:rPr>
              <a:t>·</a:t>
            </a:r>
            <a:r>
              <a:rPr lang="ru-RU" sz="5682" b="1" dirty="0">
                <a:cs typeface="Arial" charset="0"/>
              </a:rPr>
              <a:t> 3</a:t>
            </a:r>
            <a:endParaRPr lang="en-US" sz="5682" b="1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75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3" grpId="0"/>
      <p:bldP spid="34824" grpId="0"/>
      <p:bldP spid="34825" grpId="0"/>
      <p:bldP spid="34826" grpId="0"/>
      <p:bldP spid="348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Группа 58"/>
          <p:cNvGrpSpPr/>
          <p:nvPr/>
        </p:nvGrpSpPr>
        <p:grpSpPr>
          <a:xfrm>
            <a:off x="1468567" y="248630"/>
            <a:ext cx="3459473" cy="3006386"/>
            <a:chOff x="1262341" y="803434"/>
            <a:chExt cx="3182666" cy="2191941"/>
          </a:xfrm>
          <a:solidFill>
            <a:srgbClr val="C00000"/>
          </a:solidFill>
        </p:grpSpPr>
        <p:sp>
          <p:nvSpPr>
            <p:cNvPr id="22532" name="Oval 4"/>
            <p:cNvSpPr>
              <a:spLocks noChangeArrowheads="1"/>
            </p:cNvSpPr>
            <p:nvPr/>
          </p:nvSpPr>
          <p:spPr bwMode="auto">
            <a:xfrm>
              <a:off x="1262341" y="803434"/>
              <a:ext cx="468222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33" name="Oval 5"/>
            <p:cNvSpPr>
              <a:spLocks noChangeArrowheads="1"/>
            </p:cNvSpPr>
            <p:nvPr/>
          </p:nvSpPr>
          <p:spPr bwMode="auto">
            <a:xfrm>
              <a:off x="1918263" y="803434"/>
              <a:ext cx="468222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34" name="Oval 6"/>
            <p:cNvSpPr>
              <a:spLocks noChangeArrowheads="1"/>
            </p:cNvSpPr>
            <p:nvPr/>
          </p:nvSpPr>
          <p:spPr bwMode="auto">
            <a:xfrm>
              <a:off x="2572122" y="803434"/>
              <a:ext cx="468220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35" name="Oval 7"/>
            <p:cNvSpPr>
              <a:spLocks noChangeArrowheads="1"/>
            </p:cNvSpPr>
            <p:nvPr/>
          </p:nvSpPr>
          <p:spPr bwMode="auto">
            <a:xfrm>
              <a:off x="3228044" y="803434"/>
              <a:ext cx="468220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36" name="Oval 8"/>
            <p:cNvSpPr>
              <a:spLocks noChangeArrowheads="1"/>
            </p:cNvSpPr>
            <p:nvPr/>
          </p:nvSpPr>
          <p:spPr bwMode="auto">
            <a:xfrm>
              <a:off x="3976785" y="803434"/>
              <a:ext cx="468222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38" name="Oval 10"/>
            <p:cNvSpPr>
              <a:spLocks noChangeArrowheads="1"/>
            </p:cNvSpPr>
            <p:nvPr/>
          </p:nvSpPr>
          <p:spPr bwMode="auto">
            <a:xfrm>
              <a:off x="1262341" y="1483519"/>
              <a:ext cx="468222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39" name="Oval 11"/>
            <p:cNvSpPr>
              <a:spLocks noChangeArrowheads="1"/>
            </p:cNvSpPr>
            <p:nvPr/>
          </p:nvSpPr>
          <p:spPr bwMode="auto">
            <a:xfrm>
              <a:off x="1918263" y="1483519"/>
              <a:ext cx="468222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41" name="Oval 13"/>
            <p:cNvSpPr>
              <a:spLocks noChangeArrowheads="1"/>
            </p:cNvSpPr>
            <p:nvPr/>
          </p:nvSpPr>
          <p:spPr bwMode="auto">
            <a:xfrm>
              <a:off x="2572122" y="1483519"/>
              <a:ext cx="468220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42" name="Oval 14"/>
            <p:cNvSpPr>
              <a:spLocks noChangeArrowheads="1"/>
            </p:cNvSpPr>
            <p:nvPr/>
          </p:nvSpPr>
          <p:spPr bwMode="auto">
            <a:xfrm>
              <a:off x="3228044" y="1483519"/>
              <a:ext cx="468220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43" name="Oval 15"/>
            <p:cNvSpPr>
              <a:spLocks noChangeArrowheads="1"/>
            </p:cNvSpPr>
            <p:nvPr/>
          </p:nvSpPr>
          <p:spPr bwMode="auto">
            <a:xfrm>
              <a:off x="3976785" y="1483519"/>
              <a:ext cx="468222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49" name="Oval 21"/>
            <p:cNvSpPr>
              <a:spLocks noChangeArrowheads="1"/>
            </p:cNvSpPr>
            <p:nvPr/>
          </p:nvSpPr>
          <p:spPr bwMode="auto">
            <a:xfrm>
              <a:off x="1262341" y="2088595"/>
              <a:ext cx="468222" cy="37838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50" name="Oval 22"/>
            <p:cNvSpPr>
              <a:spLocks noChangeArrowheads="1"/>
            </p:cNvSpPr>
            <p:nvPr/>
          </p:nvSpPr>
          <p:spPr bwMode="auto">
            <a:xfrm>
              <a:off x="1918263" y="2088595"/>
              <a:ext cx="468222" cy="37838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51" name="Oval 23"/>
            <p:cNvSpPr>
              <a:spLocks noChangeArrowheads="1"/>
            </p:cNvSpPr>
            <p:nvPr/>
          </p:nvSpPr>
          <p:spPr bwMode="auto">
            <a:xfrm>
              <a:off x="2572122" y="2088595"/>
              <a:ext cx="468220" cy="37838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52" name="Oval 24"/>
            <p:cNvSpPr>
              <a:spLocks noChangeArrowheads="1"/>
            </p:cNvSpPr>
            <p:nvPr/>
          </p:nvSpPr>
          <p:spPr bwMode="auto">
            <a:xfrm>
              <a:off x="3228044" y="2088595"/>
              <a:ext cx="468220" cy="37838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53" name="Oval 25"/>
            <p:cNvSpPr>
              <a:spLocks noChangeArrowheads="1"/>
            </p:cNvSpPr>
            <p:nvPr/>
          </p:nvSpPr>
          <p:spPr bwMode="auto">
            <a:xfrm>
              <a:off x="3976785" y="2088595"/>
              <a:ext cx="468222" cy="37838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55" name="Oval 27"/>
            <p:cNvSpPr>
              <a:spLocks noChangeArrowheads="1"/>
            </p:cNvSpPr>
            <p:nvPr/>
          </p:nvSpPr>
          <p:spPr bwMode="auto">
            <a:xfrm>
              <a:off x="1262341" y="2616994"/>
              <a:ext cx="468222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56" name="Oval 28"/>
            <p:cNvSpPr>
              <a:spLocks noChangeArrowheads="1"/>
            </p:cNvSpPr>
            <p:nvPr/>
          </p:nvSpPr>
          <p:spPr bwMode="auto">
            <a:xfrm>
              <a:off x="1918263" y="2616994"/>
              <a:ext cx="468222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57" name="Oval 29"/>
            <p:cNvSpPr>
              <a:spLocks noChangeArrowheads="1"/>
            </p:cNvSpPr>
            <p:nvPr/>
          </p:nvSpPr>
          <p:spPr bwMode="auto">
            <a:xfrm>
              <a:off x="2572122" y="2616994"/>
              <a:ext cx="468220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58" name="Oval 30"/>
            <p:cNvSpPr>
              <a:spLocks noChangeArrowheads="1"/>
            </p:cNvSpPr>
            <p:nvPr/>
          </p:nvSpPr>
          <p:spPr bwMode="auto">
            <a:xfrm>
              <a:off x="3228044" y="2616994"/>
              <a:ext cx="468220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59" name="Oval 31"/>
            <p:cNvSpPr>
              <a:spLocks noChangeArrowheads="1"/>
            </p:cNvSpPr>
            <p:nvPr/>
          </p:nvSpPr>
          <p:spPr bwMode="auto">
            <a:xfrm>
              <a:off x="3976785" y="2616994"/>
              <a:ext cx="468222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8337776" y="248630"/>
            <a:ext cx="2780908" cy="3475194"/>
            <a:chOff x="7716365" y="576739"/>
            <a:chExt cx="2433925" cy="2797016"/>
          </a:xfrm>
          <a:solidFill>
            <a:srgbClr val="C00000"/>
          </a:solidFill>
        </p:grpSpPr>
        <p:sp>
          <p:nvSpPr>
            <p:cNvPr id="22561" name="Oval 33"/>
            <p:cNvSpPr>
              <a:spLocks noChangeArrowheads="1"/>
            </p:cNvSpPr>
            <p:nvPr/>
          </p:nvSpPr>
          <p:spPr bwMode="auto">
            <a:xfrm rot="844742">
              <a:off x="7716365" y="576739"/>
              <a:ext cx="468220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62" name="Oval 34"/>
            <p:cNvSpPr>
              <a:spLocks noChangeArrowheads="1"/>
            </p:cNvSpPr>
            <p:nvPr/>
          </p:nvSpPr>
          <p:spPr bwMode="auto">
            <a:xfrm rot="844742">
              <a:off x="8372287" y="576739"/>
              <a:ext cx="468220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63" name="Oval 35"/>
            <p:cNvSpPr>
              <a:spLocks noChangeArrowheads="1"/>
            </p:cNvSpPr>
            <p:nvPr/>
          </p:nvSpPr>
          <p:spPr bwMode="auto">
            <a:xfrm rot="844742">
              <a:off x="9026146" y="576739"/>
              <a:ext cx="468222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64" name="Oval 36"/>
            <p:cNvSpPr>
              <a:spLocks noChangeArrowheads="1"/>
            </p:cNvSpPr>
            <p:nvPr/>
          </p:nvSpPr>
          <p:spPr bwMode="auto">
            <a:xfrm rot="844742">
              <a:off x="9682068" y="576739"/>
              <a:ext cx="468222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65" name="Oval 37"/>
            <p:cNvSpPr>
              <a:spLocks noChangeArrowheads="1"/>
            </p:cNvSpPr>
            <p:nvPr/>
          </p:nvSpPr>
          <p:spPr bwMode="auto">
            <a:xfrm rot="844742">
              <a:off x="7716365" y="2922032"/>
              <a:ext cx="468220" cy="37838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66" name="Oval 38"/>
            <p:cNvSpPr>
              <a:spLocks noChangeArrowheads="1"/>
            </p:cNvSpPr>
            <p:nvPr/>
          </p:nvSpPr>
          <p:spPr bwMode="auto">
            <a:xfrm rot="844742">
              <a:off x="8370224" y="2922032"/>
              <a:ext cx="468222" cy="37838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67" name="Oval 39"/>
            <p:cNvSpPr>
              <a:spLocks noChangeArrowheads="1"/>
            </p:cNvSpPr>
            <p:nvPr/>
          </p:nvSpPr>
          <p:spPr bwMode="auto">
            <a:xfrm rot="844742">
              <a:off x="7716365" y="1256824"/>
              <a:ext cx="468220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68" name="Oval 40"/>
            <p:cNvSpPr>
              <a:spLocks noChangeArrowheads="1"/>
            </p:cNvSpPr>
            <p:nvPr/>
          </p:nvSpPr>
          <p:spPr bwMode="auto">
            <a:xfrm rot="844742">
              <a:off x="8372287" y="1256824"/>
              <a:ext cx="468220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69" name="Oval 41"/>
            <p:cNvSpPr>
              <a:spLocks noChangeArrowheads="1"/>
            </p:cNvSpPr>
            <p:nvPr/>
          </p:nvSpPr>
          <p:spPr bwMode="auto">
            <a:xfrm rot="844742">
              <a:off x="9026146" y="1256824"/>
              <a:ext cx="468222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70" name="Oval 42"/>
            <p:cNvSpPr>
              <a:spLocks noChangeArrowheads="1"/>
            </p:cNvSpPr>
            <p:nvPr/>
          </p:nvSpPr>
          <p:spPr bwMode="auto">
            <a:xfrm rot="844742">
              <a:off x="9682068" y="1256824"/>
              <a:ext cx="468222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73" name="Oval 45"/>
            <p:cNvSpPr>
              <a:spLocks noChangeArrowheads="1"/>
            </p:cNvSpPr>
            <p:nvPr/>
          </p:nvSpPr>
          <p:spPr bwMode="auto">
            <a:xfrm rot="844742">
              <a:off x="7716365" y="1861900"/>
              <a:ext cx="468220" cy="37838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74" name="Oval 46"/>
            <p:cNvSpPr>
              <a:spLocks noChangeArrowheads="1"/>
            </p:cNvSpPr>
            <p:nvPr/>
          </p:nvSpPr>
          <p:spPr bwMode="auto">
            <a:xfrm rot="844742">
              <a:off x="8372287" y="1861900"/>
              <a:ext cx="468220" cy="37838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75" name="Oval 47"/>
            <p:cNvSpPr>
              <a:spLocks noChangeArrowheads="1"/>
            </p:cNvSpPr>
            <p:nvPr/>
          </p:nvSpPr>
          <p:spPr bwMode="auto">
            <a:xfrm rot="844742">
              <a:off x="9026146" y="1861900"/>
              <a:ext cx="468222" cy="37838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76" name="Oval 48"/>
            <p:cNvSpPr>
              <a:spLocks noChangeArrowheads="1"/>
            </p:cNvSpPr>
            <p:nvPr/>
          </p:nvSpPr>
          <p:spPr bwMode="auto">
            <a:xfrm rot="844742">
              <a:off x="9682068" y="1861900"/>
              <a:ext cx="468222" cy="37838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77" name="Oval 49"/>
            <p:cNvSpPr>
              <a:spLocks noChangeArrowheads="1"/>
            </p:cNvSpPr>
            <p:nvPr/>
          </p:nvSpPr>
          <p:spPr bwMode="auto">
            <a:xfrm rot="844742">
              <a:off x="9026146" y="2995375"/>
              <a:ext cx="468222" cy="37838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78" name="Oval 50"/>
            <p:cNvSpPr>
              <a:spLocks noChangeArrowheads="1"/>
            </p:cNvSpPr>
            <p:nvPr/>
          </p:nvSpPr>
          <p:spPr bwMode="auto">
            <a:xfrm rot="844742">
              <a:off x="9680006" y="2995375"/>
              <a:ext cx="468220" cy="37838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79" name="Oval 51"/>
            <p:cNvSpPr>
              <a:spLocks noChangeArrowheads="1"/>
            </p:cNvSpPr>
            <p:nvPr/>
          </p:nvSpPr>
          <p:spPr bwMode="auto">
            <a:xfrm rot="844742">
              <a:off x="7716365" y="2390299"/>
              <a:ext cx="468220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80" name="Oval 52"/>
            <p:cNvSpPr>
              <a:spLocks noChangeArrowheads="1"/>
            </p:cNvSpPr>
            <p:nvPr/>
          </p:nvSpPr>
          <p:spPr bwMode="auto">
            <a:xfrm rot="844742">
              <a:off x="8372287" y="2390299"/>
              <a:ext cx="468220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81" name="Oval 53"/>
            <p:cNvSpPr>
              <a:spLocks noChangeArrowheads="1"/>
            </p:cNvSpPr>
            <p:nvPr/>
          </p:nvSpPr>
          <p:spPr bwMode="auto">
            <a:xfrm rot="844742">
              <a:off x="9026146" y="2390299"/>
              <a:ext cx="468222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  <p:sp>
          <p:nvSpPr>
            <p:cNvPr id="22582" name="Oval 54"/>
            <p:cNvSpPr>
              <a:spLocks noChangeArrowheads="1"/>
            </p:cNvSpPr>
            <p:nvPr/>
          </p:nvSpPr>
          <p:spPr bwMode="auto">
            <a:xfrm rot="844742">
              <a:off x="9682068" y="2390299"/>
              <a:ext cx="468222" cy="378381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14713" tIns="57358" rIns="114713" bIns="57358" anchor="ctr"/>
            <a:lstStyle/>
            <a:p>
              <a:endParaRPr lang="ru-RU" sz="4103"/>
            </a:p>
          </p:txBody>
        </p:sp>
      </p:grpSp>
      <p:sp>
        <p:nvSpPr>
          <p:cNvPr id="22587" name="AutoShape 59"/>
          <p:cNvSpPr>
            <a:spLocks noChangeArrowheads="1"/>
          </p:cNvSpPr>
          <p:nvPr/>
        </p:nvSpPr>
        <p:spPr bwMode="auto">
          <a:xfrm rot="10800000">
            <a:off x="3016422" y="4603994"/>
            <a:ext cx="7401977" cy="2419760"/>
          </a:xfrm>
          <a:prstGeom prst="wedgeEllipseCallout">
            <a:avLst>
              <a:gd name="adj1" fmla="val -51205"/>
              <a:gd name="adj2" fmla="val 55955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10800000" lIns="114707" tIns="57354" rIns="114707" bIns="57354"/>
          <a:lstStyle/>
          <a:p>
            <a:pPr algn="ctr"/>
            <a:r>
              <a:rPr lang="en-US" sz="4313" b="1" dirty="0" err="1">
                <a:latin typeface="Arial" pitchFamily="34" charset="0"/>
                <a:cs typeface="Arial" pitchFamily="34" charset="0"/>
              </a:rPr>
              <a:t>Doirachalar</a:t>
            </a:r>
            <a:r>
              <a:rPr lang="en-US" sz="4313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3" b="1" dirty="0" err="1">
                <a:latin typeface="Arial" pitchFamily="34" charset="0"/>
                <a:cs typeface="Arial" pitchFamily="34" charset="0"/>
              </a:rPr>
              <a:t>sonini</a:t>
            </a:r>
            <a:r>
              <a:rPr lang="en-US" sz="4313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3" b="1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4313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3" b="1" dirty="0" err="1">
                <a:latin typeface="Arial" pitchFamily="34" charset="0"/>
                <a:cs typeface="Arial" pitchFamily="34" charset="0"/>
              </a:rPr>
              <a:t>sanash</a:t>
            </a:r>
            <a:r>
              <a:rPr lang="en-US" sz="4313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3" b="1" dirty="0" err="1">
                <a:latin typeface="Arial" pitchFamily="34" charset="0"/>
                <a:cs typeface="Arial" pitchFamily="34" charset="0"/>
              </a:rPr>
              <a:t>mumkin</a:t>
            </a:r>
            <a:r>
              <a:rPr lang="en-US" sz="4313" b="1" dirty="0">
                <a:latin typeface="Arial" pitchFamily="34" charset="0"/>
                <a:cs typeface="Arial" pitchFamily="34" charset="0"/>
              </a:rPr>
              <a:t>?</a:t>
            </a:r>
            <a:endParaRPr lang="ru-RU" sz="4313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88" name="Text Box 60"/>
          <p:cNvSpPr txBox="1">
            <a:spLocks noChangeArrowheads="1"/>
          </p:cNvSpPr>
          <p:nvPr/>
        </p:nvSpPr>
        <p:spPr bwMode="auto">
          <a:xfrm>
            <a:off x="1966381" y="3299813"/>
            <a:ext cx="2332330" cy="1577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9259" b="1" dirty="0"/>
              <a:t>4 </a:t>
            </a:r>
            <a:r>
              <a:rPr lang="en-US" sz="9259" b="1" dirty="0">
                <a:cs typeface="Arial" charset="0"/>
              </a:rPr>
              <a:t>·</a:t>
            </a:r>
            <a:r>
              <a:rPr lang="ru-RU" sz="9259" b="1" dirty="0">
                <a:cs typeface="Arial" charset="0"/>
              </a:rPr>
              <a:t> </a:t>
            </a:r>
            <a:r>
              <a:rPr lang="en-US" sz="9259" b="1" dirty="0" smtClean="0">
                <a:cs typeface="Arial" charset="0"/>
              </a:rPr>
              <a:t>5 </a:t>
            </a:r>
            <a:endParaRPr lang="en-US" sz="9259" b="1" dirty="0">
              <a:cs typeface="Arial" charset="0"/>
            </a:endParaRPr>
          </a:p>
        </p:txBody>
      </p:sp>
      <p:sp>
        <p:nvSpPr>
          <p:cNvPr id="22589" name="Text Box 61"/>
          <p:cNvSpPr txBox="1">
            <a:spLocks noChangeArrowheads="1"/>
          </p:cNvSpPr>
          <p:nvPr/>
        </p:nvSpPr>
        <p:spPr bwMode="auto">
          <a:xfrm>
            <a:off x="4847324" y="3299813"/>
            <a:ext cx="2154755" cy="1411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418" b="1" dirty="0" smtClean="0"/>
              <a:t>5</a:t>
            </a:r>
            <a:r>
              <a:rPr lang="ru-RU" sz="8418" b="1" dirty="0" smtClean="0"/>
              <a:t> </a:t>
            </a:r>
            <a:r>
              <a:rPr lang="en-US" sz="8418" b="1" dirty="0">
                <a:cs typeface="Arial" charset="0"/>
              </a:rPr>
              <a:t>·</a:t>
            </a:r>
            <a:r>
              <a:rPr lang="ru-RU" sz="8418" b="1" dirty="0">
                <a:cs typeface="Arial" charset="0"/>
              </a:rPr>
              <a:t> 4</a:t>
            </a:r>
            <a:endParaRPr lang="en-US" sz="8418" b="1" dirty="0">
              <a:cs typeface="Arial" charset="0"/>
            </a:endParaRPr>
          </a:p>
        </p:txBody>
      </p:sp>
      <p:sp>
        <p:nvSpPr>
          <p:cNvPr id="22590" name="Text Box 62"/>
          <p:cNvSpPr txBox="1">
            <a:spLocks noChangeArrowheads="1"/>
          </p:cNvSpPr>
          <p:nvPr/>
        </p:nvSpPr>
        <p:spPr bwMode="auto">
          <a:xfrm>
            <a:off x="4109859" y="3299813"/>
            <a:ext cx="787749" cy="1444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4707" tIns="57354" rIns="114707" bIns="57354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8418" b="1" dirty="0"/>
              <a:t>=</a:t>
            </a:r>
            <a:endParaRPr lang="en-US" sz="8418" b="1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90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88" grpId="0"/>
      <p:bldP spid="22589" grpId="0"/>
      <p:bldP spid="2259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Oval 4"/>
          <p:cNvSpPr>
            <a:spLocks noChangeArrowheads="1"/>
          </p:cNvSpPr>
          <p:nvPr/>
        </p:nvSpPr>
        <p:spPr bwMode="auto">
          <a:xfrm rot="844742">
            <a:off x="9209594" y="67947"/>
            <a:ext cx="549884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25" name="Oval 5"/>
          <p:cNvSpPr>
            <a:spLocks noChangeArrowheads="1"/>
          </p:cNvSpPr>
          <p:nvPr/>
        </p:nvSpPr>
        <p:spPr bwMode="auto">
          <a:xfrm rot="844742">
            <a:off x="9979918" y="67947"/>
            <a:ext cx="549884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26" name="Oval 6"/>
          <p:cNvSpPr>
            <a:spLocks noChangeArrowheads="1"/>
          </p:cNvSpPr>
          <p:nvPr/>
        </p:nvSpPr>
        <p:spPr bwMode="auto">
          <a:xfrm rot="844742">
            <a:off x="10747817" y="67947"/>
            <a:ext cx="549886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27" name="Oval 7"/>
          <p:cNvSpPr>
            <a:spLocks noChangeArrowheads="1"/>
          </p:cNvSpPr>
          <p:nvPr/>
        </p:nvSpPr>
        <p:spPr bwMode="auto">
          <a:xfrm rot="844742">
            <a:off x="11518139" y="67947"/>
            <a:ext cx="549886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28" name="Oval 8"/>
          <p:cNvSpPr>
            <a:spLocks noChangeArrowheads="1"/>
          </p:cNvSpPr>
          <p:nvPr/>
        </p:nvSpPr>
        <p:spPr bwMode="auto">
          <a:xfrm rot="844742">
            <a:off x="9209594" y="2777456"/>
            <a:ext cx="549884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29" name="Oval 9"/>
          <p:cNvSpPr>
            <a:spLocks noChangeArrowheads="1"/>
          </p:cNvSpPr>
          <p:nvPr/>
        </p:nvSpPr>
        <p:spPr bwMode="auto">
          <a:xfrm rot="844742">
            <a:off x="9977494" y="2777456"/>
            <a:ext cx="549886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30" name="Oval 10"/>
          <p:cNvSpPr>
            <a:spLocks noChangeArrowheads="1"/>
          </p:cNvSpPr>
          <p:nvPr/>
        </p:nvSpPr>
        <p:spPr bwMode="auto">
          <a:xfrm rot="844742">
            <a:off x="9209594" y="853647"/>
            <a:ext cx="549884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31" name="Oval 11"/>
          <p:cNvSpPr>
            <a:spLocks noChangeArrowheads="1"/>
          </p:cNvSpPr>
          <p:nvPr/>
        </p:nvSpPr>
        <p:spPr bwMode="auto">
          <a:xfrm rot="844742">
            <a:off x="9979918" y="853647"/>
            <a:ext cx="549884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32" name="Oval 12"/>
          <p:cNvSpPr>
            <a:spLocks noChangeArrowheads="1"/>
          </p:cNvSpPr>
          <p:nvPr/>
        </p:nvSpPr>
        <p:spPr bwMode="auto">
          <a:xfrm rot="844742">
            <a:off x="10747817" y="853647"/>
            <a:ext cx="549886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33" name="Oval 13"/>
          <p:cNvSpPr>
            <a:spLocks noChangeArrowheads="1"/>
          </p:cNvSpPr>
          <p:nvPr/>
        </p:nvSpPr>
        <p:spPr bwMode="auto">
          <a:xfrm rot="844742">
            <a:off x="11518139" y="853647"/>
            <a:ext cx="549886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34" name="Oval 14"/>
          <p:cNvSpPr>
            <a:spLocks noChangeArrowheads="1"/>
          </p:cNvSpPr>
          <p:nvPr/>
        </p:nvSpPr>
        <p:spPr bwMode="auto">
          <a:xfrm rot="844742">
            <a:off x="9209594" y="3474573"/>
            <a:ext cx="549884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35" name="Oval 15"/>
          <p:cNvSpPr>
            <a:spLocks noChangeArrowheads="1"/>
          </p:cNvSpPr>
          <p:nvPr/>
        </p:nvSpPr>
        <p:spPr bwMode="auto">
          <a:xfrm rot="844742">
            <a:off x="9977494" y="3474573"/>
            <a:ext cx="549886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36" name="Oval 16"/>
          <p:cNvSpPr>
            <a:spLocks noChangeArrowheads="1"/>
          </p:cNvSpPr>
          <p:nvPr/>
        </p:nvSpPr>
        <p:spPr bwMode="auto">
          <a:xfrm rot="844742">
            <a:off x="9209594" y="1552690"/>
            <a:ext cx="549884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37" name="Oval 17"/>
          <p:cNvSpPr>
            <a:spLocks noChangeArrowheads="1"/>
          </p:cNvSpPr>
          <p:nvPr/>
        </p:nvSpPr>
        <p:spPr bwMode="auto">
          <a:xfrm rot="844742">
            <a:off x="9979918" y="1552690"/>
            <a:ext cx="549884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38" name="Oval 18"/>
          <p:cNvSpPr>
            <a:spLocks noChangeArrowheads="1"/>
          </p:cNvSpPr>
          <p:nvPr/>
        </p:nvSpPr>
        <p:spPr bwMode="auto">
          <a:xfrm rot="844742">
            <a:off x="10747817" y="1552690"/>
            <a:ext cx="549886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39" name="Oval 19"/>
          <p:cNvSpPr>
            <a:spLocks noChangeArrowheads="1"/>
          </p:cNvSpPr>
          <p:nvPr/>
        </p:nvSpPr>
        <p:spPr bwMode="auto">
          <a:xfrm rot="844742">
            <a:off x="11518139" y="1552690"/>
            <a:ext cx="549886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40" name="Oval 20"/>
          <p:cNvSpPr>
            <a:spLocks noChangeArrowheads="1"/>
          </p:cNvSpPr>
          <p:nvPr/>
        </p:nvSpPr>
        <p:spPr bwMode="auto">
          <a:xfrm rot="844742">
            <a:off x="10747817" y="2862188"/>
            <a:ext cx="549886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41" name="Oval 21"/>
          <p:cNvSpPr>
            <a:spLocks noChangeArrowheads="1"/>
          </p:cNvSpPr>
          <p:nvPr/>
        </p:nvSpPr>
        <p:spPr bwMode="auto">
          <a:xfrm rot="844742">
            <a:off x="11515716" y="2862188"/>
            <a:ext cx="549884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42" name="Oval 22"/>
          <p:cNvSpPr>
            <a:spLocks noChangeArrowheads="1"/>
          </p:cNvSpPr>
          <p:nvPr/>
        </p:nvSpPr>
        <p:spPr bwMode="auto">
          <a:xfrm rot="844742">
            <a:off x="9209594" y="2163146"/>
            <a:ext cx="549884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43" name="Oval 23"/>
          <p:cNvSpPr>
            <a:spLocks noChangeArrowheads="1"/>
          </p:cNvSpPr>
          <p:nvPr/>
        </p:nvSpPr>
        <p:spPr bwMode="auto">
          <a:xfrm rot="844742">
            <a:off x="9979918" y="2163146"/>
            <a:ext cx="549884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44" name="Oval 24"/>
          <p:cNvSpPr>
            <a:spLocks noChangeArrowheads="1"/>
          </p:cNvSpPr>
          <p:nvPr/>
        </p:nvSpPr>
        <p:spPr bwMode="auto">
          <a:xfrm rot="844742">
            <a:off x="10747817" y="2163146"/>
            <a:ext cx="549886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45" name="Oval 25"/>
          <p:cNvSpPr>
            <a:spLocks noChangeArrowheads="1"/>
          </p:cNvSpPr>
          <p:nvPr/>
        </p:nvSpPr>
        <p:spPr bwMode="auto">
          <a:xfrm rot="844742">
            <a:off x="11518139" y="2163146"/>
            <a:ext cx="549886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46" name="Oval 26"/>
          <p:cNvSpPr>
            <a:spLocks noChangeArrowheads="1"/>
          </p:cNvSpPr>
          <p:nvPr/>
        </p:nvSpPr>
        <p:spPr bwMode="auto">
          <a:xfrm rot="844742">
            <a:off x="10747817" y="3472647"/>
            <a:ext cx="549886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47" name="Oval 27"/>
          <p:cNvSpPr>
            <a:spLocks noChangeArrowheads="1"/>
          </p:cNvSpPr>
          <p:nvPr/>
        </p:nvSpPr>
        <p:spPr bwMode="auto">
          <a:xfrm rot="844742">
            <a:off x="11515716" y="3472647"/>
            <a:ext cx="549884" cy="4371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48" name="Oval 28"/>
          <p:cNvSpPr>
            <a:spLocks noChangeArrowheads="1"/>
          </p:cNvSpPr>
          <p:nvPr/>
        </p:nvSpPr>
        <p:spPr bwMode="auto">
          <a:xfrm rot="844742">
            <a:off x="6244581" y="156531"/>
            <a:ext cx="549884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49" name="Oval 29"/>
          <p:cNvSpPr>
            <a:spLocks noChangeArrowheads="1"/>
          </p:cNvSpPr>
          <p:nvPr/>
        </p:nvSpPr>
        <p:spPr bwMode="auto">
          <a:xfrm rot="844742">
            <a:off x="7014904" y="156531"/>
            <a:ext cx="549884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50" name="Oval 30"/>
          <p:cNvSpPr>
            <a:spLocks noChangeArrowheads="1"/>
          </p:cNvSpPr>
          <p:nvPr/>
        </p:nvSpPr>
        <p:spPr bwMode="auto">
          <a:xfrm rot="844742">
            <a:off x="7782803" y="156531"/>
            <a:ext cx="549886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51" name="Oval 31"/>
          <p:cNvSpPr>
            <a:spLocks noChangeArrowheads="1"/>
          </p:cNvSpPr>
          <p:nvPr/>
        </p:nvSpPr>
        <p:spPr bwMode="auto">
          <a:xfrm rot="844742">
            <a:off x="8553126" y="156531"/>
            <a:ext cx="549886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52" name="Oval 32"/>
          <p:cNvSpPr>
            <a:spLocks noChangeArrowheads="1"/>
          </p:cNvSpPr>
          <p:nvPr/>
        </p:nvSpPr>
        <p:spPr bwMode="auto">
          <a:xfrm rot="844742">
            <a:off x="6244581" y="2866040"/>
            <a:ext cx="549884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53" name="Oval 33"/>
          <p:cNvSpPr>
            <a:spLocks noChangeArrowheads="1"/>
          </p:cNvSpPr>
          <p:nvPr/>
        </p:nvSpPr>
        <p:spPr bwMode="auto">
          <a:xfrm rot="844742">
            <a:off x="7012481" y="2866040"/>
            <a:ext cx="549886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54" name="Oval 34"/>
          <p:cNvSpPr>
            <a:spLocks noChangeArrowheads="1"/>
          </p:cNvSpPr>
          <p:nvPr/>
        </p:nvSpPr>
        <p:spPr bwMode="auto">
          <a:xfrm rot="844742">
            <a:off x="6244581" y="942232"/>
            <a:ext cx="549884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55" name="Oval 35"/>
          <p:cNvSpPr>
            <a:spLocks noChangeArrowheads="1"/>
          </p:cNvSpPr>
          <p:nvPr/>
        </p:nvSpPr>
        <p:spPr bwMode="auto">
          <a:xfrm rot="844742">
            <a:off x="7014904" y="942232"/>
            <a:ext cx="549884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56" name="Oval 36"/>
          <p:cNvSpPr>
            <a:spLocks noChangeArrowheads="1"/>
          </p:cNvSpPr>
          <p:nvPr/>
        </p:nvSpPr>
        <p:spPr bwMode="auto">
          <a:xfrm rot="844742">
            <a:off x="7782803" y="942232"/>
            <a:ext cx="549886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57" name="Oval 37"/>
          <p:cNvSpPr>
            <a:spLocks noChangeArrowheads="1"/>
          </p:cNvSpPr>
          <p:nvPr/>
        </p:nvSpPr>
        <p:spPr bwMode="auto">
          <a:xfrm rot="844742">
            <a:off x="8553126" y="942232"/>
            <a:ext cx="549886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58" name="Oval 38"/>
          <p:cNvSpPr>
            <a:spLocks noChangeArrowheads="1"/>
          </p:cNvSpPr>
          <p:nvPr/>
        </p:nvSpPr>
        <p:spPr bwMode="auto">
          <a:xfrm rot="844742">
            <a:off x="6244581" y="3563156"/>
            <a:ext cx="549884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59" name="Oval 39"/>
          <p:cNvSpPr>
            <a:spLocks noChangeArrowheads="1"/>
          </p:cNvSpPr>
          <p:nvPr/>
        </p:nvSpPr>
        <p:spPr bwMode="auto">
          <a:xfrm rot="844742">
            <a:off x="7012481" y="3563156"/>
            <a:ext cx="549886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60" name="Oval 40"/>
          <p:cNvSpPr>
            <a:spLocks noChangeArrowheads="1"/>
          </p:cNvSpPr>
          <p:nvPr/>
        </p:nvSpPr>
        <p:spPr bwMode="auto">
          <a:xfrm rot="844742">
            <a:off x="6244581" y="1641273"/>
            <a:ext cx="549884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61" name="Oval 41"/>
          <p:cNvSpPr>
            <a:spLocks noChangeArrowheads="1"/>
          </p:cNvSpPr>
          <p:nvPr/>
        </p:nvSpPr>
        <p:spPr bwMode="auto">
          <a:xfrm rot="844742">
            <a:off x="7014904" y="1641273"/>
            <a:ext cx="549884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62" name="Oval 42"/>
          <p:cNvSpPr>
            <a:spLocks noChangeArrowheads="1"/>
          </p:cNvSpPr>
          <p:nvPr/>
        </p:nvSpPr>
        <p:spPr bwMode="auto">
          <a:xfrm rot="844742">
            <a:off x="7782803" y="1641273"/>
            <a:ext cx="549886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63" name="Oval 43"/>
          <p:cNvSpPr>
            <a:spLocks noChangeArrowheads="1"/>
          </p:cNvSpPr>
          <p:nvPr/>
        </p:nvSpPr>
        <p:spPr bwMode="auto">
          <a:xfrm rot="844742">
            <a:off x="8553126" y="1641273"/>
            <a:ext cx="549886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64" name="Oval 44"/>
          <p:cNvSpPr>
            <a:spLocks noChangeArrowheads="1"/>
          </p:cNvSpPr>
          <p:nvPr/>
        </p:nvSpPr>
        <p:spPr bwMode="auto">
          <a:xfrm rot="844742">
            <a:off x="7782803" y="2950772"/>
            <a:ext cx="549886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65" name="Oval 45"/>
          <p:cNvSpPr>
            <a:spLocks noChangeArrowheads="1"/>
          </p:cNvSpPr>
          <p:nvPr/>
        </p:nvSpPr>
        <p:spPr bwMode="auto">
          <a:xfrm rot="844742">
            <a:off x="8550702" y="2950772"/>
            <a:ext cx="549884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66" name="Oval 46"/>
          <p:cNvSpPr>
            <a:spLocks noChangeArrowheads="1"/>
          </p:cNvSpPr>
          <p:nvPr/>
        </p:nvSpPr>
        <p:spPr bwMode="auto">
          <a:xfrm rot="844742">
            <a:off x="6244581" y="2251732"/>
            <a:ext cx="549884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67" name="Oval 47"/>
          <p:cNvSpPr>
            <a:spLocks noChangeArrowheads="1"/>
          </p:cNvSpPr>
          <p:nvPr/>
        </p:nvSpPr>
        <p:spPr bwMode="auto">
          <a:xfrm rot="844742">
            <a:off x="7014904" y="2251732"/>
            <a:ext cx="549884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68" name="Oval 48"/>
          <p:cNvSpPr>
            <a:spLocks noChangeArrowheads="1"/>
          </p:cNvSpPr>
          <p:nvPr/>
        </p:nvSpPr>
        <p:spPr bwMode="auto">
          <a:xfrm rot="844742">
            <a:off x="7782803" y="2251732"/>
            <a:ext cx="549886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69" name="Oval 49"/>
          <p:cNvSpPr>
            <a:spLocks noChangeArrowheads="1"/>
          </p:cNvSpPr>
          <p:nvPr/>
        </p:nvSpPr>
        <p:spPr bwMode="auto">
          <a:xfrm rot="844742">
            <a:off x="8553126" y="2251732"/>
            <a:ext cx="549886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70" name="Oval 50"/>
          <p:cNvSpPr>
            <a:spLocks noChangeArrowheads="1"/>
          </p:cNvSpPr>
          <p:nvPr/>
        </p:nvSpPr>
        <p:spPr bwMode="auto">
          <a:xfrm rot="844742">
            <a:off x="7782803" y="3561231"/>
            <a:ext cx="549886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71" name="Oval 51"/>
          <p:cNvSpPr>
            <a:spLocks noChangeArrowheads="1"/>
          </p:cNvSpPr>
          <p:nvPr/>
        </p:nvSpPr>
        <p:spPr bwMode="auto">
          <a:xfrm rot="844742">
            <a:off x="8550702" y="3561231"/>
            <a:ext cx="549884" cy="437141"/>
          </a:xfrm>
          <a:prstGeom prst="ellipse">
            <a:avLst/>
          </a:prstGeom>
          <a:solidFill>
            <a:schemeClr val="accent4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114707" tIns="57354" rIns="114707" bIns="57354" anchor="ctr"/>
          <a:lstStyle/>
          <a:p>
            <a:endParaRPr lang="ru-RU" sz="4103"/>
          </a:p>
        </p:txBody>
      </p:sp>
      <p:sp>
        <p:nvSpPr>
          <p:cNvPr id="30774" name="Text Box 54"/>
          <p:cNvSpPr txBox="1">
            <a:spLocks noChangeArrowheads="1"/>
          </p:cNvSpPr>
          <p:nvPr/>
        </p:nvSpPr>
        <p:spPr bwMode="auto">
          <a:xfrm>
            <a:off x="1064465" y="293425"/>
            <a:ext cx="4359260" cy="1211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313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6945" b="1" dirty="0">
                <a:latin typeface="Arial" pitchFamily="34" charset="0"/>
                <a:cs typeface="Arial" pitchFamily="34" charset="0"/>
              </a:rPr>
              <a:t>(6</a:t>
            </a:r>
            <a:r>
              <a:rPr lang="ru-RU" sz="694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6945" b="1" dirty="0">
                <a:latin typeface="Arial" pitchFamily="34" charset="0"/>
                <a:cs typeface="Arial" pitchFamily="34" charset="0"/>
              </a:rPr>
              <a:t>·</a:t>
            </a:r>
            <a:r>
              <a:rPr lang="ru-RU" sz="694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6945" b="1" dirty="0">
                <a:latin typeface="Arial" pitchFamily="34" charset="0"/>
                <a:cs typeface="Arial" pitchFamily="34" charset="0"/>
              </a:rPr>
              <a:t>4) · 2</a:t>
            </a:r>
          </a:p>
        </p:txBody>
      </p:sp>
      <p:sp>
        <p:nvSpPr>
          <p:cNvPr id="30775" name="Text Box 55"/>
          <p:cNvSpPr txBox="1">
            <a:spLocks noChangeArrowheads="1"/>
          </p:cNvSpPr>
          <p:nvPr/>
        </p:nvSpPr>
        <p:spPr bwMode="auto">
          <a:xfrm>
            <a:off x="1665742" y="1495980"/>
            <a:ext cx="3833143" cy="1112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313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6313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313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·</a:t>
            </a:r>
            <a:r>
              <a:rPr lang="ru-RU" sz="6313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313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(4 · 2)</a:t>
            </a:r>
          </a:p>
        </p:txBody>
      </p:sp>
      <p:sp>
        <p:nvSpPr>
          <p:cNvPr id="30776" name="Text Box 56"/>
          <p:cNvSpPr txBox="1">
            <a:spLocks noChangeArrowheads="1"/>
          </p:cNvSpPr>
          <p:nvPr/>
        </p:nvSpPr>
        <p:spPr bwMode="auto">
          <a:xfrm>
            <a:off x="1103474" y="1571139"/>
            <a:ext cx="1088386" cy="9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050" b="1" dirty="0">
                <a:solidFill>
                  <a:schemeClr val="tx2"/>
                </a:solidFill>
              </a:rPr>
              <a:t>=</a:t>
            </a:r>
            <a:endParaRPr lang="en-US" sz="5050" b="1" dirty="0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30777" name="Text Box 57"/>
          <p:cNvSpPr txBox="1">
            <a:spLocks noChangeArrowheads="1"/>
          </p:cNvSpPr>
          <p:nvPr/>
        </p:nvSpPr>
        <p:spPr bwMode="auto">
          <a:xfrm>
            <a:off x="1515422" y="2623375"/>
            <a:ext cx="3908303" cy="1112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313" b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(6</a:t>
            </a:r>
            <a:r>
              <a:rPr lang="ru-RU" sz="6313" b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313" b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·</a:t>
            </a:r>
            <a:r>
              <a:rPr lang="ru-RU" sz="6313" b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313" b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2) · 4</a:t>
            </a:r>
          </a:p>
        </p:txBody>
      </p:sp>
      <p:sp>
        <p:nvSpPr>
          <p:cNvPr id="30779" name="Text Box 59"/>
          <p:cNvSpPr txBox="1">
            <a:spLocks noChangeArrowheads="1"/>
          </p:cNvSpPr>
          <p:nvPr/>
        </p:nvSpPr>
        <p:spPr bwMode="auto">
          <a:xfrm>
            <a:off x="914145" y="2773694"/>
            <a:ext cx="787747" cy="9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4707" tIns="57354" rIns="114707" bIns="57354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050" b="1" dirty="0">
                <a:solidFill>
                  <a:srgbClr val="993300"/>
                </a:solidFill>
              </a:rPr>
              <a:t>=</a:t>
            </a:r>
            <a:endParaRPr lang="en-US" sz="5050" b="1" dirty="0">
              <a:solidFill>
                <a:srgbClr val="993300"/>
              </a:solidFill>
              <a:cs typeface="Arial" charset="0"/>
            </a:endParaRPr>
          </a:p>
        </p:txBody>
      </p:sp>
      <p:sp>
        <p:nvSpPr>
          <p:cNvPr id="59" name="Text Box 59"/>
          <p:cNvSpPr txBox="1">
            <a:spLocks noChangeArrowheads="1"/>
          </p:cNvSpPr>
          <p:nvPr/>
        </p:nvSpPr>
        <p:spPr bwMode="auto">
          <a:xfrm>
            <a:off x="5162096" y="1571139"/>
            <a:ext cx="787747" cy="9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4707" tIns="57354" rIns="114707" bIns="57354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050" b="1" dirty="0">
                <a:solidFill>
                  <a:schemeClr val="tx2"/>
                </a:solidFill>
              </a:rPr>
              <a:t>=</a:t>
            </a:r>
            <a:endParaRPr lang="en-US" sz="5050" b="1" dirty="0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60" name="AutoShape 59"/>
          <p:cNvSpPr>
            <a:spLocks noChangeArrowheads="1"/>
          </p:cNvSpPr>
          <p:nvPr/>
        </p:nvSpPr>
        <p:spPr bwMode="auto">
          <a:xfrm rot="10800000">
            <a:off x="624645" y="4222014"/>
            <a:ext cx="7891762" cy="2660628"/>
          </a:xfrm>
          <a:prstGeom prst="wedgeEllipseCallout">
            <a:avLst>
              <a:gd name="adj1" fmla="val -54575"/>
              <a:gd name="adj2" fmla="val 45486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10800000" lIns="114707" tIns="57354" rIns="114707" bIns="57354"/>
          <a:lstStyle/>
          <a:p>
            <a:pPr algn="ctr"/>
            <a:r>
              <a:rPr lang="en-US" sz="4514" b="1" dirty="0" err="1">
                <a:latin typeface="Arial" pitchFamily="34" charset="0"/>
                <a:cs typeface="Arial" pitchFamily="34" charset="0"/>
              </a:rPr>
              <a:t>Doirachalar</a:t>
            </a:r>
            <a:r>
              <a:rPr lang="en-US" sz="4514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14" b="1" dirty="0" err="1">
                <a:latin typeface="Arial" pitchFamily="34" charset="0"/>
                <a:cs typeface="Arial" pitchFamily="34" charset="0"/>
              </a:rPr>
              <a:t>sonini</a:t>
            </a:r>
            <a:r>
              <a:rPr lang="en-US" sz="4514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14" b="1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4514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14" b="1" dirty="0" err="1">
                <a:latin typeface="Arial" pitchFamily="34" charset="0"/>
                <a:cs typeface="Arial" pitchFamily="34" charset="0"/>
              </a:rPr>
              <a:t>sanash</a:t>
            </a:r>
            <a:r>
              <a:rPr lang="en-US" sz="4514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14" b="1" dirty="0" err="1">
                <a:latin typeface="Arial" pitchFamily="34" charset="0"/>
                <a:cs typeface="Arial" pitchFamily="34" charset="0"/>
              </a:rPr>
              <a:t>mumkin</a:t>
            </a:r>
            <a:r>
              <a:rPr lang="en-US" sz="4514" b="1" dirty="0">
                <a:latin typeface="Arial" pitchFamily="34" charset="0"/>
                <a:cs typeface="Arial" pitchFamily="34" charset="0"/>
              </a:rPr>
              <a:t>?</a:t>
            </a:r>
            <a:endParaRPr lang="ru-RU" sz="4514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 Box 56"/>
          <p:cNvSpPr txBox="1">
            <a:spLocks noChangeArrowheads="1"/>
          </p:cNvSpPr>
          <p:nvPr/>
        </p:nvSpPr>
        <p:spPr bwMode="auto">
          <a:xfrm>
            <a:off x="5162095" y="443745"/>
            <a:ext cx="1088386" cy="9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050" b="1" dirty="0"/>
              <a:t>=</a:t>
            </a:r>
            <a:endParaRPr lang="en-US" sz="5050" b="1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20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0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0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0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4" grpId="0"/>
      <p:bldP spid="30775" grpId="0"/>
      <p:bldP spid="30776" grpId="0"/>
      <p:bldP spid="30777" grpId="0"/>
      <p:bldP spid="30779" grpId="0"/>
      <p:bldP spid="59" grpId="0"/>
      <p:bldP spid="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f20090918141730-stud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73208" y="1633851"/>
            <a:ext cx="2220650" cy="290922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70056" y="202689"/>
            <a:ext cx="123806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KO‘PAYTIRISH XOSSALARI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4216" y="1888134"/>
            <a:ext cx="72685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a·b</a:t>
            </a:r>
            <a:r>
              <a:rPr lang="en-US" sz="7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= </a:t>
            </a:r>
            <a:r>
              <a:rPr lang="en-US" sz="72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b·a</a:t>
            </a:r>
            <a:endParaRPr lang="ru-RU" sz="72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96344" y="3363810"/>
            <a:ext cx="45961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Guruhlash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qonuni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0879" y="4174439"/>
            <a:ext cx="95683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a·b·c</a:t>
            </a:r>
            <a:r>
              <a:rPr lang="en-US" sz="7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= a</a:t>
            </a:r>
            <a:r>
              <a:rPr lang="ru-RU" sz="7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</a:t>
            </a:r>
            <a:r>
              <a:rPr lang="ru-RU" sz="7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(b</a:t>
            </a:r>
            <a:r>
              <a:rPr lang="ru-RU" sz="7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</a:t>
            </a:r>
            <a:r>
              <a:rPr lang="ru-RU" sz="7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c)=</a:t>
            </a:r>
          </a:p>
          <a:p>
            <a:pPr algn="ctr"/>
            <a:r>
              <a:rPr lang="en-US" sz="7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 (a</a:t>
            </a:r>
            <a:r>
              <a:rPr lang="ru-RU" sz="7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</a:t>
            </a:r>
            <a:r>
              <a:rPr lang="ru-RU" sz="7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c)</a:t>
            </a:r>
            <a:r>
              <a:rPr lang="ru-RU" sz="7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</a:t>
            </a:r>
            <a:r>
              <a:rPr lang="ru-RU" sz="7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80320" y="1274594"/>
            <a:ext cx="59041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O‘rin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almashtirish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qonuni</a:t>
            </a: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4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f20090918141730-stud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46664" y="1584226"/>
            <a:ext cx="2555429" cy="334780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08111" y="1036259"/>
            <a:ext cx="1212361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</a:rPr>
              <a:t>    </a:t>
            </a:r>
            <a:r>
              <a:rPr lang="en-US" sz="4000" dirty="0" err="1" smtClean="0">
                <a:latin typeface="Arial" panose="020B0604020202020204" pitchFamily="34" charset="0"/>
              </a:rPr>
              <a:t>Sonni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</a:rPr>
              <a:t>0 </a:t>
            </a:r>
            <a:r>
              <a:rPr lang="en-US" sz="4000" dirty="0" err="1">
                <a:latin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</a:rPr>
              <a:t> 1 </a:t>
            </a:r>
            <a:r>
              <a:rPr lang="en-US" sz="4000" dirty="0" err="1">
                <a:latin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ko‘paytirishning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xossalari</a:t>
            </a:r>
            <a:r>
              <a:rPr lang="uz-Cyrl-UZ" sz="4000" dirty="0" smtClean="0">
                <a:latin typeface="Arial" panose="020B0604020202020204" pitchFamily="34" charset="0"/>
              </a:rPr>
              <a:t>: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endParaRPr lang="en-US" sz="4000" dirty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i="1" dirty="0" smtClean="0">
                <a:latin typeface="Arial" panose="020B0604020202020204" pitchFamily="34" charset="0"/>
              </a:rPr>
              <a:t>   1 </a:t>
            </a:r>
            <a:r>
              <a:rPr lang="en-US" sz="4000" b="1" i="1" dirty="0" smtClean="0">
                <a:latin typeface="Arial" panose="020B0604020202020204" pitchFamily="34" charset="0"/>
              </a:rPr>
              <a:t>∙</a:t>
            </a:r>
            <a:r>
              <a:rPr lang="en-US" sz="4000" i="1" dirty="0" smtClean="0">
                <a:latin typeface="Arial" panose="020B0604020202020204" pitchFamily="34" charset="0"/>
              </a:rPr>
              <a:t> m </a:t>
            </a:r>
            <a:r>
              <a:rPr lang="en-US" sz="4000" i="1" dirty="0">
                <a:latin typeface="Arial" panose="020B0604020202020204" pitchFamily="34" charset="0"/>
              </a:rPr>
              <a:t>= m </a:t>
            </a:r>
            <a:r>
              <a:rPr lang="en-US" sz="4000" b="1" i="1" dirty="0">
                <a:latin typeface="Arial" panose="020B0604020202020204" pitchFamily="34" charset="0"/>
              </a:rPr>
              <a:t>∙</a:t>
            </a:r>
            <a:r>
              <a:rPr lang="en-US" sz="4000" b="1" i="1" dirty="0" smtClean="0">
                <a:latin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</a:rPr>
              <a:t>1 = m</a:t>
            </a:r>
            <a:r>
              <a:rPr lang="en-US" sz="4000" i="1" dirty="0" smtClean="0">
                <a:latin typeface="Arial" panose="020B0604020202020204" pitchFamily="34" charset="0"/>
              </a:rPr>
              <a:t>,   </a:t>
            </a:r>
            <a:r>
              <a:rPr lang="en-US" sz="4000" i="1" dirty="0">
                <a:latin typeface="Arial" panose="020B0604020202020204" pitchFamily="34" charset="0"/>
              </a:rPr>
              <a:t>0 </a:t>
            </a:r>
            <a:r>
              <a:rPr lang="en-US" sz="4000" b="1" i="1" dirty="0">
                <a:latin typeface="Arial" panose="020B0604020202020204" pitchFamily="34" charset="0"/>
              </a:rPr>
              <a:t>∙</a:t>
            </a:r>
            <a:r>
              <a:rPr lang="en-US" sz="4000" b="1" i="1" dirty="0" smtClean="0">
                <a:latin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</a:rPr>
              <a:t>m = m </a:t>
            </a:r>
            <a:r>
              <a:rPr lang="en-US" sz="4000" b="1" i="1" dirty="0">
                <a:latin typeface="Arial" panose="020B0604020202020204" pitchFamily="34" charset="0"/>
              </a:rPr>
              <a:t>∙</a:t>
            </a:r>
            <a:r>
              <a:rPr lang="en-US" sz="4000" i="1" dirty="0" smtClean="0">
                <a:latin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</a:rPr>
              <a:t>0 = 0.</a:t>
            </a:r>
          </a:p>
          <a:p>
            <a:pPr>
              <a:lnSpc>
                <a:spcPct val="150000"/>
              </a:lnSpc>
            </a:pPr>
            <a:r>
              <a:rPr lang="pt-BR" sz="4000" i="1" dirty="0" smtClean="0">
                <a:latin typeface="Arial" panose="020B0604020202020204" pitchFamily="34" charset="0"/>
              </a:rPr>
              <a:t>     8 </a:t>
            </a:r>
            <a:r>
              <a:rPr lang="en-US" sz="4000" b="1" i="1" dirty="0">
                <a:latin typeface="Arial" panose="020B0604020202020204" pitchFamily="34" charset="0"/>
              </a:rPr>
              <a:t>∙</a:t>
            </a:r>
            <a:r>
              <a:rPr lang="pt-BR" sz="4000" i="1" dirty="0" smtClean="0">
                <a:latin typeface="Arial" panose="020B0604020202020204" pitchFamily="34" charset="0"/>
              </a:rPr>
              <a:t> </a:t>
            </a:r>
            <a:r>
              <a:rPr lang="pt-BR" sz="4000" i="1" dirty="0">
                <a:latin typeface="Arial" panose="020B0604020202020204" pitchFamily="34" charset="0"/>
              </a:rPr>
              <a:t>a </a:t>
            </a:r>
            <a:r>
              <a:rPr lang="pt-BR" sz="4000" dirty="0">
                <a:latin typeface="Arial" panose="020B0604020202020204" pitchFamily="34" charset="0"/>
              </a:rPr>
              <a:t>o‘rniga </a:t>
            </a:r>
            <a:r>
              <a:rPr lang="pt-BR" sz="4000" i="1" dirty="0">
                <a:latin typeface="Arial" panose="020B0604020202020204" pitchFamily="34" charset="0"/>
              </a:rPr>
              <a:t>8a </a:t>
            </a:r>
            <a:r>
              <a:rPr lang="pt-BR" sz="4000" dirty="0">
                <a:latin typeface="Arial" panose="020B0604020202020204" pitchFamily="34" charset="0"/>
              </a:rPr>
              <a:t>yoziladi.</a:t>
            </a:r>
          </a:p>
          <a:p>
            <a:pPr>
              <a:lnSpc>
                <a:spcPct val="150000"/>
              </a:lnSpc>
            </a:pPr>
            <a:r>
              <a:rPr lang="es-ES" sz="4000" i="1" dirty="0" smtClean="0">
                <a:latin typeface="Arial" panose="020B0604020202020204" pitchFamily="34" charset="0"/>
              </a:rPr>
              <a:t>     2 </a:t>
            </a:r>
            <a:r>
              <a:rPr lang="en-US" sz="4000" b="1" i="1" dirty="0" smtClean="0">
                <a:latin typeface="Arial" panose="020B0604020202020204" pitchFamily="34" charset="0"/>
              </a:rPr>
              <a:t>∙</a:t>
            </a:r>
            <a:r>
              <a:rPr lang="en-US" sz="4000" i="1" dirty="0">
                <a:latin typeface="Arial" panose="020B0604020202020204" pitchFamily="34" charset="0"/>
              </a:rPr>
              <a:t> </a:t>
            </a:r>
            <a:r>
              <a:rPr lang="es-ES" sz="4000" i="1" dirty="0" smtClean="0">
                <a:latin typeface="Arial" panose="020B0604020202020204" pitchFamily="34" charset="0"/>
              </a:rPr>
              <a:t>(</a:t>
            </a:r>
            <a:r>
              <a:rPr lang="es-ES" sz="4000" i="1" dirty="0">
                <a:latin typeface="Arial" panose="020B0604020202020204" pitchFamily="34" charset="0"/>
              </a:rPr>
              <a:t>a + b) </a:t>
            </a:r>
            <a:r>
              <a:rPr lang="es-ES" sz="4000" dirty="0">
                <a:latin typeface="Arial" panose="020B0604020202020204" pitchFamily="34" charset="0"/>
              </a:rPr>
              <a:t>o‘rniga </a:t>
            </a:r>
            <a:r>
              <a:rPr lang="es-ES" sz="4000" i="1" dirty="0">
                <a:latin typeface="Arial" panose="020B0604020202020204" pitchFamily="34" charset="0"/>
              </a:rPr>
              <a:t>2 (a + b) </a:t>
            </a:r>
            <a:r>
              <a:rPr lang="es-ES" sz="4000" dirty="0" smtClean="0">
                <a:latin typeface="Arial" panose="020B0604020202020204" pitchFamily="34" charset="0"/>
              </a:rPr>
              <a:t>va</a:t>
            </a:r>
          </a:p>
          <a:p>
            <a:pPr>
              <a:lnSpc>
                <a:spcPct val="150000"/>
              </a:lnSpc>
            </a:pPr>
            <a:r>
              <a:rPr lang="es-ES" sz="4000" dirty="0" smtClean="0">
                <a:latin typeface="Arial" panose="020B0604020202020204" pitchFamily="34" charset="0"/>
              </a:rPr>
              <a:t> </a:t>
            </a:r>
            <a:r>
              <a:rPr lang="es-ES" sz="4000" i="1" dirty="0">
                <a:latin typeface="Arial" panose="020B0604020202020204" pitchFamily="34" charset="0"/>
              </a:rPr>
              <a:t>(x + 6) </a:t>
            </a:r>
            <a:r>
              <a:rPr lang="en-US" sz="4000" b="1" i="1" dirty="0">
                <a:latin typeface="Arial" panose="020B0604020202020204" pitchFamily="34" charset="0"/>
              </a:rPr>
              <a:t>∙</a:t>
            </a:r>
            <a:r>
              <a:rPr lang="es-ES" sz="4000" i="1" dirty="0" smtClean="0">
                <a:latin typeface="Arial" panose="020B0604020202020204" pitchFamily="34" charset="0"/>
              </a:rPr>
              <a:t> </a:t>
            </a:r>
            <a:r>
              <a:rPr lang="es-ES" sz="4000" i="1" dirty="0">
                <a:latin typeface="Arial" panose="020B0604020202020204" pitchFamily="34" charset="0"/>
              </a:rPr>
              <a:t>(y + 3) </a:t>
            </a:r>
            <a:r>
              <a:rPr lang="es-ES" sz="4000" dirty="0">
                <a:latin typeface="Arial" panose="020B0604020202020204" pitchFamily="34" charset="0"/>
              </a:rPr>
              <a:t>o‘rniga </a:t>
            </a:r>
            <a:r>
              <a:rPr lang="es-ES" sz="4000" i="1" dirty="0" smtClean="0">
                <a:latin typeface="Arial" panose="020B0604020202020204" pitchFamily="34" charset="0"/>
              </a:rPr>
              <a:t>(</a:t>
            </a:r>
            <a:r>
              <a:rPr lang="es-ES" sz="4000" i="1" dirty="0">
                <a:latin typeface="Arial" panose="020B0604020202020204" pitchFamily="34" charset="0"/>
              </a:rPr>
              <a:t>x + 6)(y + 3) </a:t>
            </a:r>
            <a:r>
              <a:rPr lang="es-ES" sz="4000" dirty="0">
                <a:latin typeface="Arial" panose="020B0604020202020204" pitchFamily="34" charset="0"/>
              </a:rPr>
              <a:t>yoziladi</a:t>
            </a:r>
            <a:r>
              <a:rPr lang="es-ES" sz="4000" dirty="0" smtClean="0">
                <a:latin typeface="Arial" panose="020B0604020202020204" pitchFamily="34" charset="0"/>
              </a:rPr>
              <a:t>.</a:t>
            </a:r>
            <a:endParaRPr lang="es-ES" sz="4000" dirty="0"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359" y="142069"/>
            <a:ext cx="12499798" cy="894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62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 GA VA 1 GA KO‘PAYTIRISH</a:t>
            </a:r>
            <a:endParaRPr lang="ru-RU" sz="420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40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4136" y="1296194"/>
            <a:ext cx="12025336" cy="373135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0" dirty="0" err="1">
                <a:solidFill>
                  <a:schemeClr val="tx1"/>
                </a:solidFill>
              </a:rPr>
              <a:t>Ko‘paytma</a:t>
            </a:r>
            <a:r>
              <a:rPr lang="en-US" sz="4000" b="0" dirty="0">
                <a:solidFill>
                  <a:schemeClr val="tx1"/>
                </a:solidFill>
              </a:rPr>
              <a:t> </a:t>
            </a:r>
            <a:r>
              <a:rPr lang="en-US" sz="4000" b="0" dirty="0" err="1">
                <a:solidFill>
                  <a:schemeClr val="tx1"/>
                </a:solidFill>
              </a:rPr>
              <a:t>ko‘rinishida</a:t>
            </a:r>
            <a:r>
              <a:rPr lang="en-US" sz="4000" b="0" dirty="0">
                <a:solidFill>
                  <a:schemeClr val="tx1"/>
                </a:solidFill>
              </a:rPr>
              <a:t> </a:t>
            </a:r>
            <a:r>
              <a:rPr lang="en-US" sz="4000" b="0" dirty="0" err="1">
                <a:solidFill>
                  <a:schemeClr val="tx1"/>
                </a:solidFill>
              </a:rPr>
              <a:t>yozing</a:t>
            </a:r>
            <a:r>
              <a:rPr lang="en-US" sz="4000" b="0" dirty="0">
                <a:solidFill>
                  <a:schemeClr val="tx1"/>
                </a:solidFill>
              </a:rPr>
              <a:t> </a:t>
            </a:r>
            <a:r>
              <a:rPr lang="en-US" sz="4000" b="0" dirty="0" err="1">
                <a:solidFill>
                  <a:schemeClr val="tx1"/>
                </a:solidFill>
              </a:rPr>
              <a:t>va</a:t>
            </a:r>
            <a:r>
              <a:rPr lang="en-US" sz="4000" b="0" dirty="0">
                <a:solidFill>
                  <a:schemeClr val="tx1"/>
                </a:solidFill>
              </a:rPr>
              <a:t> </a:t>
            </a:r>
            <a:r>
              <a:rPr lang="en-US" sz="4000" b="0" dirty="0" err="1">
                <a:solidFill>
                  <a:schemeClr val="tx1"/>
                </a:solidFill>
              </a:rPr>
              <a:t>hisoblang</a:t>
            </a:r>
            <a:r>
              <a:rPr lang="en-US" sz="4000" b="0" dirty="0">
                <a:solidFill>
                  <a:schemeClr val="tx1"/>
                </a:solidFill>
              </a:rPr>
              <a:t>.</a:t>
            </a:r>
            <a:br>
              <a:rPr lang="en-US" sz="4000" b="0" dirty="0">
                <a:solidFill>
                  <a:schemeClr val="tx1"/>
                </a:solidFill>
              </a:rPr>
            </a:br>
            <a:r>
              <a:rPr lang="pt-BR" sz="4000" b="0" dirty="0">
                <a:solidFill>
                  <a:schemeClr val="tx1"/>
                </a:solidFill>
              </a:rPr>
              <a:t>a) 18 + 18 + 18 + 18 +</a:t>
            </a:r>
            <a:r>
              <a:rPr lang="pt-BR" sz="4000" b="0" dirty="0" smtClean="0">
                <a:solidFill>
                  <a:schemeClr val="tx1"/>
                </a:solidFill>
              </a:rPr>
              <a:t>18 </a:t>
            </a:r>
            <a:br>
              <a:rPr lang="pt-BR" sz="4000" b="0" dirty="0" smtClean="0">
                <a:solidFill>
                  <a:schemeClr val="tx1"/>
                </a:solidFill>
              </a:rPr>
            </a:br>
            <a:r>
              <a:rPr lang="pt-BR" sz="4000" b="0" dirty="0" smtClean="0">
                <a:solidFill>
                  <a:schemeClr val="tx1"/>
                </a:solidFill>
              </a:rPr>
              <a:t>b</a:t>
            </a:r>
            <a:r>
              <a:rPr lang="pt-BR" sz="4000" b="0" dirty="0">
                <a:solidFill>
                  <a:schemeClr val="tx1"/>
                </a:solidFill>
              </a:rPr>
              <a:t>) 158 + 158 + </a:t>
            </a:r>
            <a:r>
              <a:rPr lang="pt-BR" sz="4000" b="0" dirty="0" smtClean="0">
                <a:solidFill>
                  <a:schemeClr val="tx1"/>
                </a:solidFill>
              </a:rPr>
              <a:t>158</a:t>
            </a:r>
            <a:br>
              <a:rPr lang="pt-BR" sz="4000" b="0" dirty="0" smtClean="0">
                <a:solidFill>
                  <a:schemeClr val="tx1"/>
                </a:solidFill>
              </a:rPr>
            </a:br>
            <a:r>
              <a:rPr lang="pt-BR" sz="4000" b="0" dirty="0" smtClean="0">
                <a:solidFill>
                  <a:schemeClr val="tx1"/>
                </a:solidFill>
              </a:rPr>
              <a:t>d</a:t>
            </a:r>
            <a:r>
              <a:rPr lang="pt-BR" sz="4000" b="0" dirty="0">
                <a:solidFill>
                  <a:schemeClr val="tx1"/>
                </a:solidFill>
              </a:rPr>
              <a:t>) a + a + a + a + a + a + </a:t>
            </a:r>
            <a:r>
              <a:rPr lang="pt-BR" sz="4000" b="0" dirty="0" smtClean="0">
                <a:solidFill>
                  <a:schemeClr val="tx1"/>
                </a:solidFill>
              </a:rPr>
              <a:t>a</a:t>
            </a:r>
            <a:endParaRPr sz="4000" b="0" dirty="0">
              <a:solidFill>
                <a:schemeClr val="tx1"/>
              </a:solidFill>
            </a:endParaRPr>
          </a:p>
        </p:txBody>
      </p:sp>
      <p:sp>
        <p:nvSpPr>
          <p:cNvPr id="10" name="object 3"/>
          <p:cNvSpPr txBox="1">
            <a:spLocks/>
          </p:cNvSpPr>
          <p:nvPr/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4741" kern="0" dirty="0" smtClean="0"/>
              <a:t>180- masala</a:t>
            </a:r>
            <a:endParaRPr lang="en-US" sz="474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080680" y="2376314"/>
            <a:ext cx="3488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18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 = 90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35495" y="3277285"/>
            <a:ext cx="36375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158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3 = 474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68501" y="4240669"/>
            <a:ext cx="2781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a 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7 = 7a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45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4432</TotalTime>
  <Words>702</Words>
  <Application>Microsoft Office PowerPoint</Application>
  <PresentationFormat>Произвольный</PresentationFormat>
  <Paragraphs>157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Тема Office</vt:lpstr>
      <vt:lpstr>1_Тема Office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Ko‘paytma ko‘rinishida yozing va hisoblang. a) 18 + 18 + 18 + 18 +18  b) 158 + 158 + 158 d) a + a + a + a + a + a + 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306</cp:revision>
  <dcterms:created xsi:type="dcterms:W3CDTF">2020-04-09T07:32:19Z</dcterms:created>
  <dcterms:modified xsi:type="dcterms:W3CDTF">2020-09-21T05:54:13Z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