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90" r:id="rId2"/>
    <p:sldId id="292" r:id="rId3"/>
    <p:sldId id="333" r:id="rId4"/>
    <p:sldId id="334" r:id="rId5"/>
    <p:sldId id="293" r:id="rId6"/>
    <p:sldId id="335" r:id="rId7"/>
    <p:sldId id="323" r:id="rId8"/>
    <p:sldId id="336" r:id="rId9"/>
    <p:sldId id="337" r:id="rId10"/>
    <p:sldId id="324" r:id="rId11"/>
    <p:sldId id="325" r:id="rId12"/>
    <p:sldId id="342" r:id="rId13"/>
    <p:sldId id="338" r:id="rId14"/>
    <p:sldId id="343" r:id="rId15"/>
    <p:sldId id="340" r:id="rId16"/>
    <p:sldId id="339" r:id="rId17"/>
    <p:sldId id="344" r:id="rId18"/>
    <p:sldId id="341" r:id="rId19"/>
    <p:sldId id="297" r:id="rId20"/>
  </p:sldIdLst>
  <p:sldSz cx="12801600" cy="7200900"/>
  <p:notesSz cx="5765800" cy="3244850"/>
  <p:defaultTextStyle>
    <a:defPPr>
      <a:defRPr lang="ru-RU"/>
    </a:defPPr>
    <a:lvl1pPr marL="0" algn="l" defTabSz="1936305" rtl="0" eaLnBrk="1" latinLnBrk="0" hangingPunct="1">
      <a:defRPr sz="3900" kern="1200">
        <a:solidFill>
          <a:schemeClr val="tx1"/>
        </a:solidFill>
        <a:latin typeface="+mn-lt"/>
        <a:ea typeface="+mn-ea"/>
        <a:cs typeface="+mn-cs"/>
      </a:defRPr>
    </a:lvl1pPr>
    <a:lvl2pPr marL="968152" algn="l" defTabSz="1936305" rtl="0" eaLnBrk="1" latinLnBrk="0" hangingPunct="1">
      <a:defRPr sz="3900" kern="1200">
        <a:solidFill>
          <a:schemeClr val="tx1"/>
        </a:solidFill>
        <a:latin typeface="+mn-lt"/>
        <a:ea typeface="+mn-ea"/>
        <a:cs typeface="+mn-cs"/>
      </a:defRPr>
    </a:lvl2pPr>
    <a:lvl3pPr marL="1936305" algn="l" defTabSz="1936305" rtl="0" eaLnBrk="1" latinLnBrk="0" hangingPunct="1">
      <a:defRPr sz="3900" kern="1200">
        <a:solidFill>
          <a:schemeClr val="tx1"/>
        </a:solidFill>
        <a:latin typeface="+mn-lt"/>
        <a:ea typeface="+mn-ea"/>
        <a:cs typeface="+mn-cs"/>
      </a:defRPr>
    </a:lvl3pPr>
    <a:lvl4pPr marL="2904457" algn="l" defTabSz="1936305" rtl="0" eaLnBrk="1" latinLnBrk="0" hangingPunct="1">
      <a:defRPr sz="3900" kern="1200">
        <a:solidFill>
          <a:schemeClr val="tx1"/>
        </a:solidFill>
        <a:latin typeface="+mn-lt"/>
        <a:ea typeface="+mn-ea"/>
        <a:cs typeface="+mn-cs"/>
      </a:defRPr>
    </a:lvl4pPr>
    <a:lvl5pPr marL="3872609" algn="l" defTabSz="1936305" rtl="0" eaLnBrk="1" latinLnBrk="0" hangingPunct="1">
      <a:defRPr sz="3900" kern="1200">
        <a:solidFill>
          <a:schemeClr val="tx1"/>
        </a:solidFill>
        <a:latin typeface="+mn-lt"/>
        <a:ea typeface="+mn-ea"/>
        <a:cs typeface="+mn-cs"/>
      </a:defRPr>
    </a:lvl5pPr>
    <a:lvl6pPr marL="4840763" algn="l" defTabSz="1936305" rtl="0" eaLnBrk="1" latinLnBrk="0" hangingPunct="1">
      <a:defRPr sz="3900" kern="1200">
        <a:solidFill>
          <a:schemeClr val="tx1"/>
        </a:solidFill>
        <a:latin typeface="+mn-lt"/>
        <a:ea typeface="+mn-ea"/>
        <a:cs typeface="+mn-cs"/>
      </a:defRPr>
    </a:lvl6pPr>
    <a:lvl7pPr marL="5808915" algn="l" defTabSz="1936305" rtl="0" eaLnBrk="1" latinLnBrk="0" hangingPunct="1">
      <a:defRPr sz="3900" kern="1200">
        <a:solidFill>
          <a:schemeClr val="tx1"/>
        </a:solidFill>
        <a:latin typeface="+mn-lt"/>
        <a:ea typeface="+mn-ea"/>
        <a:cs typeface="+mn-cs"/>
      </a:defRPr>
    </a:lvl7pPr>
    <a:lvl8pPr marL="6777067" algn="l" defTabSz="1936305" rtl="0" eaLnBrk="1" latinLnBrk="0" hangingPunct="1">
      <a:defRPr sz="3900" kern="1200">
        <a:solidFill>
          <a:schemeClr val="tx1"/>
        </a:solidFill>
        <a:latin typeface="+mn-lt"/>
        <a:ea typeface="+mn-ea"/>
        <a:cs typeface="+mn-cs"/>
      </a:defRPr>
    </a:lvl8pPr>
    <a:lvl9pPr marL="7745220" algn="l" defTabSz="1936305" rtl="0" eaLnBrk="1" latinLnBrk="0" hangingPunct="1">
      <a:defRPr sz="3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27" userDrawn="1">
          <p15:clr>
            <a:srgbClr val="A4A3A4"/>
          </p15:clr>
        </p15:guide>
        <p15:guide id="3" orient="horz" pos="6391" userDrawn="1">
          <p15:clr>
            <a:srgbClr val="A4A3A4"/>
          </p15:clr>
        </p15:guide>
        <p15:guide id="4" pos="47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6" autoAdjust="0"/>
    <p:restoredTop sz="93178" autoAdjust="0"/>
  </p:normalViewPr>
  <p:slideViewPr>
    <p:cSldViewPr>
      <p:cViewPr varScale="1">
        <p:scale>
          <a:sx n="58" d="100"/>
          <a:sy n="58" d="100"/>
        </p:scale>
        <p:origin x="964" y="48"/>
      </p:cViewPr>
      <p:guideLst>
        <p:guide orient="horz" pos="2880"/>
        <p:guide pos="2327"/>
        <p:guide orient="horz" pos="6391"/>
        <p:guide pos="47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7A50A8DF-93A1-4ECC-BA4E-0737B913F34E}" type="datetimeFigureOut">
              <a:rPr lang="ru-RU" smtClean="0"/>
              <a:pPr/>
              <a:t>18.09.2020</a:t>
            </a:fld>
            <a:endParaRPr lang="ru-RU"/>
          </a:p>
        </p:txBody>
      </p:sp>
      <p:sp>
        <p:nvSpPr>
          <p:cNvPr id="4" name="Образ слайда 3"/>
          <p:cNvSpPr>
            <a:spLocks noGrp="1" noRot="1" noChangeAspect="1"/>
          </p:cNvSpPr>
          <p:nvPr>
            <p:ph type="sldImg" idx="2"/>
          </p:nvPr>
        </p:nvSpPr>
        <p:spPr>
          <a:xfrm>
            <a:off x="1801813" y="242888"/>
            <a:ext cx="2162175" cy="12176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41463"/>
            <a:ext cx="4613275" cy="14605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3081338"/>
            <a:ext cx="2498725" cy="1635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1338"/>
            <a:ext cx="2498725" cy="163512"/>
          </a:xfrm>
          <a:prstGeom prst="rect">
            <a:avLst/>
          </a:prstGeom>
        </p:spPr>
        <p:txBody>
          <a:bodyPr vert="horz" lIns="91440" tIns="45720" rIns="91440" bIns="45720" rtlCol="0" anchor="b"/>
          <a:lstStyle>
            <a:lvl1pPr algn="r">
              <a:defRPr sz="1200"/>
            </a:lvl1pPr>
          </a:lstStyle>
          <a:p>
            <a:fld id="{2E7469A8-E2B7-4836-9D06-19E90F64EF1A}" type="slidenum">
              <a:rPr lang="ru-RU" smtClean="0"/>
              <a:pPr/>
              <a:t>‹#›</a:t>
            </a:fld>
            <a:endParaRPr lang="ru-RU"/>
          </a:p>
        </p:txBody>
      </p:sp>
    </p:spTree>
    <p:extLst>
      <p:ext uri="{BB962C8B-B14F-4D97-AF65-F5344CB8AC3E}">
        <p14:creationId xmlns:p14="http://schemas.microsoft.com/office/powerpoint/2010/main" val="2919912594"/>
      </p:ext>
    </p:extLst>
  </p:cSld>
  <p:clrMap bg1="lt1" tx1="dk1" bg2="lt2" tx2="dk2" accent1="accent1" accent2="accent2" accent3="accent3" accent4="accent4" accent5="accent5" accent6="accent6" hlink="hlink" folHlink="folHlink"/>
  <p:notesStyle>
    <a:lvl1pPr marL="0" algn="l" defTabSz="1936305" rtl="0" eaLnBrk="1" latinLnBrk="0" hangingPunct="1">
      <a:defRPr sz="2500" kern="1200">
        <a:solidFill>
          <a:schemeClr val="tx1"/>
        </a:solidFill>
        <a:latin typeface="+mn-lt"/>
        <a:ea typeface="+mn-ea"/>
        <a:cs typeface="+mn-cs"/>
      </a:defRPr>
    </a:lvl1pPr>
    <a:lvl2pPr marL="968152" algn="l" defTabSz="1936305" rtl="0" eaLnBrk="1" latinLnBrk="0" hangingPunct="1">
      <a:defRPr sz="2500" kern="1200">
        <a:solidFill>
          <a:schemeClr val="tx1"/>
        </a:solidFill>
        <a:latin typeface="+mn-lt"/>
        <a:ea typeface="+mn-ea"/>
        <a:cs typeface="+mn-cs"/>
      </a:defRPr>
    </a:lvl2pPr>
    <a:lvl3pPr marL="1936305" algn="l" defTabSz="1936305" rtl="0" eaLnBrk="1" latinLnBrk="0" hangingPunct="1">
      <a:defRPr sz="2500" kern="1200">
        <a:solidFill>
          <a:schemeClr val="tx1"/>
        </a:solidFill>
        <a:latin typeface="+mn-lt"/>
        <a:ea typeface="+mn-ea"/>
        <a:cs typeface="+mn-cs"/>
      </a:defRPr>
    </a:lvl3pPr>
    <a:lvl4pPr marL="2904457" algn="l" defTabSz="1936305" rtl="0" eaLnBrk="1" latinLnBrk="0" hangingPunct="1">
      <a:defRPr sz="2500" kern="1200">
        <a:solidFill>
          <a:schemeClr val="tx1"/>
        </a:solidFill>
        <a:latin typeface="+mn-lt"/>
        <a:ea typeface="+mn-ea"/>
        <a:cs typeface="+mn-cs"/>
      </a:defRPr>
    </a:lvl4pPr>
    <a:lvl5pPr marL="3872609" algn="l" defTabSz="1936305" rtl="0" eaLnBrk="1" latinLnBrk="0" hangingPunct="1">
      <a:defRPr sz="2500" kern="1200">
        <a:solidFill>
          <a:schemeClr val="tx1"/>
        </a:solidFill>
        <a:latin typeface="+mn-lt"/>
        <a:ea typeface="+mn-ea"/>
        <a:cs typeface="+mn-cs"/>
      </a:defRPr>
    </a:lvl5pPr>
    <a:lvl6pPr marL="4840763" algn="l" defTabSz="1936305" rtl="0" eaLnBrk="1" latinLnBrk="0" hangingPunct="1">
      <a:defRPr sz="2500" kern="1200">
        <a:solidFill>
          <a:schemeClr val="tx1"/>
        </a:solidFill>
        <a:latin typeface="+mn-lt"/>
        <a:ea typeface="+mn-ea"/>
        <a:cs typeface="+mn-cs"/>
      </a:defRPr>
    </a:lvl6pPr>
    <a:lvl7pPr marL="5808915" algn="l" defTabSz="1936305" rtl="0" eaLnBrk="1" latinLnBrk="0" hangingPunct="1">
      <a:defRPr sz="2500" kern="1200">
        <a:solidFill>
          <a:schemeClr val="tx1"/>
        </a:solidFill>
        <a:latin typeface="+mn-lt"/>
        <a:ea typeface="+mn-ea"/>
        <a:cs typeface="+mn-cs"/>
      </a:defRPr>
    </a:lvl7pPr>
    <a:lvl8pPr marL="6777067" algn="l" defTabSz="1936305" rtl="0" eaLnBrk="1" latinLnBrk="0" hangingPunct="1">
      <a:defRPr sz="2500" kern="1200">
        <a:solidFill>
          <a:schemeClr val="tx1"/>
        </a:solidFill>
        <a:latin typeface="+mn-lt"/>
        <a:ea typeface="+mn-ea"/>
        <a:cs typeface="+mn-cs"/>
      </a:defRPr>
    </a:lvl8pPr>
    <a:lvl9pPr marL="7745220" algn="l" defTabSz="1936305" rtl="0" eaLnBrk="1" latinLnBrk="0" hangingPunct="1">
      <a:defRPr sz="2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7469A8-E2B7-4836-9D06-19E90F64EF1A}" type="slidenum">
              <a:rPr lang="ru-RU" smtClean="0"/>
              <a:pPr/>
              <a:t>8</a:t>
            </a:fld>
            <a:endParaRPr lang="ru-RU"/>
          </a:p>
        </p:txBody>
      </p:sp>
    </p:spTree>
    <p:extLst>
      <p:ext uri="{BB962C8B-B14F-4D97-AF65-F5344CB8AC3E}">
        <p14:creationId xmlns:p14="http://schemas.microsoft.com/office/powerpoint/2010/main" val="93995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7469A8-E2B7-4836-9D06-19E90F64EF1A}" type="slidenum">
              <a:rPr lang="ru-RU" smtClean="0"/>
              <a:pPr/>
              <a:t>12</a:t>
            </a:fld>
            <a:endParaRPr lang="ru-RU"/>
          </a:p>
        </p:txBody>
      </p:sp>
    </p:spTree>
    <p:extLst>
      <p:ext uri="{BB962C8B-B14F-4D97-AF65-F5344CB8AC3E}">
        <p14:creationId xmlns:p14="http://schemas.microsoft.com/office/powerpoint/2010/main" val="223881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60121" y="2232277"/>
            <a:ext cx="10881361" cy="4078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20241" y="4032504"/>
            <a:ext cx="896112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612299" y="2978581"/>
            <a:ext cx="3577002" cy="928588"/>
          </a:xfrm>
        </p:spPr>
        <p:txBody>
          <a:bodyPr lIns="0" tIns="0" rIns="0" bIns="0"/>
          <a:lstStyle>
            <a:lvl1pPr>
              <a:defRPr sz="6034" b="1" i="0">
                <a:solidFill>
                  <a:srgbClr val="FEFEFE"/>
                </a:solidFill>
                <a:latin typeface="Arial"/>
                <a:cs typeface="Arial"/>
              </a:defRPr>
            </a:lvl1pPr>
          </a:lstStyle>
          <a:p>
            <a:endParaRPr/>
          </a:p>
        </p:txBody>
      </p:sp>
      <p:sp>
        <p:nvSpPr>
          <p:cNvPr id="3" name="Holder 3"/>
          <p:cNvSpPr>
            <a:spLocks noGrp="1"/>
          </p:cNvSpPr>
          <p:nvPr>
            <p:ph type="body" idx="1"/>
          </p:nvPr>
        </p:nvSpPr>
        <p:spPr>
          <a:xfrm>
            <a:off x="1983781" y="2180056"/>
            <a:ext cx="8834039" cy="779316"/>
          </a:xfrm>
        </p:spPr>
        <p:txBody>
          <a:bodyPr lIns="0" tIns="0" rIns="0" bIns="0"/>
          <a:lstStyle>
            <a:lvl1pPr>
              <a:defRPr sz="5064" b="0" i="0">
                <a:solidFill>
                  <a:srgbClr val="373435"/>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8404" y="1189854"/>
            <a:ext cx="12546414" cy="5879091"/>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4202"/>
          </a:p>
        </p:txBody>
      </p:sp>
      <p:sp>
        <p:nvSpPr>
          <p:cNvPr id="17" name="bg object 17"/>
          <p:cNvSpPr/>
          <p:nvPr/>
        </p:nvSpPr>
        <p:spPr>
          <a:xfrm>
            <a:off x="148421" y="157913"/>
            <a:ext cx="12546414" cy="952602"/>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4202"/>
          </a:p>
        </p:txBody>
      </p:sp>
      <p:sp>
        <p:nvSpPr>
          <p:cNvPr id="2" name="Holder 2"/>
          <p:cNvSpPr>
            <a:spLocks noGrp="1"/>
          </p:cNvSpPr>
          <p:nvPr>
            <p:ph type="title"/>
          </p:nvPr>
        </p:nvSpPr>
        <p:spPr>
          <a:xfrm>
            <a:off x="4612299" y="2978581"/>
            <a:ext cx="3577002" cy="928588"/>
          </a:xfrm>
        </p:spPr>
        <p:txBody>
          <a:bodyPr lIns="0" tIns="0" rIns="0" bIns="0"/>
          <a:lstStyle>
            <a:lvl1pPr>
              <a:defRPr sz="6034" b="1" i="0">
                <a:solidFill>
                  <a:srgbClr val="FEFEFE"/>
                </a:solidFill>
                <a:latin typeface="Arial"/>
                <a:cs typeface="Arial"/>
              </a:defRPr>
            </a:lvl1pPr>
          </a:lstStyle>
          <a:p>
            <a:endParaRPr/>
          </a:p>
        </p:txBody>
      </p:sp>
      <p:sp>
        <p:nvSpPr>
          <p:cNvPr id="3" name="Holder 3"/>
          <p:cNvSpPr>
            <a:spLocks noGrp="1"/>
          </p:cNvSpPr>
          <p:nvPr>
            <p:ph sz="half" idx="2"/>
          </p:nvPr>
        </p:nvSpPr>
        <p:spPr>
          <a:xfrm>
            <a:off x="550873" y="1599501"/>
            <a:ext cx="4050550" cy="480901"/>
          </a:xfrm>
          <a:prstGeom prst="rect">
            <a:avLst/>
          </a:prstGeom>
        </p:spPr>
        <p:txBody>
          <a:bodyPr wrap="square" lIns="0" tIns="0" rIns="0" bIns="0">
            <a:spAutoFit/>
          </a:bodyPr>
          <a:lstStyle>
            <a:lvl1pPr>
              <a:defRPr sz="3125" b="0" i="0">
                <a:solidFill>
                  <a:srgbClr val="FEFEFE"/>
                </a:solidFill>
                <a:latin typeface="Arial"/>
                <a:cs typeface="Arial"/>
              </a:defRPr>
            </a:lvl1pPr>
          </a:lstStyle>
          <a:p>
            <a:endParaRPr/>
          </a:p>
        </p:txBody>
      </p:sp>
      <p:sp>
        <p:nvSpPr>
          <p:cNvPr id="4" name="Holder 4"/>
          <p:cNvSpPr>
            <a:spLocks noGrp="1"/>
          </p:cNvSpPr>
          <p:nvPr>
            <p:ph sz="half" idx="3"/>
          </p:nvPr>
        </p:nvSpPr>
        <p:spPr>
          <a:xfrm>
            <a:off x="6592825" y="1656207"/>
            <a:ext cx="5568696" cy="3385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511390" y="2344141"/>
            <a:ext cx="5821344" cy="2295551"/>
          </a:xfrm>
          <a:custGeom>
            <a:avLst/>
            <a:gdLst/>
            <a:ahLst/>
            <a:cxnLst/>
            <a:rect l="l" t="t" r="r" b="b"/>
            <a:pathLst>
              <a:path w="2621915" h="1034414">
                <a:moveTo>
                  <a:pt x="2621368" y="0"/>
                </a:moveTo>
                <a:lnTo>
                  <a:pt x="0" y="0"/>
                </a:lnTo>
                <a:lnTo>
                  <a:pt x="0" y="1034140"/>
                </a:lnTo>
                <a:lnTo>
                  <a:pt x="2621368" y="1034140"/>
                </a:lnTo>
                <a:lnTo>
                  <a:pt x="2621368" y="0"/>
                </a:lnTo>
                <a:close/>
              </a:path>
            </a:pathLst>
          </a:custGeom>
          <a:solidFill>
            <a:srgbClr val="2365C7"/>
          </a:solidFill>
        </p:spPr>
        <p:txBody>
          <a:bodyPr wrap="square" lIns="0" tIns="0" rIns="0" bIns="0" rtlCol="0"/>
          <a:lstStyle/>
          <a:p>
            <a:endParaRPr sz="4202"/>
          </a:p>
        </p:txBody>
      </p:sp>
      <p:sp>
        <p:nvSpPr>
          <p:cNvPr id="2" name="Holder 2"/>
          <p:cNvSpPr>
            <a:spLocks noGrp="1"/>
          </p:cNvSpPr>
          <p:nvPr>
            <p:ph type="title"/>
          </p:nvPr>
        </p:nvSpPr>
        <p:spPr>
          <a:xfrm>
            <a:off x="4612299" y="2978581"/>
            <a:ext cx="3577002" cy="928588"/>
          </a:xfrm>
        </p:spPr>
        <p:txBody>
          <a:bodyPr lIns="0" tIns="0" rIns="0" bIns="0"/>
          <a:lstStyle>
            <a:lvl1pPr>
              <a:defRPr sz="6034" b="1" i="0">
                <a:solidFill>
                  <a:srgbClr val="FEFEF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7323DB5-9FC0-4013-8E8E-EC9726CA12C3}" type="datetime1">
              <a:rPr lang="ru-RU" smtClean="0"/>
              <a:pPr>
                <a:defRPr/>
              </a:pPr>
              <a:t>18.09.2020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AC8EE99-8902-42F0-86F6-8DD7087641C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8404" y="1189854"/>
            <a:ext cx="12546414" cy="5879091"/>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4202"/>
          </a:p>
        </p:txBody>
      </p:sp>
      <p:sp>
        <p:nvSpPr>
          <p:cNvPr id="2" name="Holder 2"/>
          <p:cNvSpPr>
            <a:spLocks noGrp="1"/>
          </p:cNvSpPr>
          <p:nvPr>
            <p:ph type="title"/>
          </p:nvPr>
        </p:nvSpPr>
        <p:spPr>
          <a:xfrm>
            <a:off x="4612299" y="2978580"/>
            <a:ext cx="3577002" cy="407804"/>
          </a:xfrm>
          <a:prstGeom prst="rect">
            <a:avLst/>
          </a:prstGeom>
        </p:spPr>
        <p:txBody>
          <a:bodyPr wrap="square" lIns="0" tIns="0" rIns="0" bIns="0">
            <a:spAutoFit/>
          </a:bodyPr>
          <a:lstStyle>
            <a:lvl1pPr>
              <a:defRPr sz="2650" b="1" i="0">
                <a:solidFill>
                  <a:srgbClr val="FEFEFE"/>
                </a:solidFill>
                <a:latin typeface="Arial"/>
                <a:cs typeface="Arial"/>
              </a:defRPr>
            </a:lvl1pPr>
          </a:lstStyle>
          <a:p>
            <a:endParaRPr/>
          </a:p>
        </p:txBody>
      </p:sp>
      <p:sp>
        <p:nvSpPr>
          <p:cNvPr id="3" name="Holder 3"/>
          <p:cNvSpPr>
            <a:spLocks noGrp="1"/>
          </p:cNvSpPr>
          <p:nvPr>
            <p:ph type="body" idx="1"/>
          </p:nvPr>
        </p:nvSpPr>
        <p:spPr>
          <a:xfrm>
            <a:off x="1983781" y="2180055"/>
            <a:ext cx="8834039" cy="338554"/>
          </a:xfrm>
          <a:prstGeom prst="rect">
            <a:avLst/>
          </a:prstGeom>
        </p:spPr>
        <p:txBody>
          <a:bodyPr wrap="square" lIns="0" tIns="0" rIns="0" bIns="0">
            <a:spAutoFit/>
          </a:bodyPr>
          <a:lstStyle>
            <a:lvl1pPr>
              <a:defRPr sz="2200" b="0" i="0">
                <a:solidFill>
                  <a:srgbClr val="373435"/>
                </a:solidFill>
                <a:latin typeface="Arial"/>
                <a:cs typeface="Arial"/>
              </a:defRPr>
            </a:lvl1pPr>
          </a:lstStyle>
          <a:p>
            <a:endParaRPr/>
          </a:p>
        </p:txBody>
      </p:sp>
      <p:sp>
        <p:nvSpPr>
          <p:cNvPr id="4" name="Holder 4"/>
          <p:cNvSpPr>
            <a:spLocks noGrp="1"/>
          </p:cNvSpPr>
          <p:nvPr>
            <p:ph type="ftr" sz="quarter" idx="5"/>
          </p:nvPr>
        </p:nvSpPr>
        <p:spPr>
          <a:xfrm>
            <a:off x="4352544" y="6696836"/>
            <a:ext cx="4096512" cy="60016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0079" y="6696836"/>
            <a:ext cx="2944369" cy="60016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9/18/2020</a:t>
            </a:fld>
            <a:endParaRPr lang="en-US"/>
          </a:p>
        </p:txBody>
      </p:sp>
      <p:sp>
        <p:nvSpPr>
          <p:cNvPr id="6" name="Holder 6"/>
          <p:cNvSpPr>
            <a:spLocks noGrp="1"/>
          </p:cNvSpPr>
          <p:nvPr>
            <p:ph type="sldNum" sz="quarter" idx="7"/>
          </p:nvPr>
        </p:nvSpPr>
        <p:spPr>
          <a:xfrm>
            <a:off x="9217152" y="6696836"/>
            <a:ext cx="2944369" cy="60016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1043184">
        <a:defRPr>
          <a:latin typeface="+mn-lt"/>
          <a:ea typeface="+mn-ea"/>
          <a:cs typeface="+mn-cs"/>
        </a:defRPr>
      </a:lvl2pPr>
      <a:lvl3pPr marL="2086369">
        <a:defRPr>
          <a:latin typeface="+mn-lt"/>
          <a:ea typeface="+mn-ea"/>
          <a:cs typeface="+mn-cs"/>
        </a:defRPr>
      </a:lvl3pPr>
      <a:lvl4pPr marL="3129552">
        <a:defRPr>
          <a:latin typeface="+mn-lt"/>
          <a:ea typeface="+mn-ea"/>
          <a:cs typeface="+mn-cs"/>
        </a:defRPr>
      </a:lvl4pPr>
      <a:lvl5pPr marL="4172736">
        <a:defRPr>
          <a:latin typeface="+mn-lt"/>
          <a:ea typeface="+mn-ea"/>
          <a:cs typeface="+mn-cs"/>
        </a:defRPr>
      </a:lvl5pPr>
      <a:lvl6pPr marL="5215922">
        <a:defRPr>
          <a:latin typeface="+mn-lt"/>
          <a:ea typeface="+mn-ea"/>
          <a:cs typeface="+mn-cs"/>
        </a:defRPr>
      </a:lvl6pPr>
      <a:lvl7pPr marL="6259106">
        <a:defRPr>
          <a:latin typeface="+mn-lt"/>
          <a:ea typeface="+mn-ea"/>
          <a:cs typeface="+mn-cs"/>
        </a:defRPr>
      </a:lvl7pPr>
      <a:lvl8pPr marL="7302290">
        <a:defRPr>
          <a:latin typeface="+mn-lt"/>
          <a:ea typeface="+mn-ea"/>
          <a:cs typeface="+mn-cs"/>
        </a:defRPr>
      </a:lvl8pPr>
      <a:lvl9pPr marL="8345475">
        <a:defRPr>
          <a:latin typeface="+mn-lt"/>
          <a:ea typeface="+mn-ea"/>
          <a:cs typeface="+mn-cs"/>
        </a:defRPr>
      </a:lvl9pPr>
    </p:bodyStyle>
    <p:otherStyle>
      <a:lvl1pPr marL="0">
        <a:defRPr>
          <a:latin typeface="+mn-lt"/>
          <a:ea typeface="+mn-ea"/>
          <a:cs typeface="+mn-cs"/>
        </a:defRPr>
      </a:lvl1pPr>
      <a:lvl2pPr marL="1043184">
        <a:defRPr>
          <a:latin typeface="+mn-lt"/>
          <a:ea typeface="+mn-ea"/>
          <a:cs typeface="+mn-cs"/>
        </a:defRPr>
      </a:lvl2pPr>
      <a:lvl3pPr marL="2086369">
        <a:defRPr>
          <a:latin typeface="+mn-lt"/>
          <a:ea typeface="+mn-ea"/>
          <a:cs typeface="+mn-cs"/>
        </a:defRPr>
      </a:lvl3pPr>
      <a:lvl4pPr marL="3129552">
        <a:defRPr>
          <a:latin typeface="+mn-lt"/>
          <a:ea typeface="+mn-ea"/>
          <a:cs typeface="+mn-cs"/>
        </a:defRPr>
      </a:lvl4pPr>
      <a:lvl5pPr marL="4172736">
        <a:defRPr>
          <a:latin typeface="+mn-lt"/>
          <a:ea typeface="+mn-ea"/>
          <a:cs typeface="+mn-cs"/>
        </a:defRPr>
      </a:lvl5pPr>
      <a:lvl6pPr marL="5215922">
        <a:defRPr>
          <a:latin typeface="+mn-lt"/>
          <a:ea typeface="+mn-ea"/>
          <a:cs typeface="+mn-cs"/>
        </a:defRPr>
      </a:lvl6pPr>
      <a:lvl7pPr marL="6259106">
        <a:defRPr>
          <a:latin typeface="+mn-lt"/>
          <a:ea typeface="+mn-ea"/>
          <a:cs typeface="+mn-cs"/>
        </a:defRPr>
      </a:lvl7pPr>
      <a:lvl8pPr marL="7302290">
        <a:defRPr>
          <a:latin typeface="+mn-lt"/>
          <a:ea typeface="+mn-ea"/>
          <a:cs typeface="+mn-cs"/>
        </a:defRPr>
      </a:lvl8pPr>
      <a:lvl9pPr marL="834547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902" y="0"/>
            <a:ext cx="12788910" cy="205030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8659"/>
          </a:p>
        </p:txBody>
      </p:sp>
      <p:sp>
        <p:nvSpPr>
          <p:cNvPr id="3" name="object 3"/>
          <p:cNvSpPr txBox="1">
            <a:spLocks noGrp="1"/>
          </p:cNvSpPr>
          <p:nvPr>
            <p:ph type="title"/>
          </p:nvPr>
        </p:nvSpPr>
        <p:spPr>
          <a:xfrm>
            <a:off x="2598066" y="270311"/>
            <a:ext cx="7136016" cy="1194470"/>
          </a:xfrm>
          <a:prstGeom prst="rect">
            <a:avLst/>
          </a:prstGeom>
        </p:spPr>
        <p:txBody>
          <a:bodyPr vert="horz" wrap="square" lIns="0" tIns="32425" rIns="0" bIns="0" rtlCol="0">
            <a:spAutoFit/>
          </a:bodyPr>
          <a:lstStyle/>
          <a:p>
            <a:pPr marL="28199">
              <a:spcBef>
                <a:spcPts val="253"/>
              </a:spcBef>
            </a:pPr>
            <a:r>
              <a:rPr lang="en-US" sz="7549" spc="11" dirty="0"/>
              <a:t>MATEMATIKA</a:t>
            </a:r>
            <a:endParaRPr lang="en-US" sz="7549" dirty="0"/>
          </a:p>
        </p:txBody>
      </p:sp>
      <p:sp>
        <p:nvSpPr>
          <p:cNvPr id="4" name="object 4"/>
          <p:cNvSpPr txBox="1"/>
          <p:nvPr/>
        </p:nvSpPr>
        <p:spPr>
          <a:xfrm>
            <a:off x="1360241" y="2736354"/>
            <a:ext cx="11441360" cy="4893741"/>
          </a:xfrm>
          <a:prstGeom prst="rect">
            <a:avLst/>
          </a:prstGeom>
        </p:spPr>
        <p:txBody>
          <a:bodyPr vert="horz" wrap="square" lIns="0" tIns="31017" rIns="0" bIns="0" rtlCol="0">
            <a:spAutoFit/>
          </a:bodyPr>
          <a:lstStyle/>
          <a:p>
            <a:pPr marL="40888">
              <a:spcBef>
                <a:spcPts val="245"/>
              </a:spcBef>
            </a:pPr>
            <a:r>
              <a:rPr lang="ru-RU" sz="5400" b="1" dirty="0" smtClean="0">
                <a:solidFill>
                  <a:schemeClr val="tx2"/>
                </a:solidFill>
                <a:latin typeface="Arial"/>
                <a:cs typeface="Arial"/>
              </a:rPr>
              <a:t>      </a:t>
            </a:r>
            <a:r>
              <a:rPr sz="5400" b="1" dirty="0" smtClean="0">
                <a:solidFill>
                  <a:schemeClr val="tx2"/>
                </a:solidFill>
                <a:latin typeface="Arial"/>
                <a:cs typeface="Arial"/>
              </a:rPr>
              <a:t>M</a:t>
            </a:r>
            <a:r>
              <a:rPr lang="en-US" sz="5400" b="1" dirty="0">
                <a:solidFill>
                  <a:schemeClr val="tx2"/>
                </a:solidFill>
                <a:latin typeface="Arial"/>
                <a:cs typeface="Arial"/>
              </a:rPr>
              <a:t>AVZU</a:t>
            </a:r>
            <a:r>
              <a:rPr sz="5400" b="1" dirty="0">
                <a:solidFill>
                  <a:schemeClr val="tx2"/>
                </a:solidFill>
                <a:latin typeface="Arial"/>
                <a:cs typeface="Arial"/>
              </a:rPr>
              <a:t>:</a:t>
            </a:r>
            <a:r>
              <a:rPr lang="en-US" sz="5400" b="1" dirty="0">
                <a:solidFill>
                  <a:schemeClr val="tx2"/>
                </a:solidFill>
                <a:latin typeface="Arial"/>
                <a:cs typeface="Arial"/>
              </a:rPr>
              <a:t> </a:t>
            </a:r>
            <a:r>
              <a:rPr lang="en-US" sz="5400" b="1" dirty="0" smtClean="0">
                <a:solidFill>
                  <a:schemeClr val="tx2"/>
                </a:solidFill>
                <a:latin typeface="Arial"/>
                <a:cs typeface="Arial"/>
              </a:rPr>
              <a:t>I BOBNI TAKRORLASHGA DOIR </a:t>
            </a:r>
            <a:r>
              <a:rPr lang="ru-RU" sz="5400" b="1" dirty="0" smtClean="0">
                <a:solidFill>
                  <a:schemeClr val="tx2"/>
                </a:solidFill>
                <a:latin typeface="Arial"/>
                <a:cs typeface="Arial"/>
              </a:rPr>
              <a:t>       </a:t>
            </a:r>
          </a:p>
          <a:p>
            <a:pPr marL="40888">
              <a:spcBef>
                <a:spcPts val="245"/>
              </a:spcBef>
            </a:pPr>
            <a:r>
              <a:rPr lang="ru-RU" sz="5400" b="1" dirty="0">
                <a:solidFill>
                  <a:schemeClr val="tx2"/>
                </a:solidFill>
                <a:latin typeface="Arial"/>
                <a:cs typeface="Arial"/>
              </a:rPr>
              <a:t> </a:t>
            </a:r>
            <a:r>
              <a:rPr lang="ru-RU" sz="5400" b="1" dirty="0" smtClean="0">
                <a:solidFill>
                  <a:schemeClr val="tx2"/>
                </a:solidFill>
                <a:latin typeface="Arial"/>
                <a:cs typeface="Arial"/>
              </a:rPr>
              <a:t>       </a:t>
            </a:r>
            <a:r>
              <a:rPr lang="en-US" sz="5400" b="1" dirty="0" smtClean="0">
                <a:solidFill>
                  <a:schemeClr val="tx2"/>
                </a:solidFill>
                <a:latin typeface="Arial"/>
                <a:cs typeface="Arial"/>
              </a:rPr>
              <a:t>MASALALAR</a:t>
            </a:r>
            <a:r>
              <a:rPr lang="ru-RU" sz="5400" b="1" dirty="0" smtClean="0">
                <a:solidFill>
                  <a:schemeClr val="tx2"/>
                </a:solidFill>
                <a:latin typeface="Arial"/>
                <a:cs typeface="Arial"/>
              </a:rPr>
              <a:t> </a:t>
            </a:r>
            <a:endParaRPr lang="ru-RU" sz="5400" b="1" dirty="0">
              <a:solidFill>
                <a:schemeClr val="tx2"/>
              </a:solidFill>
              <a:latin typeface="Arial" panose="020B0604020202020204" pitchFamily="34" charset="0"/>
              <a:cs typeface="Arial" panose="020B0604020202020204" pitchFamily="34" charset="0"/>
            </a:endParaRPr>
          </a:p>
          <a:p>
            <a:pPr marL="40888"/>
            <a:endParaRPr lang="en-US" sz="8659" dirty="0">
              <a:latin typeface="Arial"/>
              <a:cs typeface="Arial"/>
            </a:endParaRPr>
          </a:p>
          <a:p>
            <a:pPr marL="40888"/>
            <a:endParaRPr sz="3017" dirty="0">
              <a:latin typeface="Arial"/>
              <a:cs typeface="Arial"/>
            </a:endParaRPr>
          </a:p>
          <a:p>
            <a:pPr marL="71904"/>
            <a:r>
              <a:rPr lang="en-US" sz="3554" dirty="0">
                <a:latin typeface="Arial" pitchFamily="34" charset="0"/>
                <a:cs typeface="Arial" pitchFamily="34" charset="0"/>
              </a:rPr>
              <a:t> </a:t>
            </a:r>
            <a:endParaRPr sz="2800" i="1" dirty="0">
              <a:latin typeface="Arial" pitchFamily="34" charset="0"/>
              <a:cs typeface="Arial" pitchFamily="34" charset="0"/>
            </a:endParaRPr>
          </a:p>
        </p:txBody>
      </p:sp>
      <p:sp>
        <p:nvSpPr>
          <p:cNvPr id="5" name="object 5"/>
          <p:cNvSpPr/>
          <p:nvPr/>
        </p:nvSpPr>
        <p:spPr>
          <a:xfrm>
            <a:off x="424136" y="2504831"/>
            <a:ext cx="764148" cy="2158906"/>
          </a:xfrm>
          <a:custGeom>
            <a:avLst/>
            <a:gdLst/>
            <a:ahLst/>
            <a:cxnLst/>
            <a:rect l="l" t="t" r="r" b="b"/>
            <a:pathLst>
              <a:path w="344170" h="680719">
                <a:moveTo>
                  <a:pt x="343828" y="0"/>
                </a:moveTo>
                <a:lnTo>
                  <a:pt x="0" y="0"/>
                </a:lnTo>
                <a:lnTo>
                  <a:pt x="0" y="680466"/>
                </a:lnTo>
                <a:lnTo>
                  <a:pt x="343828" y="680466"/>
                </a:lnTo>
                <a:lnTo>
                  <a:pt x="343828" y="0"/>
                </a:lnTo>
                <a:close/>
              </a:path>
            </a:pathLst>
          </a:custGeom>
        </p:spPr>
        <p:style>
          <a:lnRef idx="1">
            <a:schemeClr val="accent5"/>
          </a:lnRef>
          <a:fillRef idx="3">
            <a:schemeClr val="accent5"/>
          </a:fillRef>
          <a:effectRef idx="2">
            <a:schemeClr val="accent5"/>
          </a:effectRef>
          <a:fontRef idx="minor">
            <a:schemeClr val="lt1"/>
          </a:fontRef>
        </p:style>
        <p:txBody>
          <a:bodyPr wrap="square" lIns="0" tIns="0" rIns="0" bIns="0" rtlCol="0"/>
          <a:lstStyle/>
          <a:p>
            <a:endParaRPr sz="8659"/>
          </a:p>
        </p:txBody>
      </p:sp>
      <p:grpSp>
        <p:nvGrpSpPr>
          <p:cNvPr id="7" name="object 7"/>
          <p:cNvGrpSpPr/>
          <p:nvPr/>
        </p:nvGrpSpPr>
        <p:grpSpPr>
          <a:xfrm>
            <a:off x="995036" y="454530"/>
            <a:ext cx="11094394" cy="876938"/>
            <a:chOff x="439458" y="322808"/>
            <a:chExt cx="4996880" cy="394970"/>
          </a:xfrm>
        </p:grpSpPr>
        <p:sp>
          <p:nvSpPr>
            <p:cNvPr id="8" name="object 8"/>
            <p:cNvSpPr/>
            <p:nvPr/>
          </p:nvSpPr>
          <p:spPr>
            <a:xfrm>
              <a:off x="439458" y="322808"/>
              <a:ext cx="396240" cy="394970"/>
            </a:xfrm>
            <a:custGeom>
              <a:avLst/>
              <a:gdLst/>
              <a:ahLst/>
              <a:cxnLst/>
              <a:rect l="l" t="t" r="r" b="b"/>
              <a:pathLst>
                <a:path w="396240" h="394970">
                  <a:moveTo>
                    <a:pt x="65938" y="0"/>
                  </a:moveTo>
                  <a:lnTo>
                    <a:pt x="0" y="0"/>
                  </a:lnTo>
                  <a:lnTo>
                    <a:pt x="0" y="33020"/>
                  </a:lnTo>
                  <a:lnTo>
                    <a:pt x="0" y="361950"/>
                  </a:lnTo>
                  <a:lnTo>
                    <a:pt x="0" y="394970"/>
                  </a:lnTo>
                  <a:lnTo>
                    <a:pt x="65938" y="394970"/>
                  </a:lnTo>
                  <a:lnTo>
                    <a:pt x="65938" y="361950"/>
                  </a:lnTo>
                  <a:lnTo>
                    <a:pt x="32969" y="361950"/>
                  </a:lnTo>
                  <a:lnTo>
                    <a:pt x="32969" y="33020"/>
                  </a:lnTo>
                  <a:lnTo>
                    <a:pt x="65938" y="33020"/>
                  </a:lnTo>
                  <a:lnTo>
                    <a:pt x="65938" y="0"/>
                  </a:lnTo>
                  <a:close/>
                </a:path>
                <a:path w="396240" h="394970">
                  <a:moveTo>
                    <a:pt x="296710" y="65366"/>
                  </a:moveTo>
                  <a:lnTo>
                    <a:pt x="98907" y="65366"/>
                  </a:lnTo>
                  <a:lnTo>
                    <a:pt x="98907" y="96126"/>
                  </a:lnTo>
                  <a:lnTo>
                    <a:pt x="184454" y="197243"/>
                  </a:lnTo>
                  <a:lnTo>
                    <a:pt x="98907" y="298361"/>
                  </a:lnTo>
                  <a:lnTo>
                    <a:pt x="98907" y="329120"/>
                  </a:lnTo>
                  <a:lnTo>
                    <a:pt x="296710" y="329120"/>
                  </a:lnTo>
                  <a:lnTo>
                    <a:pt x="296710" y="263182"/>
                  </a:lnTo>
                  <a:lnTo>
                    <a:pt x="263740" y="263182"/>
                  </a:lnTo>
                  <a:lnTo>
                    <a:pt x="263740" y="296151"/>
                  </a:lnTo>
                  <a:lnTo>
                    <a:pt x="143954" y="296151"/>
                  </a:lnTo>
                  <a:lnTo>
                    <a:pt x="227647" y="197243"/>
                  </a:lnTo>
                  <a:lnTo>
                    <a:pt x="143954" y="98336"/>
                  </a:lnTo>
                  <a:lnTo>
                    <a:pt x="263740" y="98336"/>
                  </a:lnTo>
                  <a:lnTo>
                    <a:pt x="263740" y="131305"/>
                  </a:lnTo>
                  <a:lnTo>
                    <a:pt x="296710" y="131305"/>
                  </a:lnTo>
                  <a:lnTo>
                    <a:pt x="296710" y="65366"/>
                  </a:lnTo>
                  <a:close/>
                </a:path>
                <a:path w="396240" h="394970">
                  <a:moveTo>
                    <a:pt x="395617" y="0"/>
                  </a:moveTo>
                  <a:lnTo>
                    <a:pt x="329679" y="0"/>
                  </a:lnTo>
                  <a:lnTo>
                    <a:pt x="329679" y="33020"/>
                  </a:lnTo>
                  <a:lnTo>
                    <a:pt x="362648" y="33020"/>
                  </a:lnTo>
                  <a:lnTo>
                    <a:pt x="362648" y="361950"/>
                  </a:lnTo>
                  <a:lnTo>
                    <a:pt x="329679" y="361950"/>
                  </a:lnTo>
                  <a:lnTo>
                    <a:pt x="329679" y="394970"/>
                  </a:lnTo>
                  <a:lnTo>
                    <a:pt x="395617" y="394970"/>
                  </a:lnTo>
                  <a:lnTo>
                    <a:pt x="395617" y="361950"/>
                  </a:lnTo>
                  <a:lnTo>
                    <a:pt x="395617" y="33020"/>
                  </a:lnTo>
                  <a:lnTo>
                    <a:pt x="395617" y="0"/>
                  </a:lnTo>
                  <a:close/>
                </a:path>
              </a:pathLst>
            </a:custGeom>
            <a:solidFill>
              <a:srgbClr val="00AFEF"/>
            </a:solidFill>
          </p:spPr>
          <p:txBody>
            <a:bodyPr wrap="square" lIns="0" tIns="0" rIns="0" bIns="0" rtlCol="0"/>
            <a:lstStyle/>
            <a:p>
              <a:endParaRPr sz="8659"/>
            </a:p>
          </p:txBody>
        </p:sp>
        <p:sp>
          <p:nvSpPr>
            <p:cNvPr id="10" name="object 10"/>
            <p:cNvSpPr/>
            <p:nvPr/>
          </p:nvSpPr>
          <p:spPr>
            <a:xfrm>
              <a:off x="4586444" y="339820"/>
              <a:ext cx="849894" cy="298561"/>
            </a:xfrm>
            <a:custGeom>
              <a:avLst/>
              <a:gdLst/>
              <a:ahLst/>
              <a:cxnLst/>
              <a:rect l="l" t="t" r="r" b="b"/>
              <a:pathLst>
                <a:path w="603885" h="603885">
                  <a:moveTo>
                    <a:pt x="0" y="0"/>
                  </a:moveTo>
                  <a:lnTo>
                    <a:pt x="603605" y="0"/>
                  </a:lnTo>
                  <a:lnTo>
                    <a:pt x="603605" y="603618"/>
                  </a:lnTo>
                  <a:lnTo>
                    <a:pt x="0" y="603618"/>
                  </a:lnTo>
                  <a:lnTo>
                    <a:pt x="0" y="0"/>
                  </a:lnTo>
                  <a:close/>
                </a:path>
              </a:pathLst>
            </a:custGeom>
            <a:solidFill>
              <a:srgbClr val="00B050"/>
            </a:solidFill>
            <a:ln w="9525"/>
          </p:spPr>
          <p:style>
            <a:lnRef idx="3">
              <a:schemeClr val="lt1"/>
            </a:lnRef>
            <a:fillRef idx="1">
              <a:schemeClr val="accent3"/>
            </a:fillRef>
            <a:effectRef idx="1">
              <a:schemeClr val="accent3"/>
            </a:effectRef>
            <a:fontRef idx="minor">
              <a:schemeClr val="lt1"/>
            </a:fontRef>
          </p:style>
          <p:txBody>
            <a:bodyPr wrap="square" lIns="0" tIns="0" rIns="0" bIns="0" rtlCol="0"/>
            <a:lstStyle/>
            <a:p>
              <a:pPr algn="ctr"/>
              <a:r>
                <a:rPr lang="uz-Cyrl-UZ" sz="4440" b="1" dirty="0">
                  <a:latin typeface="Arial" panose="020B0604020202020204" pitchFamily="34" charset="0"/>
                  <a:cs typeface="Arial" panose="020B0604020202020204" pitchFamily="34" charset="0"/>
                </a:rPr>
                <a:t>5</a:t>
              </a:r>
              <a:r>
                <a:rPr lang="en-US" sz="4440" b="1" dirty="0" smtClean="0">
                  <a:latin typeface="Arial" panose="020B0604020202020204" pitchFamily="34" charset="0"/>
                  <a:cs typeface="Arial" panose="020B0604020202020204" pitchFamily="34" charset="0"/>
                </a:rPr>
                <a:t>- </a:t>
              </a:r>
              <a:r>
                <a:rPr lang="en-US" sz="4440" b="1" dirty="0" err="1" smtClean="0">
                  <a:latin typeface="Arial" panose="020B0604020202020204" pitchFamily="34" charset="0"/>
                  <a:cs typeface="Arial" panose="020B0604020202020204" pitchFamily="34" charset="0"/>
                </a:rPr>
                <a:t>sinf</a:t>
              </a:r>
              <a:endParaRPr sz="8659" b="1" dirty="0">
                <a:latin typeface="Arial" panose="020B0604020202020204" pitchFamily="34" charset="0"/>
                <a:cs typeface="Arial" panose="020B0604020202020204" pitchFamily="34" charset="0"/>
              </a:endParaRPr>
            </a:p>
          </p:txBody>
        </p:sp>
      </p:grpSp>
      <p:sp>
        <p:nvSpPr>
          <p:cNvPr id="11" name="object 11"/>
          <p:cNvSpPr/>
          <p:nvPr/>
        </p:nvSpPr>
        <p:spPr>
          <a:xfrm>
            <a:off x="9497144" y="2311370"/>
            <a:ext cx="2865640" cy="2513216"/>
          </a:xfrm>
          <a:prstGeom prst="rect">
            <a:avLst/>
          </a:prstGeom>
          <a:blipFill>
            <a:blip r:embed="rId2" cstate="print"/>
            <a:stretch>
              <a:fillRect/>
            </a:stretch>
          </a:blipFill>
        </p:spPr>
        <p:txBody>
          <a:bodyPr wrap="square" lIns="0" tIns="0" rIns="0" bIns="0" rtlCol="0"/>
          <a:lstStyle/>
          <a:p>
            <a:endParaRPr sz="8659"/>
          </a:p>
        </p:txBody>
      </p:sp>
    </p:spTree>
    <p:extLst>
      <p:ext uri="{BB962C8B-B14F-4D97-AF65-F5344CB8AC3E}">
        <p14:creationId xmlns:p14="http://schemas.microsoft.com/office/powerpoint/2010/main" val="1545648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952528" y="264200"/>
            <a:ext cx="3577002" cy="767597"/>
          </a:xfrm>
          <a:prstGeom prst="rect">
            <a:avLst/>
          </a:prstGeom>
        </p:spPr>
        <p:txBody>
          <a:bodyPr vert="horz" wrap="square" lIns="0" tIns="37670" rIns="0" bIns="0" rtlCol="0">
            <a:spAutoFit/>
          </a:bodyPr>
          <a:lstStyle/>
          <a:p>
            <a:pPr marL="28977">
              <a:spcBef>
                <a:spcPts val="296"/>
              </a:spcBef>
            </a:pPr>
            <a:r>
              <a:rPr lang="en-US" sz="4741" dirty="0" smtClean="0"/>
              <a:t>172- masala</a:t>
            </a:r>
            <a:endParaRPr sz="4741" dirty="0"/>
          </a:p>
        </p:txBody>
      </p:sp>
      <p:sp>
        <p:nvSpPr>
          <p:cNvPr id="5" name="Прямоугольник 4"/>
          <p:cNvSpPr/>
          <p:nvPr/>
        </p:nvSpPr>
        <p:spPr>
          <a:xfrm>
            <a:off x="208112" y="1728242"/>
            <a:ext cx="12961440" cy="7094250"/>
          </a:xfrm>
          <a:prstGeom prst="rect">
            <a:avLst/>
          </a:prstGeom>
        </p:spPr>
        <p:txBody>
          <a:bodyPr wrap="square">
            <a:spAutoFit/>
          </a:bodyPr>
          <a:lstStyle/>
          <a:p>
            <a:pPr>
              <a:lnSpc>
                <a:spcPct val="150000"/>
              </a:lnSpc>
            </a:pPr>
            <a:r>
              <a:rPr lang="en-US" sz="4000" b="1" dirty="0" err="1">
                <a:solidFill>
                  <a:schemeClr val="tx2"/>
                </a:solidFill>
                <a:latin typeface="Arial" panose="020B0604020202020204" pitchFamily="34" charset="0"/>
                <a:cs typeface="Arial" panose="020B0604020202020204" pitchFamily="34" charset="0"/>
              </a:rPr>
              <a:t>Yechish</a:t>
            </a:r>
            <a:r>
              <a:rPr lang="en-US" sz="4000" b="1" dirty="0" smtClean="0">
                <a:solidFill>
                  <a:schemeClr val="tx2"/>
                </a:solidFill>
                <a:latin typeface="Arial" panose="020B0604020202020204" pitchFamily="34" charset="0"/>
                <a:cs typeface="Arial" panose="020B0604020202020204" pitchFamily="34" charset="0"/>
              </a:rPr>
              <a:t>:  </a:t>
            </a:r>
            <a:endParaRPr lang="en-US" sz="4000" b="1" dirty="0">
              <a:solidFill>
                <a:schemeClr val="tx2"/>
              </a:solidFill>
              <a:latin typeface="Arial" panose="020B0604020202020204" pitchFamily="34" charset="0"/>
              <a:cs typeface="Arial" panose="020B0604020202020204" pitchFamily="34" charset="0"/>
            </a:endParaRPr>
          </a:p>
          <a:p>
            <a:pPr>
              <a:lnSpc>
                <a:spcPts val="5500"/>
              </a:lnSpc>
            </a:pPr>
            <a:r>
              <a:rPr lang="en-US" sz="4000" dirty="0" smtClean="0">
                <a:latin typeface="Arial" panose="020B0604020202020204" pitchFamily="34" charset="0"/>
                <a:cs typeface="Arial" panose="020B0604020202020204" pitchFamily="34" charset="0"/>
              </a:rPr>
              <a:t>b</a:t>
            </a:r>
            <a:r>
              <a:rPr lang="en-US" sz="4000" dirty="0">
                <a:latin typeface="Arial" panose="020B0604020202020204" pitchFamily="34" charset="0"/>
                <a:cs typeface="Arial" panose="020B0604020202020204" pitchFamily="34" charset="0"/>
              </a:rPr>
              <a:t>) a = </a:t>
            </a:r>
            <a:r>
              <a:rPr lang="en-US" sz="4000" dirty="0" smtClean="0">
                <a:latin typeface="Arial" panose="020B0604020202020204" pitchFamily="34" charset="0"/>
                <a:cs typeface="Arial" panose="020B0604020202020204" pitchFamily="34" charset="0"/>
              </a:rPr>
              <a:t>1,   </a:t>
            </a:r>
            <a:r>
              <a:rPr lang="pt-BR" sz="4000" dirty="0">
                <a:latin typeface="Arial" panose="020B0604020202020204" pitchFamily="34" charset="0"/>
              </a:rPr>
              <a:t>(15a - 13) + (18a + 16) = (15 ∙ </a:t>
            </a:r>
            <a:r>
              <a:rPr lang="pt-BR" sz="4000" dirty="0" smtClean="0">
                <a:latin typeface="Arial" panose="020B0604020202020204" pitchFamily="34" charset="0"/>
              </a:rPr>
              <a:t>1 </a:t>
            </a:r>
            <a:r>
              <a:rPr lang="pt-BR" sz="4000" dirty="0">
                <a:latin typeface="Arial" panose="020B0604020202020204" pitchFamily="34" charset="0"/>
              </a:rPr>
              <a:t>- 13) + </a:t>
            </a:r>
          </a:p>
          <a:p>
            <a:pPr>
              <a:lnSpc>
                <a:spcPts val="5500"/>
              </a:lnSpc>
            </a:pPr>
            <a:r>
              <a:rPr lang="pt-BR" sz="4000" dirty="0">
                <a:latin typeface="Arial" panose="020B0604020202020204" pitchFamily="34" charset="0"/>
              </a:rPr>
              <a:t>+(18 ∙ </a:t>
            </a:r>
            <a:r>
              <a:rPr lang="pt-BR" sz="4000" dirty="0" smtClean="0">
                <a:latin typeface="Arial" panose="020B0604020202020204" pitchFamily="34" charset="0"/>
              </a:rPr>
              <a:t>1+ </a:t>
            </a:r>
            <a:r>
              <a:rPr lang="pt-BR" sz="4000" dirty="0">
                <a:latin typeface="Arial" panose="020B0604020202020204" pitchFamily="34" charset="0"/>
              </a:rPr>
              <a:t>16) = 2</a:t>
            </a:r>
            <a:r>
              <a:rPr lang="pt-BR" sz="4000" dirty="0" smtClean="0">
                <a:latin typeface="Arial" panose="020B0604020202020204" pitchFamily="34" charset="0"/>
                <a:cs typeface="Arial" panose="020B0604020202020204" pitchFamily="34" charset="0"/>
              </a:rPr>
              <a:t> </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34 </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36</a:t>
            </a:r>
            <a:endParaRPr lang="pt-BR" sz="4000" dirty="0">
              <a:latin typeface="Arial" panose="020B0604020202020204" pitchFamily="34" charset="0"/>
              <a:cs typeface="Arial" panose="020B0604020202020204" pitchFamily="34" charset="0"/>
            </a:endParaRPr>
          </a:p>
          <a:p>
            <a:pPr>
              <a:lnSpc>
                <a:spcPts val="5500"/>
              </a:lnSpc>
            </a:pPr>
            <a:r>
              <a:rPr lang="en-US" sz="4000" dirty="0" smtClean="0">
                <a:latin typeface="Arial" panose="020B0604020202020204" pitchFamily="34" charset="0"/>
                <a:cs typeface="Arial" panose="020B0604020202020204" pitchFamily="34" charset="0"/>
              </a:rPr>
              <a:t>a = 2,   </a:t>
            </a:r>
            <a:r>
              <a:rPr lang="pt-BR" sz="4000" dirty="0" smtClean="0">
                <a:latin typeface="Arial" panose="020B0604020202020204" pitchFamily="34" charset="0"/>
              </a:rPr>
              <a:t>(15a - 13) + (18a + 16) = (15 ∙ 2 - 13) + </a:t>
            </a:r>
          </a:p>
          <a:p>
            <a:pPr>
              <a:lnSpc>
                <a:spcPts val="5500"/>
              </a:lnSpc>
            </a:pPr>
            <a:r>
              <a:rPr lang="pt-BR" sz="4000" dirty="0" smtClean="0">
                <a:latin typeface="Arial" panose="020B0604020202020204" pitchFamily="34" charset="0"/>
              </a:rPr>
              <a:t>+(18 ∙ 2+ 16) = 17</a:t>
            </a:r>
            <a:r>
              <a:rPr lang="pt-BR" sz="4000" dirty="0" smtClean="0">
                <a:latin typeface="Arial" panose="020B0604020202020204" pitchFamily="34" charset="0"/>
                <a:cs typeface="Arial" panose="020B0604020202020204" pitchFamily="34" charset="0"/>
              </a:rPr>
              <a:t> + 52 = 69</a:t>
            </a:r>
          </a:p>
          <a:p>
            <a:pPr>
              <a:lnSpc>
                <a:spcPts val="5500"/>
              </a:lnSpc>
            </a:pPr>
            <a:r>
              <a:rPr lang="en-US" sz="4000" dirty="0" smtClean="0">
                <a:latin typeface="Arial" panose="020B0604020202020204" pitchFamily="34" charset="0"/>
                <a:cs typeface="Arial" panose="020B0604020202020204" pitchFamily="34" charset="0"/>
              </a:rPr>
              <a:t>a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3,  </a:t>
            </a:r>
            <a:r>
              <a:rPr lang="pt-BR" sz="4000" dirty="0">
                <a:latin typeface="Arial" panose="020B0604020202020204" pitchFamily="34" charset="0"/>
              </a:rPr>
              <a:t>(15a - 13) + (18a + 16) = (</a:t>
            </a:r>
            <a:r>
              <a:rPr lang="pt-BR" sz="4000" dirty="0" smtClean="0">
                <a:latin typeface="Arial" panose="020B0604020202020204" pitchFamily="34" charset="0"/>
              </a:rPr>
              <a:t>15 ∙ 3 </a:t>
            </a:r>
            <a:r>
              <a:rPr lang="pt-BR" sz="4000" dirty="0">
                <a:latin typeface="Arial" panose="020B0604020202020204" pitchFamily="34" charset="0"/>
              </a:rPr>
              <a:t>- 13</a:t>
            </a:r>
            <a:r>
              <a:rPr lang="pt-BR" sz="4000" dirty="0" smtClean="0">
                <a:latin typeface="Arial" panose="020B0604020202020204" pitchFamily="34" charset="0"/>
              </a:rPr>
              <a:t>)+</a:t>
            </a:r>
          </a:p>
          <a:p>
            <a:pPr>
              <a:lnSpc>
                <a:spcPts val="5500"/>
              </a:lnSpc>
            </a:pPr>
            <a:r>
              <a:rPr lang="pt-BR" sz="4000" dirty="0" smtClean="0">
                <a:latin typeface="Arial" panose="020B0604020202020204" pitchFamily="34" charset="0"/>
              </a:rPr>
              <a:t>+(18 ∙ 3 + </a:t>
            </a:r>
            <a:r>
              <a:rPr lang="pt-BR" sz="4000" dirty="0">
                <a:latin typeface="Arial" panose="020B0604020202020204" pitchFamily="34" charset="0"/>
              </a:rPr>
              <a:t>16) = </a:t>
            </a:r>
            <a:r>
              <a:rPr lang="pt-BR" sz="4000" dirty="0" smtClean="0">
                <a:latin typeface="Arial" panose="020B0604020202020204" pitchFamily="34" charset="0"/>
              </a:rPr>
              <a:t>32</a:t>
            </a:r>
            <a:r>
              <a:rPr lang="pt-BR" sz="4000" dirty="0" smtClean="0">
                <a:latin typeface="Arial" panose="020B0604020202020204" pitchFamily="34" charset="0"/>
                <a:cs typeface="Arial" panose="020B0604020202020204" pitchFamily="34" charset="0"/>
              </a:rPr>
              <a:t> </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70 </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102</a:t>
            </a:r>
            <a:endParaRPr lang="pt-BR" sz="4000" dirty="0">
              <a:latin typeface="Arial" panose="020B0604020202020204" pitchFamily="34" charset="0"/>
              <a:cs typeface="Arial" panose="020B0604020202020204" pitchFamily="34" charset="0"/>
            </a:endParaRPr>
          </a:p>
          <a:p>
            <a:pPr>
              <a:lnSpc>
                <a:spcPct val="150000"/>
              </a:lnSpc>
            </a:pPr>
            <a:endParaRPr lang="pt-BR" sz="4000" dirty="0">
              <a:latin typeface="Arial" panose="020B0604020202020204" pitchFamily="34" charset="0"/>
              <a:cs typeface="Arial" panose="020B0604020202020204" pitchFamily="34" charset="0"/>
            </a:endParaRPr>
          </a:p>
          <a:p>
            <a:pPr>
              <a:lnSpc>
                <a:spcPct val="150000"/>
              </a:lnSpc>
            </a:pPr>
            <a:endParaRPr lang="en-US" sz="4000" b="1" dirty="0">
              <a:latin typeface="Arial" panose="020B0604020202020204" pitchFamily="34" charset="0"/>
              <a:cs typeface="Arial" panose="020B0604020202020204" pitchFamily="34" charset="0"/>
            </a:endParaRPr>
          </a:p>
        </p:txBody>
      </p:sp>
      <p:sp>
        <p:nvSpPr>
          <p:cNvPr id="10" name="Прямоугольник 9"/>
          <p:cNvSpPr/>
          <p:nvPr/>
        </p:nvSpPr>
        <p:spPr>
          <a:xfrm>
            <a:off x="309043" y="1121449"/>
            <a:ext cx="10873208" cy="752770"/>
          </a:xfrm>
          <a:prstGeom prst="rect">
            <a:avLst/>
          </a:prstGeom>
        </p:spPr>
        <p:txBody>
          <a:bodyPr wrap="square">
            <a:spAutoFit/>
          </a:bodyPr>
          <a:lstStyle/>
          <a:p>
            <a:pPr>
              <a:lnSpc>
                <a:spcPts val="5500"/>
              </a:lnSpc>
            </a:pPr>
            <a:r>
              <a:rPr lang="pt-BR" sz="4000" dirty="0" smtClean="0">
                <a:latin typeface="Arial" panose="020B0604020202020204" pitchFamily="34" charset="0"/>
              </a:rPr>
              <a:t>b</a:t>
            </a:r>
            <a:r>
              <a:rPr lang="pt-BR" sz="4000" dirty="0">
                <a:latin typeface="Arial" panose="020B0604020202020204" pitchFamily="34" charset="0"/>
              </a:rPr>
              <a:t>) (15a - 13) + (18a + 16), bunda </a:t>
            </a:r>
            <a:r>
              <a:rPr lang="pt-BR" sz="4000" i="1" dirty="0">
                <a:latin typeface="Arial" panose="020B0604020202020204" pitchFamily="34" charset="0"/>
              </a:rPr>
              <a:t>a </a:t>
            </a:r>
            <a:r>
              <a:rPr lang="pt-BR" sz="4000" dirty="0">
                <a:latin typeface="Arial" panose="020B0604020202020204" pitchFamily="34" charset="0"/>
              </a:rPr>
              <a:t>= 1; 2; 3</a:t>
            </a:r>
            <a:endParaRPr lang="ru-RU" dirty="0"/>
          </a:p>
        </p:txBody>
      </p:sp>
    </p:spTree>
    <p:extLst>
      <p:ext uri="{BB962C8B-B14F-4D97-AF65-F5344CB8AC3E}">
        <p14:creationId xmlns:p14="http://schemas.microsoft.com/office/powerpoint/2010/main" val="216031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4136" y="1296194"/>
            <a:ext cx="12025336" cy="2808027"/>
          </a:xfrm>
          <a:prstGeom prst="rect">
            <a:avLst/>
          </a:prstGeom>
        </p:spPr>
        <p:txBody>
          <a:bodyPr vert="horz" wrap="square" lIns="0" tIns="37670" rIns="0" bIns="0" rtlCol="0">
            <a:spAutoFit/>
          </a:bodyPr>
          <a:lstStyle/>
          <a:p>
            <a:r>
              <a:rPr lang="en-US" sz="3600" b="0" dirty="0" smtClean="0">
                <a:solidFill>
                  <a:schemeClr val="tx1"/>
                </a:solidFill>
              </a:rPr>
              <a:t>    </a:t>
            </a:r>
            <a:r>
              <a:rPr lang="en-US" sz="3600" b="0" dirty="0" err="1" smtClean="0">
                <a:solidFill>
                  <a:schemeClr val="tx1"/>
                </a:solidFill>
              </a:rPr>
              <a:t>Abdurahmon</a:t>
            </a:r>
            <a:r>
              <a:rPr lang="en-US" sz="3600" b="0" dirty="0" smtClean="0">
                <a:solidFill>
                  <a:schemeClr val="tx1"/>
                </a:solidFill>
              </a:rPr>
              <a:t> </a:t>
            </a:r>
            <a:r>
              <a:rPr lang="en-US" sz="3600" b="0" dirty="0" err="1">
                <a:solidFill>
                  <a:schemeClr val="tx1"/>
                </a:solidFill>
              </a:rPr>
              <a:t>issiqxonada</a:t>
            </a:r>
            <a:r>
              <a:rPr lang="en-US" sz="3600" b="0" dirty="0">
                <a:solidFill>
                  <a:schemeClr val="tx1"/>
                </a:solidFill>
              </a:rPr>
              <a:t> </a:t>
            </a:r>
            <a:r>
              <a:rPr lang="en-US" sz="3600" b="0" dirty="0" err="1">
                <a:solidFill>
                  <a:schemeClr val="tx1"/>
                </a:solidFill>
              </a:rPr>
              <a:t>birinchi</a:t>
            </a:r>
            <a:r>
              <a:rPr lang="en-US" sz="3600" b="0" dirty="0">
                <a:solidFill>
                  <a:schemeClr val="tx1"/>
                </a:solidFill>
              </a:rPr>
              <a:t> </a:t>
            </a:r>
            <a:r>
              <a:rPr lang="en-US" sz="3600" b="0" dirty="0" err="1">
                <a:solidFill>
                  <a:schemeClr val="tx1"/>
                </a:solidFill>
              </a:rPr>
              <a:t>kuni</a:t>
            </a:r>
            <a:r>
              <a:rPr lang="en-US" sz="3600" b="0" dirty="0">
                <a:solidFill>
                  <a:schemeClr val="tx1"/>
                </a:solidFill>
              </a:rPr>
              <a:t> 156 </a:t>
            </a:r>
            <a:r>
              <a:rPr lang="en-US" sz="3600" b="0" dirty="0" err="1">
                <a:solidFill>
                  <a:schemeClr val="tx1"/>
                </a:solidFill>
              </a:rPr>
              <a:t>tup</a:t>
            </a:r>
            <a:r>
              <a:rPr lang="en-US" sz="3600" b="0" dirty="0">
                <a:solidFill>
                  <a:schemeClr val="tx1"/>
                </a:solidFill>
              </a:rPr>
              <a:t> </a:t>
            </a:r>
            <a:r>
              <a:rPr lang="en-US" sz="3600" b="0" dirty="0" err="1">
                <a:solidFill>
                  <a:schemeClr val="tx1"/>
                </a:solidFill>
              </a:rPr>
              <a:t>pomidor</a:t>
            </a:r>
            <a:r>
              <a:rPr lang="en-US" sz="3600" b="0" dirty="0">
                <a:solidFill>
                  <a:schemeClr val="tx1"/>
                </a:solidFill>
              </a:rPr>
              <a:t> </a:t>
            </a:r>
            <a:r>
              <a:rPr lang="en-US" sz="3600" b="0" dirty="0" err="1">
                <a:solidFill>
                  <a:schemeClr val="tx1"/>
                </a:solidFill>
              </a:rPr>
              <a:t>ko‘chati</a:t>
            </a:r>
            <a:r>
              <a:rPr lang="en-US" sz="3600" b="0" dirty="0">
                <a:solidFill>
                  <a:schemeClr val="tx1"/>
                </a:solidFill>
              </a:rPr>
              <a:t> </a:t>
            </a:r>
            <a:r>
              <a:rPr lang="en-US" sz="3600" b="0" dirty="0" err="1">
                <a:solidFill>
                  <a:schemeClr val="tx1"/>
                </a:solidFill>
              </a:rPr>
              <a:t>ekdi</a:t>
            </a:r>
            <a:r>
              <a:rPr lang="en-US" sz="3600" b="0" dirty="0" smtClean="0">
                <a:solidFill>
                  <a:schemeClr val="tx1"/>
                </a:solidFill>
              </a:rPr>
              <a:t>. </a:t>
            </a:r>
            <a:r>
              <a:rPr lang="en-US" sz="3600" b="0" dirty="0" err="1" smtClean="0">
                <a:solidFill>
                  <a:schemeClr val="tx1"/>
                </a:solidFill>
              </a:rPr>
              <a:t>Ikkinchi</a:t>
            </a:r>
            <a:r>
              <a:rPr lang="en-US" sz="3600" b="0" dirty="0" smtClean="0">
                <a:solidFill>
                  <a:schemeClr val="tx1"/>
                </a:solidFill>
              </a:rPr>
              <a:t> </a:t>
            </a:r>
            <a:r>
              <a:rPr lang="en-US" sz="3600" b="0" dirty="0" err="1">
                <a:solidFill>
                  <a:schemeClr val="tx1"/>
                </a:solidFill>
              </a:rPr>
              <a:t>kuni</a:t>
            </a:r>
            <a:r>
              <a:rPr lang="en-US" sz="3600" b="0" dirty="0">
                <a:solidFill>
                  <a:schemeClr val="tx1"/>
                </a:solidFill>
              </a:rPr>
              <a:t> </a:t>
            </a:r>
            <a:r>
              <a:rPr lang="en-US" sz="3600" b="0" dirty="0" err="1">
                <a:solidFill>
                  <a:schemeClr val="tx1"/>
                </a:solidFill>
              </a:rPr>
              <a:t>esa</a:t>
            </a:r>
            <a:r>
              <a:rPr lang="en-US" sz="3600" b="0" dirty="0">
                <a:solidFill>
                  <a:schemeClr val="tx1"/>
                </a:solidFill>
              </a:rPr>
              <a:t> </a:t>
            </a:r>
            <a:r>
              <a:rPr lang="en-US" sz="3600" b="0" dirty="0" err="1">
                <a:solidFill>
                  <a:schemeClr val="tx1"/>
                </a:solidFill>
              </a:rPr>
              <a:t>birinchi</a:t>
            </a:r>
            <a:r>
              <a:rPr lang="en-US" sz="3600" b="0" dirty="0">
                <a:solidFill>
                  <a:schemeClr val="tx1"/>
                </a:solidFill>
              </a:rPr>
              <a:t> </a:t>
            </a:r>
            <a:r>
              <a:rPr lang="en-US" sz="3600" b="0" dirty="0" err="1">
                <a:solidFill>
                  <a:schemeClr val="tx1"/>
                </a:solidFill>
              </a:rPr>
              <a:t>kundan</a:t>
            </a:r>
            <a:r>
              <a:rPr lang="en-US" sz="3600" b="0" dirty="0">
                <a:solidFill>
                  <a:schemeClr val="tx1"/>
                </a:solidFill>
              </a:rPr>
              <a:t> </a:t>
            </a:r>
            <a:r>
              <a:rPr lang="en-US" sz="3600" i="1" dirty="0">
                <a:solidFill>
                  <a:schemeClr val="tx1"/>
                </a:solidFill>
              </a:rPr>
              <a:t>p</a:t>
            </a:r>
            <a:r>
              <a:rPr lang="en-US" sz="3600" b="0" i="1" dirty="0">
                <a:solidFill>
                  <a:schemeClr val="tx1"/>
                </a:solidFill>
              </a:rPr>
              <a:t> </a:t>
            </a:r>
            <a:r>
              <a:rPr lang="en-US" sz="3600" b="0" dirty="0" err="1">
                <a:solidFill>
                  <a:schemeClr val="tx1"/>
                </a:solidFill>
              </a:rPr>
              <a:t>dona</a:t>
            </a:r>
            <a:r>
              <a:rPr lang="en-US" sz="3600" b="0" dirty="0">
                <a:solidFill>
                  <a:schemeClr val="tx1"/>
                </a:solidFill>
              </a:rPr>
              <a:t> </a:t>
            </a:r>
            <a:r>
              <a:rPr lang="en-US" sz="3600" b="0" dirty="0" err="1">
                <a:solidFill>
                  <a:schemeClr val="tx1"/>
                </a:solidFill>
              </a:rPr>
              <a:t>kam</a:t>
            </a:r>
            <a:r>
              <a:rPr lang="en-US" sz="3600" b="0" dirty="0">
                <a:solidFill>
                  <a:schemeClr val="tx1"/>
                </a:solidFill>
              </a:rPr>
              <a:t> </a:t>
            </a:r>
            <a:r>
              <a:rPr lang="en-US" sz="3600" b="0" dirty="0" err="1">
                <a:solidFill>
                  <a:schemeClr val="tx1"/>
                </a:solidFill>
              </a:rPr>
              <a:t>ko‘chat</a:t>
            </a:r>
            <a:r>
              <a:rPr lang="en-US" sz="3600" b="0" dirty="0">
                <a:solidFill>
                  <a:schemeClr val="tx1"/>
                </a:solidFill>
              </a:rPr>
              <a:t> </a:t>
            </a:r>
            <a:r>
              <a:rPr lang="en-US" sz="3600" b="0" dirty="0" err="1">
                <a:solidFill>
                  <a:schemeClr val="tx1"/>
                </a:solidFill>
              </a:rPr>
              <a:t>ekdi</a:t>
            </a:r>
            <a:r>
              <a:rPr lang="en-US" sz="3600" b="0" dirty="0">
                <a:solidFill>
                  <a:schemeClr val="tx1"/>
                </a:solidFill>
              </a:rPr>
              <a:t>. </a:t>
            </a:r>
            <a:r>
              <a:rPr lang="en-US" sz="3600" b="0" dirty="0" err="1" smtClean="0">
                <a:solidFill>
                  <a:schemeClr val="tx1"/>
                </a:solidFill>
              </a:rPr>
              <a:t>Abdurahmon</a:t>
            </a:r>
            <a:r>
              <a:rPr lang="en-US" sz="3600" b="0" dirty="0" smtClean="0">
                <a:solidFill>
                  <a:schemeClr val="tx1"/>
                </a:solidFill>
              </a:rPr>
              <a:t> </a:t>
            </a:r>
            <a:r>
              <a:rPr lang="en-US" sz="3600" b="0" dirty="0" err="1" smtClean="0">
                <a:solidFill>
                  <a:schemeClr val="tx1"/>
                </a:solidFill>
              </a:rPr>
              <a:t>jami</a:t>
            </a:r>
            <a:r>
              <a:rPr lang="en-US" sz="3600" b="0" dirty="0" smtClean="0">
                <a:solidFill>
                  <a:schemeClr val="tx1"/>
                </a:solidFill>
              </a:rPr>
              <a:t> </a:t>
            </a:r>
            <a:r>
              <a:rPr lang="en-US" sz="3600" b="0" dirty="0" err="1">
                <a:solidFill>
                  <a:schemeClr val="tx1"/>
                </a:solidFill>
              </a:rPr>
              <a:t>nechta</a:t>
            </a:r>
            <a:r>
              <a:rPr lang="en-US" sz="3600" b="0" dirty="0">
                <a:solidFill>
                  <a:schemeClr val="tx1"/>
                </a:solidFill>
              </a:rPr>
              <a:t> </a:t>
            </a:r>
            <a:r>
              <a:rPr lang="en-US" sz="3600" b="0" dirty="0" err="1">
                <a:solidFill>
                  <a:schemeClr val="tx1"/>
                </a:solidFill>
              </a:rPr>
              <a:t>pomidor</a:t>
            </a:r>
            <a:r>
              <a:rPr lang="en-US" sz="3600" b="0" dirty="0">
                <a:solidFill>
                  <a:schemeClr val="tx1"/>
                </a:solidFill>
              </a:rPr>
              <a:t> </a:t>
            </a:r>
            <a:r>
              <a:rPr lang="en-US" sz="3600" b="0" dirty="0" err="1">
                <a:solidFill>
                  <a:schemeClr val="tx1"/>
                </a:solidFill>
              </a:rPr>
              <a:t>ko‘chati</a:t>
            </a:r>
            <a:r>
              <a:rPr lang="en-US" sz="3600" b="0" dirty="0">
                <a:solidFill>
                  <a:schemeClr val="tx1"/>
                </a:solidFill>
              </a:rPr>
              <a:t> </a:t>
            </a:r>
            <a:r>
              <a:rPr lang="en-US" sz="3600" b="0" dirty="0" err="1">
                <a:solidFill>
                  <a:schemeClr val="tx1"/>
                </a:solidFill>
              </a:rPr>
              <a:t>ekkan</a:t>
            </a:r>
            <a:r>
              <a:rPr lang="en-US" sz="3600" b="0" dirty="0">
                <a:solidFill>
                  <a:schemeClr val="tx1"/>
                </a:solidFill>
              </a:rPr>
              <a:t>? </a:t>
            </a:r>
            <a:r>
              <a:rPr lang="en-US" sz="3600" b="0" dirty="0" err="1">
                <a:solidFill>
                  <a:schemeClr val="tx1"/>
                </a:solidFill>
              </a:rPr>
              <a:t>Javobni</a:t>
            </a:r>
            <a:r>
              <a:rPr lang="en-US" sz="3600" b="0" dirty="0">
                <a:solidFill>
                  <a:schemeClr val="tx1"/>
                </a:solidFill>
              </a:rPr>
              <a:t> </a:t>
            </a:r>
            <a:r>
              <a:rPr lang="en-US" sz="3600" b="0" dirty="0" err="1">
                <a:solidFill>
                  <a:schemeClr val="tx1"/>
                </a:solidFill>
              </a:rPr>
              <a:t>soddalashtirib</a:t>
            </a:r>
            <a:r>
              <a:rPr lang="en-US" sz="3600" b="0" dirty="0">
                <a:solidFill>
                  <a:schemeClr val="tx1"/>
                </a:solidFill>
              </a:rPr>
              <a:t> </a:t>
            </a:r>
            <a:r>
              <a:rPr lang="en-US" sz="3600" b="0" dirty="0" err="1">
                <a:solidFill>
                  <a:schemeClr val="tx1"/>
                </a:solidFill>
              </a:rPr>
              <a:t>yozing</a:t>
            </a:r>
            <a:r>
              <a:rPr lang="en-US" sz="3600" b="0" dirty="0">
                <a:solidFill>
                  <a:schemeClr val="tx1"/>
                </a:solidFill>
              </a:rPr>
              <a:t> </a:t>
            </a:r>
            <a:r>
              <a:rPr lang="en-US" sz="3600" b="0" dirty="0" err="1">
                <a:solidFill>
                  <a:schemeClr val="tx1"/>
                </a:solidFill>
              </a:rPr>
              <a:t>va</a:t>
            </a:r>
            <a:r>
              <a:rPr lang="en-US" sz="3600" b="0" dirty="0">
                <a:solidFill>
                  <a:schemeClr val="tx1"/>
                </a:solidFill>
              </a:rPr>
              <a:t> </a:t>
            </a:r>
            <a:r>
              <a:rPr lang="en-US" sz="3600" b="0" dirty="0" err="1">
                <a:solidFill>
                  <a:schemeClr val="tx1"/>
                </a:solidFill>
              </a:rPr>
              <a:t>uning</a:t>
            </a:r>
            <a:r>
              <a:rPr lang="en-US" sz="3600" b="0" dirty="0">
                <a:solidFill>
                  <a:schemeClr val="tx1"/>
                </a:solidFill>
              </a:rPr>
              <a:t/>
            </a:r>
            <a:br>
              <a:rPr lang="en-US" sz="3600" b="0" dirty="0">
                <a:solidFill>
                  <a:schemeClr val="tx1"/>
                </a:solidFill>
              </a:rPr>
            </a:br>
            <a:r>
              <a:rPr lang="sv-SE" sz="3600" i="1" dirty="0">
                <a:solidFill>
                  <a:schemeClr val="tx1"/>
                </a:solidFill>
              </a:rPr>
              <a:t>p = </a:t>
            </a:r>
            <a:r>
              <a:rPr lang="sv-SE" sz="3600" dirty="0">
                <a:solidFill>
                  <a:schemeClr val="tx1"/>
                </a:solidFill>
              </a:rPr>
              <a:t>34 </a:t>
            </a:r>
            <a:r>
              <a:rPr lang="sv-SE" sz="3600" b="0" dirty="0">
                <a:solidFill>
                  <a:schemeClr val="tx1"/>
                </a:solidFill>
              </a:rPr>
              <a:t>bo‘lgandagi qiymatini </a:t>
            </a:r>
            <a:r>
              <a:rPr lang="sv-SE" sz="3600" b="0" dirty="0" smtClean="0">
                <a:solidFill>
                  <a:schemeClr val="tx1"/>
                </a:solidFill>
              </a:rPr>
              <a:t>toping.</a:t>
            </a:r>
            <a:endParaRPr sz="3600" dirty="0">
              <a:solidFill>
                <a:schemeClr val="tx1"/>
              </a:solidFill>
            </a:endParaRPr>
          </a:p>
        </p:txBody>
      </p:sp>
      <p:sp>
        <p:nvSpPr>
          <p:cNvPr id="10" name="object 3"/>
          <p:cNvSpPr txBox="1">
            <a:spLocks/>
          </p:cNvSpPr>
          <p:nvPr/>
        </p:nvSpPr>
        <p:spPr>
          <a:xfrm>
            <a:off x="3952528" y="264200"/>
            <a:ext cx="3577002" cy="767597"/>
          </a:xfrm>
          <a:prstGeom prst="rect">
            <a:avLst/>
          </a:prstGeom>
        </p:spPr>
        <p:txBody>
          <a:bodyPr vert="horz" wrap="square" lIns="0" tIns="37670" rIns="0" bIns="0" rtlCol="0">
            <a:spAutoFit/>
          </a:bodyPr>
          <a:lstStyle>
            <a:lvl1pPr>
              <a:defRPr sz="6034" b="1" i="0">
                <a:solidFill>
                  <a:srgbClr val="FEFEFE"/>
                </a:solidFill>
                <a:latin typeface="Arial"/>
                <a:ea typeface="+mj-ea"/>
                <a:cs typeface="Arial"/>
              </a:defRPr>
            </a:lvl1pPr>
          </a:lstStyle>
          <a:p>
            <a:pPr marL="28977" defTabSz="914400">
              <a:spcBef>
                <a:spcPts val="296"/>
              </a:spcBef>
            </a:pPr>
            <a:r>
              <a:rPr lang="en-US" sz="4741" kern="0" dirty="0" smtClean="0"/>
              <a:t>174- masala</a:t>
            </a:r>
            <a:endParaRPr lang="en-US" sz="4741" kern="0" dirty="0"/>
          </a:p>
        </p:txBody>
      </p:sp>
      <p:pic>
        <p:nvPicPr>
          <p:cNvPr id="5" name="Рисунок 4"/>
          <p:cNvPicPr>
            <a:picLocks noChangeAspect="1"/>
          </p:cNvPicPr>
          <p:nvPr/>
        </p:nvPicPr>
        <p:blipFill rotWithShape="1">
          <a:blip r:embed="rId2"/>
          <a:srcRect l="54500" t="17985" r="5001" b="38995"/>
          <a:stretch/>
        </p:blipFill>
        <p:spPr>
          <a:xfrm>
            <a:off x="928192" y="4356003"/>
            <a:ext cx="3979336" cy="2376549"/>
          </a:xfrm>
          <a:prstGeom prst="rect">
            <a:avLst/>
          </a:prstGeom>
          <a:ln>
            <a:noFill/>
          </a:ln>
          <a:effectLst>
            <a:softEdge rad="112500"/>
          </a:effectLst>
        </p:spPr>
      </p:pic>
      <p:pic>
        <p:nvPicPr>
          <p:cNvPr id="6" name="Рисунок 5"/>
          <p:cNvPicPr>
            <a:picLocks noChangeAspect="1"/>
          </p:cNvPicPr>
          <p:nvPr/>
        </p:nvPicPr>
        <p:blipFill rotWithShape="1">
          <a:blip r:embed="rId3"/>
          <a:srcRect l="57313" t="13983" r="6688" b="47999"/>
          <a:stretch/>
        </p:blipFill>
        <p:spPr>
          <a:xfrm>
            <a:off x="5464696" y="4333712"/>
            <a:ext cx="4092123" cy="2429699"/>
          </a:xfrm>
          <a:prstGeom prst="rect">
            <a:avLst/>
          </a:prstGeom>
          <a:ln>
            <a:noFill/>
          </a:ln>
          <a:effectLst>
            <a:softEdge rad="112500"/>
          </a:effectLst>
        </p:spPr>
      </p:pic>
    </p:spTree>
    <p:extLst>
      <p:ext uri="{BB962C8B-B14F-4D97-AF65-F5344CB8AC3E}">
        <p14:creationId xmlns:p14="http://schemas.microsoft.com/office/powerpoint/2010/main" val="4155054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52128" y="1224186"/>
            <a:ext cx="12025336" cy="1884697"/>
          </a:xfrm>
          <a:prstGeom prst="rect">
            <a:avLst/>
          </a:prstGeom>
        </p:spPr>
        <p:txBody>
          <a:bodyPr vert="horz" wrap="square" lIns="0" tIns="37670" rIns="0" bIns="0" rtlCol="0">
            <a:spAutoFit/>
          </a:bodyPr>
          <a:lstStyle/>
          <a:p>
            <a:r>
              <a:rPr lang="en-US" sz="4000" b="0" dirty="0" smtClean="0">
                <a:solidFill>
                  <a:schemeClr val="tx1"/>
                </a:solidFill>
              </a:rPr>
              <a:t>   I kun – </a:t>
            </a:r>
            <a:r>
              <a:rPr lang="en-US" sz="4000" dirty="0" smtClean="0">
                <a:solidFill>
                  <a:schemeClr val="tx1"/>
                </a:solidFill>
              </a:rPr>
              <a:t>156</a:t>
            </a:r>
            <a:r>
              <a:rPr lang="en-US" sz="4000" b="0" dirty="0" smtClean="0">
                <a:solidFill>
                  <a:schemeClr val="tx1"/>
                </a:solidFill>
              </a:rPr>
              <a:t> </a:t>
            </a:r>
            <a:r>
              <a:rPr lang="en-US" sz="4000" b="0" dirty="0" err="1" smtClean="0">
                <a:solidFill>
                  <a:schemeClr val="tx1"/>
                </a:solidFill>
              </a:rPr>
              <a:t>dona</a:t>
            </a:r>
            <a:r>
              <a:rPr lang="en-US" sz="4000" b="0" dirty="0" smtClean="0">
                <a:solidFill>
                  <a:schemeClr val="tx1"/>
                </a:solidFill>
              </a:rPr>
              <a:t/>
            </a:r>
            <a:br>
              <a:rPr lang="en-US" sz="4000" b="0" dirty="0" smtClean="0">
                <a:solidFill>
                  <a:schemeClr val="tx1"/>
                </a:solidFill>
              </a:rPr>
            </a:br>
            <a:r>
              <a:rPr lang="en-US" sz="4000" b="0" dirty="0" smtClean="0">
                <a:solidFill>
                  <a:schemeClr val="tx1"/>
                </a:solidFill>
              </a:rPr>
              <a:t>   II kun –</a:t>
            </a:r>
            <a:r>
              <a:rPr lang="en-US" sz="4000" i="1" dirty="0" smtClean="0">
                <a:solidFill>
                  <a:schemeClr val="tx1"/>
                </a:solidFill>
              </a:rPr>
              <a:t> p </a:t>
            </a:r>
            <a:r>
              <a:rPr lang="en-US" sz="4000" b="0" dirty="0" err="1" smtClean="0">
                <a:solidFill>
                  <a:schemeClr val="tx1"/>
                </a:solidFill>
              </a:rPr>
              <a:t>dona</a:t>
            </a:r>
            <a:r>
              <a:rPr lang="en-US" sz="4000" b="0" dirty="0" smtClean="0">
                <a:solidFill>
                  <a:schemeClr val="tx1"/>
                </a:solidFill>
              </a:rPr>
              <a:t> </a:t>
            </a:r>
            <a:r>
              <a:rPr lang="en-US" sz="4000" b="0" dirty="0" err="1" smtClean="0">
                <a:solidFill>
                  <a:schemeClr val="tx1"/>
                </a:solidFill>
              </a:rPr>
              <a:t>kam</a:t>
            </a:r>
            <a:r>
              <a:rPr lang="en-US" sz="4000" b="0" dirty="0" smtClean="0">
                <a:solidFill>
                  <a:schemeClr val="tx1"/>
                </a:solidFill>
              </a:rPr>
              <a:t> </a:t>
            </a:r>
            <a:br>
              <a:rPr lang="en-US" sz="4000" b="0" dirty="0" smtClean="0">
                <a:solidFill>
                  <a:schemeClr val="tx1"/>
                </a:solidFill>
              </a:rPr>
            </a:br>
            <a:r>
              <a:rPr lang="en-US" sz="4000" b="0" dirty="0" smtClean="0">
                <a:solidFill>
                  <a:schemeClr val="tx1"/>
                </a:solidFill>
              </a:rPr>
              <a:t>   Jami - ? </a:t>
            </a:r>
            <a:r>
              <a:rPr lang="en-US" sz="4000" b="0" dirty="0" err="1" smtClean="0">
                <a:solidFill>
                  <a:schemeClr val="tx1"/>
                </a:solidFill>
              </a:rPr>
              <a:t>dona</a:t>
            </a:r>
            <a:r>
              <a:rPr lang="en-US" sz="4000" b="0" dirty="0" smtClean="0">
                <a:solidFill>
                  <a:schemeClr val="tx1"/>
                </a:solidFill>
              </a:rPr>
              <a:t>  </a:t>
            </a:r>
            <a:endParaRPr sz="4000" dirty="0">
              <a:solidFill>
                <a:schemeClr val="tx1"/>
              </a:solidFill>
            </a:endParaRPr>
          </a:p>
        </p:txBody>
      </p:sp>
      <p:sp>
        <p:nvSpPr>
          <p:cNvPr id="10" name="object 3"/>
          <p:cNvSpPr txBox="1">
            <a:spLocks/>
          </p:cNvSpPr>
          <p:nvPr/>
        </p:nvSpPr>
        <p:spPr>
          <a:xfrm>
            <a:off x="3952528" y="264200"/>
            <a:ext cx="3577002" cy="767597"/>
          </a:xfrm>
          <a:prstGeom prst="rect">
            <a:avLst/>
          </a:prstGeom>
        </p:spPr>
        <p:txBody>
          <a:bodyPr vert="horz" wrap="square" lIns="0" tIns="37670" rIns="0" bIns="0" rtlCol="0">
            <a:spAutoFit/>
          </a:bodyPr>
          <a:lstStyle>
            <a:lvl1pPr>
              <a:defRPr sz="6034" b="1" i="0">
                <a:solidFill>
                  <a:srgbClr val="FEFEFE"/>
                </a:solidFill>
                <a:latin typeface="Arial"/>
                <a:ea typeface="+mj-ea"/>
                <a:cs typeface="Arial"/>
              </a:defRPr>
            </a:lvl1pPr>
          </a:lstStyle>
          <a:p>
            <a:pPr marL="28977" algn="ctr" defTabSz="914400">
              <a:spcBef>
                <a:spcPts val="296"/>
              </a:spcBef>
            </a:pPr>
            <a:r>
              <a:rPr lang="en-US" sz="4741" kern="0" dirty="0" smtClean="0"/>
              <a:t>YECHISH</a:t>
            </a:r>
            <a:endParaRPr lang="en-US" sz="4741" kern="0" dirty="0"/>
          </a:p>
        </p:txBody>
      </p:sp>
      <p:pic>
        <p:nvPicPr>
          <p:cNvPr id="6" name="Рисунок 5"/>
          <p:cNvPicPr>
            <a:picLocks noChangeAspect="1"/>
          </p:cNvPicPr>
          <p:nvPr/>
        </p:nvPicPr>
        <p:blipFill rotWithShape="1">
          <a:blip r:embed="rId3"/>
          <a:srcRect l="57313" t="13983" r="6688" b="47999"/>
          <a:stretch/>
        </p:blipFill>
        <p:spPr>
          <a:xfrm>
            <a:off x="7039430" y="1370665"/>
            <a:ext cx="4009850" cy="2380850"/>
          </a:xfrm>
          <a:prstGeom prst="rect">
            <a:avLst/>
          </a:prstGeom>
          <a:ln>
            <a:noFill/>
          </a:ln>
          <a:effectLst>
            <a:softEdge rad="112500"/>
          </a:effectLst>
        </p:spPr>
      </p:pic>
      <p:sp>
        <p:nvSpPr>
          <p:cNvPr id="7" name="Выгнутая вниз стрелка 6"/>
          <p:cNvSpPr/>
          <p:nvPr/>
        </p:nvSpPr>
        <p:spPr>
          <a:xfrm rot="15317179">
            <a:off x="5091660" y="1607818"/>
            <a:ext cx="875884" cy="499800"/>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solidFill>
                <a:schemeClr val="tx1"/>
              </a:solidFill>
            </a:endParaRPr>
          </a:p>
        </p:txBody>
      </p:sp>
      <p:sp>
        <p:nvSpPr>
          <p:cNvPr id="2" name="Прямоугольник 1"/>
          <p:cNvSpPr/>
          <p:nvPr/>
        </p:nvSpPr>
        <p:spPr>
          <a:xfrm>
            <a:off x="352128" y="3255362"/>
            <a:ext cx="10697152" cy="3785652"/>
          </a:xfrm>
          <a:prstGeom prst="rect">
            <a:avLst/>
          </a:prstGeom>
        </p:spPr>
        <p:txBody>
          <a:bodyPr wrap="square">
            <a:spAutoFit/>
          </a:bodyPr>
          <a:lstStyle/>
          <a:p>
            <a:r>
              <a:rPr lang="en-US" sz="4000" b="1" dirty="0" err="1">
                <a:solidFill>
                  <a:schemeClr val="tx2"/>
                </a:solidFill>
                <a:latin typeface="Arial" panose="020B0604020202020204" pitchFamily="34" charset="0"/>
                <a:cs typeface="Arial" panose="020B0604020202020204" pitchFamily="34" charset="0"/>
              </a:rPr>
              <a:t>Yechish</a:t>
            </a:r>
            <a:r>
              <a:rPr lang="en-US" sz="4000" b="1" dirty="0" smtClean="0">
                <a:solidFill>
                  <a:schemeClr val="tx2"/>
                </a:solidFill>
                <a:latin typeface="Arial" panose="020B0604020202020204" pitchFamily="34" charset="0"/>
                <a:cs typeface="Arial" panose="020B0604020202020204" pitchFamily="34" charset="0"/>
              </a:rPr>
              <a:t>:</a:t>
            </a:r>
          </a:p>
          <a:p>
            <a:pPr marL="742950" indent="-742950">
              <a:buAutoNum type="arabicParenR"/>
            </a:pPr>
            <a:r>
              <a:rPr lang="en-US" sz="4000" dirty="0" smtClean="0">
                <a:latin typeface="Arial" panose="020B0604020202020204" pitchFamily="34" charset="0"/>
                <a:cs typeface="Arial" panose="020B0604020202020204" pitchFamily="34" charset="0"/>
              </a:rPr>
              <a:t>II </a:t>
            </a:r>
            <a:r>
              <a:rPr lang="en-US" sz="4000" dirty="0">
                <a:latin typeface="Arial" panose="020B0604020202020204" pitchFamily="34" charset="0"/>
                <a:cs typeface="Arial" panose="020B0604020202020204" pitchFamily="34" charset="0"/>
              </a:rPr>
              <a:t>kun </a:t>
            </a:r>
            <a:r>
              <a:rPr lang="en-US" sz="4000" dirty="0" err="1">
                <a:latin typeface="Arial" panose="020B0604020202020204" pitchFamily="34" charset="0"/>
                <a:cs typeface="Arial" panose="020B0604020202020204" pitchFamily="34" charset="0"/>
              </a:rPr>
              <a:t>ekkan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ko‘chatlari</a:t>
            </a:r>
            <a:r>
              <a:rPr lang="en-US" sz="4000" dirty="0">
                <a:latin typeface="Arial" panose="020B0604020202020204" pitchFamily="34" charset="0"/>
                <a:cs typeface="Arial" panose="020B0604020202020204" pitchFamily="34" charset="0"/>
              </a:rPr>
              <a:t>: 156 – </a:t>
            </a:r>
            <a:r>
              <a:rPr lang="en-US" sz="4000" b="1" i="1" dirty="0" smtClean="0">
                <a:latin typeface="Arial" panose="020B0604020202020204" pitchFamily="34" charset="0"/>
                <a:cs typeface="Arial" panose="020B0604020202020204" pitchFamily="34" charset="0"/>
              </a:rPr>
              <a:t>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dona</a:t>
            </a:r>
            <a:r>
              <a:rPr lang="en-US" sz="4000" dirty="0" smtClean="0">
                <a:latin typeface="Arial" panose="020B0604020202020204" pitchFamily="34" charset="0"/>
                <a:cs typeface="Arial" panose="020B0604020202020204" pitchFamily="34" charset="0"/>
              </a:rPr>
              <a:t>) </a:t>
            </a:r>
          </a:p>
          <a:p>
            <a:r>
              <a:rPr lang="en-US" sz="4000" dirty="0" smtClean="0">
                <a:latin typeface="Arial" panose="020B0604020202020204" pitchFamily="34" charset="0"/>
                <a:cs typeface="Arial" panose="020B0604020202020204" pitchFamily="34" charset="0"/>
              </a:rPr>
              <a:t>2) </a:t>
            </a:r>
            <a:r>
              <a:rPr lang="en-US" sz="4000" dirty="0">
                <a:latin typeface="Arial" panose="020B0604020202020204" pitchFamily="34" charset="0"/>
                <a:cs typeface="Arial" panose="020B0604020202020204" pitchFamily="34" charset="0"/>
              </a:rPr>
              <a:t>156 + 156 – </a:t>
            </a:r>
            <a:r>
              <a:rPr lang="en-US" sz="4000" b="1" i="1" dirty="0">
                <a:latin typeface="Arial" panose="020B0604020202020204" pitchFamily="34" charset="0"/>
                <a:cs typeface="Arial" panose="020B0604020202020204" pitchFamily="34" charset="0"/>
              </a:rPr>
              <a:t>p</a:t>
            </a:r>
            <a:r>
              <a:rPr lang="en-US" sz="4000" dirty="0">
                <a:latin typeface="Arial" panose="020B0604020202020204" pitchFamily="34" charset="0"/>
                <a:cs typeface="Arial" panose="020B0604020202020204" pitchFamily="34" charset="0"/>
              </a:rPr>
              <a:t> = 312 – </a:t>
            </a:r>
            <a:r>
              <a:rPr lang="en-US" sz="4000" b="1" i="1" dirty="0">
                <a:latin typeface="Arial" panose="020B0604020202020204" pitchFamily="34" charset="0"/>
                <a:cs typeface="Arial" panose="020B0604020202020204" pitchFamily="34" charset="0"/>
              </a:rPr>
              <a:t>p </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dona</a:t>
            </a:r>
            <a:r>
              <a:rPr lang="en-US" sz="4000" dirty="0" smtClean="0">
                <a:latin typeface="Arial" panose="020B0604020202020204" pitchFamily="34" charset="0"/>
                <a:cs typeface="Arial" panose="020B0604020202020204" pitchFamily="34" charset="0"/>
              </a:rPr>
              <a:t>)</a:t>
            </a:r>
          </a:p>
          <a:p>
            <a:r>
              <a:rPr lang="en-US" sz="4000" b="1" i="1" dirty="0" smtClean="0">
                <a:latin typeface="Arial" panose="020B0604020202020204" pitchFamily="34" charset="0"/>
                <a:cs typeface="Arial" panose="020B0604020202020204" pitchFamily="34" charset="0"/>
              </a:rPr>
              <a:t>p </a:t>
            </a:r>
            <a:r>
              <a:rPr lang="en-US" sz="4000" dirty="0">
                <a:latin typeface="Arial" panose="020B0604020202020204" pitchFamily="34" charset="0"/>
                <a:cs typeface="Arial" panose="020B0604020202020204" pitchFamily="34" charset="0"/>
              </a:rPr>
              <a:t>= 34,  312 – </a:t>
            </a:r>
            <a:r>
              <a:rPr lang="en-US" sz="4000" b="1" i="1" dirty="0">
                <a:latin typeface="Arial" panose="020B0604020202020204" pitchFamily="34" charset="0"/>
                <a:cs typeface="Arial" panose="020B0604020202020204" pitchFamily="34" charset="0"/>
              </a:rPr>
              <a:t>p</a:t>
            </a:r>
            <a:r>
              <a:rPr lang="en-US" sz="4000" dirty="0">
                <a:latin typeface="Arial" panose="020B0604020202020204" pitchFamily="34" charset="0"/>
                <a:cs typeface="Arial" panose="020B0604020202020204" pitchFamily="34" charset="0"/>
              </a:rPr>
              <a:t> = 312 – 34 = 278 </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dona</a:t>
            </a:r>
            <a:r>
              <a:rPr lang="en-US" sz="4000" dirty="0" smtClean="0">
                <a:latin typeface="Arial" panose="020B0604020202020204" pitchFamily="34" charset="0"/>
                <a:cs typeface="Arial" panose="020B0604020202020204" pitchFamily="34" charset="0"/>
              </a:rPr>
              <a:t>)</a:t>
            </a:r>
          </a:p>
          <a:p>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4000" b="1" dirty="0" err="1">
                <a:solidFill>
                  <a:schemeClr val="tx2"/>
                </a:solidFill>
                <a:latin typeface="Arial" panose="020B0604020202020204" pitchFamily="34" charset="0"/>
                <a:cs typeface="Arial" panose="020B0604020202020204" pitchFamily="34" charset="0"/>
              </a:rPr>
              <a:t>Javob</a:t>
            </a:r>
            <a:r>
              <a:rPr lang="en-US" sz="4000" b="1" dirty="0">
                <a:solidFill>
                  <a:schemeClr val="tx2"/>
                </a:solidFill>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278 </a:t>
            </a:r>
            <a:r>
              <a:rPr lang="en-US" sz="4000" dirty="0" err="1">
                <a:latin typeface="Arial" panose="020B0604020202020204" pitchFamily="34" charset="0"/>
                <a:cs typeface="Arial" panose="020B0604020202020204" pitchFamily="34" charset="0"/>
              </a:rPr>
              <a:t>dona</a:t>
            </a:r>
            <a:r>
              <a:rPr lang="en-US" sz="4000" dirty="0">
                <a:latin typeface="Arial" panose="020B0604020202020204" pitchFamily="34" charset="0"/>
                <a:cs typeface="Arial" panose="020B0604020202020204" pitchFamily="34" charset="0"/>
              </a:rPr>
              <a:t> </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03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4136" y="1296194"/>
            <a:ext cx="12025336" cy="2254029"/>
          </a:xfrm>
          <a:prstGeom prst="rect">
            <a:avLst/>
          </a:prstGeom>
        </p:spPr>
        <p:txBody>
          <a:bodyPr vert="horz" wrap="square" lIns="0" tIns="37670" rIns="0" bIns="0" rtlCol="0">
            <a:spAutoFit/>
          </a:bodyPr>
          <a:lstStyle/>
          <a:p>
            <a:r>
              <a:rPr lang="en-US" sz="3600" b="0" dirty="0" smtClean="0">
                <a:solidFill>
                  <a:schemeClr val="tx1"/>
                </a:solidFill>
              </a:rPr>
              <a:t>    </a:t>
            </a:r>
            <a:r>
              <a:rPr lang="en-US" sz="3600" b="0" dirty="0" err="1">
                <a:solidFill>
                  <a:schemeClr val="tx1"/>
                </a:solidFill>
              </a:rPr>
              <a:t>Qovunlardan</a:t>
            </a:r>
            <a:r>
              <a:rPr lang="en-US" sz="3600" b="0" dirty="0">
                <a:solidFill>
                  <a:schemeClr val="tx1"/>
                </a:solidFill>
              </a:rPr>
              <a:t> </a:t>
            </a:r>
            <a:r>
              <a:rPr lang="en-US" sz="3600" b="0" dirty="0" err="1">
                <a:solidFill>
                  <a:schemeClr val="tx1"/>
                </a:solidFill>
              </a:rPr>
              <a:t>birining</a:t>
            </a:r>
            <a:r>
              <a:rPr lang="en-US" sz="3600" b="0" dirty="0">
                <a:solidFill>
                  <a:schemeClr val="tx1"/>
                </a:solidFill>
              </a:rPr>
              <a:t> </a:t>
            </a:r>
            <a:r>
              <a:rPr lang="en-US" sz="3600" b="0" dirty="0" err="1">
                <a:solidFill>
                  <a:schemeClr val="tx1"/>
                </a:solidFill>
              </a:rPr>
              <a:t>massasi</a:t>
            </a:r>
            <a:r>
              <a:rPr lang="en-US" sz="3600" b="0" dirty="0">
                <a:solidFill>
                  <a:schemeClr val="tx1"/>
                </a:solidFill>
              </a:rPr>
              <a:t> 8 kg, </a:t>
            </a:r>
            <a:r>
              <a:rPr lang="en-US" sz="3600" b="0" dirty="0" err="1">
                <a:solidFill>
                  <a:schemeClr val="tx1"/>
                </a:solidFill>
              </a:rPr>
              <a:t>ikkinchisining</a:t>
            </a:r>
            <a:r>
              <a:rPr lang="en-US" sz="3600" b="0" dirty="0">
                <a:solidFill>
                  <a:schemeClr val="tx1"/>
                </a:solidFill>
              </a:rPr>
              <a:t> </a:t>
            </a:r>
            <a:r>
              <a:rPr lang="en-US" sz="3600" b="0" dirty="0" err="1">
                <a:solidFill>
                  <a:schemeClr val="tx1"/>
                </a:solidFill>
              </a:rPr>
              <a:t>massasi</a:t>
            </a:r>
            <a:r>
              <a:rPr lang="en-US" sz="3600" b="0" dirty="0">
                <a:solidFill>
                  <a:schemeClr val="tx1"/>
                </a:solidFill>
              </a:rPr>
              <a:t> </a:t>
            </a:r>
            <a:r>
              <a:rPr lang="en-US" sz="3600" b="0" dirty="0" err="1">
                <a:solidFill>
                  <a:schemeClr val="tx1"/>
                </a:solidFill>
              </a:rPr>
              <a:t>esa</a:t>
            </a:r>
            <a:r>
              <a:rPr lang="en-US" sz="3600" b="0" dirty="0">
                <a:solidFill>
                  <a:schemeClr val="tx1"/>
                </a:solidFill>
              </a:rPr>
              <a:t> </a:t>
            </a:r>
            <a:r>
              <a:rPr lang="en-US" sz="3600" b="0" dirty="0" err="1" smtClean="0">
                <a:solidFill>
                  <a:schemeClr val="tx1"/>
                </a:solidFill>
              </a:rPr>
              <a:t>birinchisinikidan</a:t>
            </a:r>
            <a:r>
              <a:rPr lang="uz-Cyrl-UZ" sz="3600" b="0" dirty="0" smtClean="0">
                <a:solidFill>
                  <a:schemeClr val="tx1"/>
                </a:solidFill>
              </a:rPr>
              <a:t>  </a:t>
            </a:r>
            <a:r>
              <a:rPr lang="en-US" sz="3600" b="0" i="1" dirty="0" smtClean="0">
                <a:solidFill>
                  <a:schemeClr val="tx1"/>
                </a:solidFill>
              </a:rPr>
              <a:t>m </a:t>
            </a:r>
            <a:r>
              <a:rPr lang="en-US" sz="3600" b="0" dirty="0">
                <a:solidFill>
                  <a:schemeClr val="tx1"/>
                </a:solidFill>
              </a:rPr>
              <a:t>kg </a:t>
            </a:r>
            <a:r>
              <a:rPr lang="en-US" sz="3600" b="0" dirty="0" err="1">
                <a:solidFill>
                  <a:schemeClr val="tx1"/>
                </a:solidFill>
              </a:rPr>
              <a:t>ga</a:t>
            </a:r>
            <a:r>
              <a:rPr lang="en-US" sz="3600" b="0" dirty="0">
                <a:solidFill>
                  <a:schemeClr val="tx1"/>
                </a:solidFill>
              </a:rPr>
              <a:t> </a:t>
            </a:r>
            <a:r>
              <a:rPr lang="en-US" sz="3600" b="0" dirty="0" err="1">
                <a:solidFill>
                  <a:schemeClr val="tx1"/>
                </a:solidFill>
              </a:rPr>
              <a:t>ko‘p</a:t>
            </a:r>
            <a:r>
              <a:rPr lang="en-US" sz="3600" b="0" dirty="0">
                <a:solidFill>
                  <a:schemeClr val="tx1"/>
                </a:solidFill>
              </a:rPr>
              <a:t>. </a:t>
            </a:r>
            <a:r>
              <a:rPr lang="en-US" sz="3600" b="0" dirty="0" err="1">
                <a:solidFill>
                  <a:schemeClr val="tx1"/>
                </a:solidFill>
              </a:rPr>
              <a:t>Qovunlarning</a:t>
            </a:r>
            <a:r>
              <a:rPr lang="en-US" sz="3600" b="0" dirty="0">
                <a:solidFill>
                  <a:schemeClr val="tx1"/>
                </a:solidFill>
              </a:rPr>
              <a:t> </a:t>
            </a:r>
            <a:r>
              <a:rPr lang="en-US" sz="3600" b="0" dirty="0" err="1">
                <a:solidFill>
                  <a:schemeClr val="tx1"/>
                </a:solidFill>
              </a:rPr>
              <a:t>umumiy</a:t>
            </a:r>
            <a:r>
              <a:rPr lang="en-US" sz="3600" b="0" dirty="0">
                <a:solidFill>
                  <a:schemeClr val="tx1"/>
                </a:solidFill>
              </a:rPr>
              <a:t> </a:t>
            </a:r>
            <a:r>
              <a:rPr lang="en-US" sz="3600" b="0" dirty="0" err="1">
                <a:solidFill>
                  <a:schemeClr val="tx1"/>
                </a:solidFill>
              </a:rPr>
              <a:t>massasi</a:t>
            </a:r>
            <a:r>
              <a:rPr lang="en-US" sz="3600" b="0" dirty="0">
                <a:solidFill>
                  <a:schemeClr val="tx1"/>
                </a:solidFill>
              </a:rPr>
              <a:t> </a:t>
            </a:r>
            <a:r>
              <a:rPr lang="en-US" sz="3600" b="0" dirty="0" err="1">
                <a:solidFill>
                  <a:schemeClr val="tx1"/>
                </a:solidFill>
              </a:rPr>
              <a:t>qancha</a:t>
            </a:r>
            <a:r>
              <a:rPr lang="en-US" sz="3600" b="0" dirty="0">
                <a:solidFill>
                  <a:schemeClr val="tx1"/>
                </a:solidFill>
              </a:rPr>
              <a:t>? </a:t>
            </a:r>
            <a:r>
              <a:rPr lang="en-US" sz="3600" b="0" dirty="0" err="1" smtClean="0">
                <a:solidFill>
                  <a:schemeClr val="tx1"/>
                </a:solidFill>
              </a:rPr>
              <a:t>Javobni</a:t>
            </a:r>
            <a:r>
              <a:rPr lang="uz-Cyrl-UZ" sz="3600" b="0" dirty="0" smtClean="0">
                <a:solidFill>
                  <a:schemeClr val="tx1"/>
                </a:solidFill>
              </a:rPr>
              <a:t> </a:t>
            </a:r>
            <a:r>
              <a:rPr lang="en-US" sz="3600" b="0" dirty="0" err="1" smtClean="0">
                <a:solidFill>
                  <a:schemeClr val="tx1"/>
                </a:solidFill>
              </a:rPr>
              <a:t>soddalashtiring</a:t>
            </a:r>
            <a:r>
              <a:rPr lang="en-US" sz="3600" b="0" dirty="0" smtClean="0">
                <a:solidFill>
                  <a:schemeClr val="tx1"/>
                </a:solidFill>
              </a:rPr>
              <a:t> </a:t>
            </a:r>
            <a:r>
              <a:rPr lang="en-US" sz="3600" b="0" dirty="0" err="1">
                <a:solidFill>
                  <a:schemeClr val="tx1"/>
                </a:solidFill>
              </a:rPr>
              <a:t>va</a:t>
            </a:r>
            <a:r>
              <a:rPr lang="en-US" sz="3600" b="0" dirty="0">
                <a:solidFill>
                  <a:schemeClr val="tx1"/>
                </a:solidFill>
              </a:rPr>
              <a:t> </a:t>
            </a:r>
            <a:r>
              <a:rPr lang="uz-Cyrl-UZ" sz="3600" b="0" dirty="0" smtClean="0">
                <a:solidFill>
                  <a:schemeClr val="tx1"/>
                </a:solidFill>
              </a:rPr>
              <a:t/>
            </a:r>
            <a:br>
              <a:rPr lang="uz-Cyrl-UZ" sz="3600" b="0" dirty="0" smtClean="0">
                <a:solidFill>
                  <a:schemeClr val="tx1"/>
                </a:solidFill>
              </a:rPr>
            </a:br>
            <a:r>
              <a:rPr lang="en-US" sz="3600" b="0" dirty="0" smtClean="0">
                <a:solidFill>
                  <a:schemeClr val="tx1"/>
                </a:solidFill>
              </a:rPr>
              <a:t>a</a:t>
            </a:r>
            <a:r>
              <a:rPr lang="en-US" sz="3600" b="0" dirty="0">
                <a:solidFill>
                  <a:schemeClr val="tx1"/>
                </a:solidFill>
              </a:rPr>
              <a:t>) </a:t>
            </a:r>
            <a:r>
              <a:rPr lang="en-US" sz="3600" b="0" i="1" dirty="0">
                <a:solidFill>
                  <a:schemeClr val="tx1"/>
                </a:solidFill>
              </a:rPr>
              <a:t>m </a:t>
            </a:r>
            <a:r>
              <a:rPr lang="en-US" sz="3600" b="0" dirty="0">
                <a:solidFill>
                  <a:schemeClr val="tx1"/>
                </a:solidFill>
              </a:rPr>
              <a:t>= 2; b) </a:t>
            </a:r>
            <a:r>
              <a:rPr lang="en-US" sz="3600" b="0" i="1" dirty="0">
                <a:solidFill>
                  <a:schemeClr val="tx1"/>
                </a:solidFill>
              </a:rPr>
              <a:t>m </a:t>
            </a:r>
            <a:r>
              <a:rPr lang="en-US" sz="3600" b="0" dirty="0">
                <a:solidFill>
                  <a:schemeClr val="tx1"/>
                </a:solidFill>
              </a:rPr>
              <a:t>= 4 </a:t>
            </a:r>
            <a:r>
              <a:rPr lang="en-US" sz="3600" b="0" dirty="0" err="1">
                <a:solidFill>
                  <a:schemeClr val="tx1"/>
                </a:solidFill>
              </a:rPr>
              <a:t>bo‘lgandagi</a:t>
            </a:r>
            <a:r>
              <a:rPr lang="en-US" sz="3600" b="0" dirty="0">
                <a:solidFill>
                  <a:schemeClr val="tx1"/>
                </a:solidFill>
              </a:rPr>
              <a:t> </a:t>
            </a:r>
            <a:r>
              <a:rPr lang="en-US" sz="3600" b="0" dirty="0" err="1">
                <a:solidFill>
                  <a:schemeClr val="tx1"/>
                </a:solidFill>
              </a:rPr>
              <a:t>qiymatini</a:t>
            </a:r>
            <a:r>
              <a:rPr lang="en-US" sz="3600" b="0" dirty="0">
                <a:solidFill>
                  <a:schemeClr val="tx1"/>
                </a:solidFill>
              </a:rPr>
              <a:t> toping.</a:t>
            </a:r>
            <a:endParaRPr sz="3600" dirty="0">
              <a:solidFill>
                <a:schemeClr val="tx1"/>
              </a:solidFill>
            </a:endParaRPr>
          </a:p>
        </p:txBody>
      </p:sp>
      <p:sp>
        <p:nvSpPr>
          <p:cNvPr id="10" name="object 3"/>
          <p:cNvSpPr txBox="1">
            <a:spLocks/>
          </p:cNvSpPr>
          <p:nvPr/>
        </p:nvSpPr>
        <p:spPr>
          <a:xfrm>
            <a:off x="3952528" y="264200"/>
            <a:ext cx="3577002" cy="767597"/>
          </a:xfrm>
          <a:prstGeom prst="rect">
            <a:avLst/>
          </a:prstGeom>
        </p:spPr>
        <p:txBody>
          <a:bodyPr vert="horz" wrap="square" lIns="0" tIns="37670" rIns="0" bIns="0" rtlCol="0">
            <a:spAutoFit/>
          </a:bodyPr>
          <a:lstStyle>
            <a:lvl1pPr>
              <a:defRPr sz="6034" b="1" i="0">
                <a:solidFill>
                  <a:srgbClr val="FEFEFE"/>
                </a:solidFill>
                <a:latin typeface="Arial"/>
                <a:ea typeface="+mj-ea"/>
                <a:cs typeface="Arial"/>
              </a:defRPr>
            </a:lvl1pPr>
          </a:lstStyle>
          <a:p>
            <a:pPr marL="28977" defTabSz="914400">
              <a:spcBef>
                <a:spcPts val="296"/>
              </a:spcBef>
            </a:pPr>
            <a:r>
              <a:rPr lang="en-US" sz="4741" kern="0" dirty="0" smtClean="0"/>
              <a:t>17</a:t>
            </a:r>
            <a:r>
              <a:rPr lang="uz-Cyrl-UZ" sz="4741" kern="0" dirty="0" smtClean="0"/>
              <a:t>5</a:t>
            </a:r>
            <a:r>
              <a:rPr lang="en-US" sz="4741" kern="0" dirty="0" smtClean="0"/>
              <a:t>- masala</a:t>
            </a:r>
            <a:endParaRPr lang="en-US" sz="4741" kern="0" dirty="0"/>
          </a:p>
        </p:txBody>
      </p:sp>
      <p:pic>
        <p:nvPicPr>
          <p:cNvPr id="4" name="Рисунок 3"/>
          <p:cNvPicPr>
            <a:picLocks noChangeAspect="1"/>
          </p:cNvPicPr>
          <p:nvPr/>
        </p:nvPicPr>
        <p:blipFill rotWithShape="1">
          <a:blip r:embed="rId2"/>
          <a:srcRect l="60687" t="15983" r="6126" b="39996"/>
          <a:stretch/>
        </p:blipFill>
        <p:spPr>
          <a:xfrm>
            <a:off x="3160440" y="4032498"/>
            <a:ext cx="4824536" cy="2687084"/>
          </a:xfrm>
          <a:prstGeom prst="rect">
            <a:avLst/>
          </a:prstGeom>
          <a:ln>
            <a:noFill/>
          </a:ln>
          <a:effectLst>
            <a:softEdge rad="112500"/>
          </a:effectLst>
        </p:spPr>
      </p:pic>
    </p:spTree>
    <p:extLst>
      <p:ext uri="{BB962C8B-B14F-4D97-AF65-F5344CB8AC3E}">
        <p14:creationId xmlns:p14="http://schemas.microsoft.com/office/powerpoint/2010/main" val="3944452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52128" y="1164783"/>
            <a:ext cx="12025336" cy="1884697"/>
          </a:xfrm>
          <a:prstGeom prst="rect">
            <a:avLst/>
          </a:prstGeom>
        </p:spPr>
        <p:txBody>
          <a:bodyPr vert="horz" wrap="square" lIns="0" tIns="37670" rIns="0" bIns="0" rtlCol="0">
            <a:spAutoFit/>
          </a:bodyPr>
          <a:lstStyle/>
          <a:p>
            <a:r>
              <a:rPr lang="en-US" sz="4000" b="0" dirty="0" smtClean="0">
                <a:solidFill>
                  <a:schemeClr val="tx1"/>
                </a:solidFill>
              </a:rPr>
              <a:t>   I </a:t>
            </a:r>
            <a:r>
              <a:rPr lang="en-US" sz="4000" b="0" dirty="0" err="1" smtClean="0">
                <a:solidFill>
                  <a:schemeClr val="tx1"/>
                </a:solidFill>
              </a:rPr>
              <a:t>qovun</a:t>
            </a:r>
            <a:r>
              <a:rPr lang="en-US" sz="4000" b="0" dirty="0" smtClean="0">
                <a:solidFill>
                  <a:schemeClr val="tx1"/>
                </a:solidFill>
              </a:rPr>
              <a:t> – 8 kg</a:t>
            </a:r>
            <a:br>
              <a:rPr lang="en-US" sz="4000" b="0" dirty="0" smtClean="0">
                <a:solidFill>
                  <a:schemeClr val="tx1"/>
                </a:solidFill>
              </a:rPr>
            </a:br>
            <a:r>
              <a:rPr lang="en-US" sz="4000" b="0" dirty="0" smtClean="0">
                <a:solidFill>
                  <a:schemeClr val="tx1"/>
                </a:solidFill>
              </a:rPr>
              <a:t>   II </a:t>
            </a:r>
            <a:r>
              <a:rPr lang="en-US" sz="4000" b="0" dirty="0" err="1" smtClean="0">
                <a:solidFill>
                  <a:schemeClr val="tx1"/>
                </a:solidFill>
              </a:rPr>
              <a:t>qovun</a:t>
            </a:r>
            <a:r>
              <a:rPr lang="en-US" sz="4000" b="0" dirty="0" smtClean="0">
                <a:solidFill>
                  <a:schemeClr val="tx1"/>
                </a:solidFill>
              </a:rPr>
              <a:t> – m kg </a:t>
            </a:r>
            <a:r>
              <a:rPr lang="en-US" sz="4000" b="0" dirty="0" err="1" smtClean="0">
                <a:solidFill>
                  <a:schemeClr val="tx1"/>
                </a:solidFill>
              </a:rPr>
              <a:t>ko‘p</a:t>
            </a:r>
            <a:r>
              <a:rPr lang="en-US" sz="4000" b="0" dirty="0" smtClean="0">
                <a:solidFill>
                  <a:schemeClr val="tx1"/>
                </a:solidFill>
              </a:rPr>
              <a:t> </a:t>
            </a:r>
            <a:br>
              <a:rPr lang="en-US" sz="4000" b="0" dirty="0" smtClean="0">
                <a:solidFill>
                  <a:schemeClr val="tx1"/>
                </a:solidFill>
              </a:rPr>
            </a:br>
            <a:r>
              <a:rPr lang="en-US" sz="4000" b="0" dirty="0" smtClean="0">
                <a:solidFill>
                  <a:schemeClr val="tx1"/>
                </a:solidFill>
              </a:rPr>
              <a:t>   Jami - ? kg  </a:t>
            </a:r>
            <a:endParaRPr sz="4000" dirty="0">
              <a:solidFill>
                <a:schemeClr val="tx1"/>
              </a:solidFill>
            </a:endParaRPr>
          </a:p>
        </p:txBody>
      </p:sp>
      <p:sp>
        <p:nvSpPr>
          <p:cNvPr id="10" name="object 3"/>
          <p:cNvSpPr txBox="1">
            <a:spLocks/>
          </p:cNvSpPr>
          <p:nvPr/>
        </p:nvSpPr>
        <p:spPr>
          <a:xfrm>
            <a:off x="3952528" y="264200"/>
            <a:ext cx="3577002" cy="767597"/>
          </a:xfrm>
          <a:prstGeom prst="rect">
            <a:avLst/>
          </a:prstGeom>
        </p:spPr>
        <p:txBody>
          <a:bodyPr vert="horz" wrap="square" lIns="0" tIns="37670" rIns="0" bIns="0" rtlCol="0">
            <a:spAutoFit/>
          </a:bodyPr>
          <a:lstStyle>
            <a:lvl1pPr>
              <a:defRPr sz="6034" b="1" i="0">
                <a:solidFill>
                  <a:srgbClr val="FEFEFE"/>
                </a:solidFill>
                <a:latin typeface="Arial"/>
                <a:ea typeface="+mj-ea"/>
                <a:cs typeface="Arial"/>
              </a:defRPr>
            </a:lvl1pPr>
          </a:lstStyle>
          <a:p>
            <a:pPr marL="28977" algn="ctr" defTabSz="914400">
              <a:spcBef>
                <a:spcPts val="296"/>
              </a:spcBef>
            </a:pPr>
            <a:r>
              <a:rPr lang="en-US" sz="4741" kern="0" dirty="0" smtClean="0"/>
              <a:t>YECHISH</a:t>
            </a:r>
            <a:endParaRPr lang="en-US" sz="4741" kern="0" dirty="0"/>
          </a:p>
        </p:txBody>
      </p:sp>
      <p:sp>
        <p:nvSpPr>
          <p:cNvPr id="7" name="Выгнутая вниз стрелка 6"/>
          <p:cNvSpPr/>
          <p:nvPr/>
        </p:nvSpPr>
        <p:spPr>
          <a:xfrm rot="15317179">
            <a:off x="5177872" y="1607817"/>
            <a:ext cx="875884" cy="499800"/>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solidFill>
                <a:schemeClr val="tx1"/>
              </a:solidFill>
            </a:endParaRPr>
          </a:p>
        </p:txBody>
      </p:sp>
      <p:pic>
        <p:nvPicPr>
          <p:cNvPr id="8" name="Рисунок 7"/>
          <p:cNvPicPr>
            <a:picLocks noChangeAspect="1"/>
          </p:cNvPicPr>
          <p:nvPr/>
        </p:nvPicPr>
        <p:blipFill rotWithShape="1">
          <a:blip r:embed="rId2"/>
          <a:srcRect l="60687" t="15983" r="6126" b="39996"/>
          <a:stretch/>
        </p:blipFill>
        <p:spPr>
          <a:xfrm>
            <a:off x="8128992" y="1370664"/>
            <a:ext cx="4032448" cy="2245921"/>
          </a:xfrm>
          <a:prstGeom prst="rect">
            <a:avLst/>
          </a:prstGeom>
          <a:ln>
            <a:noFill/>
          </a:ln>
          <a:effectLst>
            <a:softEdge rad="112500"/>
          </a:effectLst>
        </p:spPr>
      </p:pic>
      <p:sp>
        <p:nvSpPr>
          <p:cNvPr id="2" name="Прямоугольник 1"/>
          <p:cNvSpPr/>
          <p:nvPr/>
        </p:nvSpPr>
        <p:spPr>
          <a:xfrm>
            <a:off x="640160" y="3138046"/>
            <a:ext cx="8564996" cy="3785652"/>
          </a:xfrm>
          <a:prstGeom prst="rect">
            <a:avLst/>
          </a:prstGeom>
        </p:spPr>
        <p:txBody>
          <a:bodyPr wrap="square">
            <a:spAutoFit/>
          </a:bodyPr>
          <a:lstStyle/>
          <a:p>
            <a:r>
              <a:rPr lang="en-US" sz="4000" b="1" dirty="0" err="1">
                <a:solidFill>
                  <a:schemeClr val="tx2"/>
                </a:solidFill>
                <a:latin typeface="Arial" panose="020B0604020202020204" pitchFamily="34" charset="0"/>
                <a:cs typeface="Arial" panose="020B0604020202020204" pitchFamily="34" charset="0"/>
              </a:rPr>
              <a:t>Yechish</a:t>
            </a:r>
            <a:r>
              <a:rPr lang="en-US" sz="4000" b="1" dirty="0" smtClean="0">
                <a:solidFill>
                  <a:schemeClr val="tx2"/>
                </a:solidFill>
                <a:latin typeface="Arial" panose="020B0604020202020204" pitchFamily="34" charset="0"/>
                <a:cs typeface="Arial" panose="020B0604020202020204" pitchFamily="34" charset="0"/>
              </a:rPr>
              <a:t>:</a:t>
            </a:r>
          </a:p>
          <a:p>
            <a:pPr marL="742950" indent="-742950">
              <a:buAutoNum type="arabicParenR"/>
            </a:pPr>
            <a:r>
              <a:rPr lang="en-US" sz="4000" dirty="0" smtClean="0">
                <a:latin typeface="Arial" panose="020B0604020202020204" pitchFamily="34" charset="0"/>
                <a:cs typeface="Arial" panose="020B0604020202020204" pitchFamily="34" charset="0"/>
              </a:rPr>
              <a:t>II </a:t>
            </a:r>
            <a:r>
              <a:rPr lang="en-US" sz="4000" dirty="0" err="1">
                <a:latin typeface="Arial" panose="020B0604020202020204" pitchFamily="34" charset="0"/>
                <a:cs typeface="Arial" panose="020B0604020202020204" pitchFamily="34" charset="0"/>
              </a:rPr>
              <a:t>qovunning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massasi</a:t>
            </a:r>
            <a:r>
              <a:rPr lang="en-US" sz="4000" dirty="0">
                <a:latin typeface="Arial" panose="020B0604020202020204" pitchFamily="34" charset="0"/>
                <a:cs typeface="Arial" panose="020B0604020202020204" pitchFamily="34" charset="0"/>
              </a:rPr>
              <a:t>:  8 + m (kg</a:t>
            </a:r>
            <a:r>
              <a:rPr lang="en-US" sz="4000" dirty="0" smtClean="0">
                <a:latin typeface="Arial" panose="020B0604020202020204" pitchFamily="34" charset="0"/>
                <a:cs typeface="Arial" panose="020B0604020202020204" pitchFamily="34" charset="0"/>
              </a:rPr>
              <a:t>)</a:t>
            </a:r>
          </a:p>
          <a:p>
            <a:r>
              <a:rPr lang="en-US" sz="4000" dirty="0" smtClean="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8 + 8 + m = 16 + m (kg</a:t>
            </a:r>
            <a:r>
              <a:rPr lang="en-US" sz="4000" dirty="0" smtClean="0">
                <a:latin typeface="Arial" panose="020B0604020202020204" pitchFamily="34" charset="0"/>
                <a:cs typeface="Arial" panose="020B0604020202020204" pitchFamily="34" charset="0"/>
              </a:rPr>
              <a:t>)</a:t>
            </a:r>
          </a:p>
          <a:p>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m = 2,  16 + m = 16 + 2 = 18 (kg</a:t>
            </a:r>
            <a:r>
              <a:rPr lang="en-US" sz="4000" dirty="0" smtClean="0">
                <a:latin typeface="Arial" panose="020B0604020202020204" pitchFamily="34" charset="0"/>
                <a:cs typeface="Arial" panose="020B0604020202020204" pitchFamily="34" charset="0"/>
              </a:rPr>
              <a:t>)</a:t>
            </a:r>
          </a:p>
          <a:p>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m = 4,  16 + m = 16 + 4 = 20 (kg) </a:t>
            </a:r>
            <a:endParaRPr lang="en-US" sz="4000" dirty="0" smtClean="0">
              <a:latin typeface="Arial" panose="020B0604020202020204" pitchFamily="34" charset="0"/>
              <a:cs typeface="Arial" panose="020B0604020202020204" pitchFamily="34" charset="0"/>
            </a:endParaRPr>
          </a:p>
          <a:p>
            <a:r>
              <a:rPr lang="en-US" sz="4000" b="1" dirty="0" err="1" smtClean="0">
                <a:solidFill>
                  <a:schemeClr val="tx2"/>
                </a:solidFill>
                <a:latin typeface="Arial" panose="020B0604020202020204" pitchFamily="34" charset="0"/>
                <a:cs typeface="Arial" panose="020B0604020202020204" pitchFamily="34" charset="0"/>
              </a:rPr>
              <a:t>Javob</a:t>
            </a:r>
            <a:r>
              <a:rPr lang="en-US" sz="4000" b="1" dirty="0">
                <a:solidFill>
                  <a:schemeClr val="tx2"/>
                </a:solidFill>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18 kg,  20 kg. </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836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4136" y="1296194"/>
            <a:ext cx="12025336" cy="1700031"/>
          </a:xfrm>
          <a:prstGeom prst="rect">
            <a:avLst/>
          </a:prstGeom>
        </p:spPr>
        <p:txBody>
          <a:bodyPr vert="horz" wrap="square" lIns="0" tIns="37670" rIns="0" bIns="0" rtlCol="0">
            <a:spAutoFit/>
          </a:bodyPr>
          <a:lstStyle/>
          <a:p>
            <a:r>
              <a:rPr lang="en-US" sz="3600" b="0" dirty="0" smtClean="0">
                <a:solidFill>
                  <a:schemeClr val="tx1"/>
                </a:solidFill>
              </a:rPr>
              <a:t>   </a:t>
            </a:r>
            <a:r>
              <a:rPr lang="en-US" sz="3600" b="0" dirty="0" err="1">
                <a:solidFill>
                  <a:schemeClr val="tx1"/>
                </a:solidFill>
              </a:rPr>
              <a:t>Masalani</a:t>
            </a:r>
            <a:r>
              <a:rPr lang="en-US" sz="3600" b="0" dirty="0">
                <a:solidFill>
                  <a:schemeClr val="tx1"/>
                </a:solidFill>
              </a:rPr>
              <a:t> </a:t>
            </a:r>
            <a:r>
              <a:rPr lang="en-US" sz="3600" b="0" dirty="0" err="1">
                <a:solidFill>
                  <a:schemeClr val="tx1"/>
                </a:solidFill>
              </a:rPr>
              <a:t>tenglama</a:t>
            </a:r>
            <a:r>
              <a:rPr lang="en-US" sz="3600" b="0" dirty="0">
                <a:solidFill>
                  <a:schemeClr val="tx1"/>
                </a:solidFill>
              </a:rPr>
              <a:t> </a:t>
            </a:r>
            <a:r>
              <a:rPr lang="en-US" sz="3600" b="0" dirty="0" err="1">
                <a:solidFill>
                  <a:schemeClr val="tx1"/>
                </a:solidFill>
              </a:rPr>
              <a:t>tuzib</a:t>
            </a:r>
            <a:r>
              <a:rPr lang="en-US" sz="3600" b="0" dirty="0">
                <a:solidFill>
                  <a:schemeClr val="tx1"/>
                </a:solidFill>
              </a:rPr>
              <a:t> </a:t>
            </a:r>
            <a:r>
              <a:rPr lang="en-US" sz="3600" b="0" dirty="0" err="1">
                <a:solidFill>
                  <a:schemeClr val="tx1"/>
                </a:solidFill>
              </a:rPr>
              <a:t>yeching</a:t>
            </a:r>
            <a:r>
              <a:rPr lang="en-US" sz="3600" b="0" dirty="0">
                <a:solidFill>
                  <a:schemeClr val="tx1"/>
                </a:solidFill>
              </a:rPr>
              <a:t>:</a:t>
            </a:r>
            <a:br>
              <a:rPr lang="en-US" sz="3600" b="0" dirty="0">
                <a:solidFill>
                  <a:schemeClr val="tx1"/>
                </a:solidFill>
              </a:rPr>
            </a:br>
            <a:r>
              <a:rPr lang="nn-NO" sz="3600" b="0" dirty="0">
                <a:solidFill>
                  <a:schemeClr val="tx1"/>
                </a:solidFill>
              </a:rPr>
              <a:t>a) G‘altakdan 129 m sim kesib olingandan so‘ng 200 m sim qoldi. </a:t>
            </a:r>
            <a:r>
              <a:rPr lang="nn-NO" sz="3600" b="0" dirty="0" smtClean="0">
                <a:solidFill>
                  <a:schemeClr val="tx1"/>
                </a:solidFill>
              </a:rPr>
              <a:t>G‘altakda</a:t>
            </a:r>
            <a:r>
              <a:rPr lang="ru-RU" sz="3600" b="0" dirty="0" smtClean="0">
                <a:solidFill>
                  <a:schemeClr val="tx1"/>
                </a:solidFill>
              </a:rPr>
              <a:t> </a:t>
            </a:r>
            <a:r>
              <a:rPr lang="en-US" sz="3600" b="0" dirty="0" err="1" smtClean="0">
                <a:solidFill>
                  <a:schemeClr val="tx1"/>
                </a:solidFill>
              </a:rPr>
              <a:t>qancha</a:t>
            </a:r>
            <a:r>
              <a:rPr lang="en-US" sz="3600" b="0" dirty="0" smtClean="0">
                <a:solidFill>
                  <a:schemeClr val="tx1"/>
                </a:solidFill>
              </a:rPr>
              <a:t> </a:t>
            </a:r>
            <a:r>
              <a:rPr lang="en-US" sz="3600" b="0" dirty="0">
                <a:solidFill>
                  <a:schemeClr val="tx1"/>
                </a:solidFill>
              </a:rPr>
              <a:t>sim </a:t>
            </a:r>
            <a:r>
              <a:rPr lang="en-US" sz="3600" b="0" dirty="0" err="1">
                <a:solidFill>
                  <a:schemeClr val="tx1"/>
                </a:solidFill>
              </a:rPr>
              <a:t>bo‘lgan</a:t>
            </a:r>
            <a:r>
              <a:rPr lang="en-US" sz="3600" b="0" dirty="0">
                <a:solidFill>
                  <a:schemeClr val="tx1"/>
                </a:solidFill>
              </a:rPr>
              <a:t>?</a:t>
            </a:r>
            <a:endParaRPr sz="3600" dirty="0">
              <a:solidFill>
                <a:schemeClr val="tx1"/>
              </a:solidFill>
            </a:endParaRPr>
          </a:p>
        </p:txBody>
      </p:sp>
      <p:sp>
        <p:nvSpPr>
          <p:cNvPr id="10" name="object 3"/>
          <p:cNvSpPr txBox="1">
            <a:spLocks/>
          </p:cNvSpPr>
          <p:nvPr/>
        </p:nvSpPr>
        <p:spPr>
          <a:xfrm>
            <a:off x="3952528" y="264200"/>
            <a:ext cx="3577002" cy="767597"/>
          </a:xfrm>
          <a:prstGeom prst="rect">
            <a:avLst/>
          </a:prstGeom>
        </p:spPr>
        <p:txBody>
          <a:bodyPr vert="horz" wrap="square" lIns="0" tIns="37670" rIns="0" bIns="0" rtlCol="0">
            <a:spAutoFit/>
          </a:bodyPr>
          <a:lstStyle>
            <a:lvl1pPr>
              <a:defRPr sz="6034" b="1" i="0">
                <a:solidFill>
                  <a:srgbClr val="FEFEFE"/>
                </a:solidFill>
                <a:latin typeface="Arial"/>
                <a:ea typeface="+mj-ea"/>
                <a:cs typeface="Arial"/>
              </a:defRPr>
            </a:lvl1pPr>
          </a:lstStyle>
          <a:p>
            <a:pPr marL="28977" defTabSz="914400">
              <a:spcBef>
                <a:spcPts val="296"/>
              </a:spcBef>
            </a:pPr>
            <a:r>
              <a:rPr lang="en-US" sz="4741" kern="0" dirty="0" smtClean="0"/>
              <a:t>17</a:t>
            </a:r>
            <a:r>
              <a:rPr lang="ru-RU" sz="4741" kern="0" dirty="0" smtClean="0"/>
              <a:t>8</a:t>
            </a:r>
            <a:r>
              <a:rPr lang="en-US" sz="4741" kern="0" dirty="0" smtClean="0"/>
              <a:t>- masala</a:t>
            </a:r>
            <a:endParaRPr lang="en-US" sz="4741" kern="0" dirty="0"/>
          </a:p>
        </p:txBody>
      </p:sp>
      <p:pic>
        <p:nvPicPr>
          <p:cNvPr id="6" name="Рисунок 5"/>
          <p:cNvPicPr>
            <a:picLocks noChangeAspect="1"/>
          </p:cNvPicPr>
          <p:nvPr/>
        </p:nvPicPr>
        <p:blipFill rotWithShape="1">
          <a:blip r:embed="rId2"/>
          <a:srcRect l="59562" t="18985" r="6688" b="49957"/>
          <a:stretch/>
        </p:blipFill>
        <p:spPr>
          <a:xfrm>
            <a:off x="5320680" y="2996225"/>
            <a:ext cx="2552328" cy="2604673"/>
          </a:xfrm>
          <a:prstGeom prst="rect">
            <a:avLst/>
          </a:prstGeom>
        </p:spPr>
      </p:pic>
      <p:pic>
        <p:nvPicPr>
          <p:cNvPr id="8" name="Рисунок 7"/>
          <p:cNvPicPr>
            <a:picLocks noChangeAspect="1"/>
          </p:cNvPicPr>
          <p:nvPr/>
        </p:nvPicPr>
        <p:blipFill rotWithShape="1">
          <a:blip r:embed="rId3"/>
          <a:srcRect l="59000" t="21987" r="5001" b="32992"/>
          <a:stretch/>
        </p:blipFill>
        <p:spPr>
          <a:xfrm>
            <a:off x="8489032" y="3405910"/>
            <a:ext cx="2731295" cy="1920443"/>
          </a:xfrm>
          <a:prstGeom prst="rect">
            <a:avLst/>
          </a:prstGeom>
        </p:spPr>
      </p:pic>
      <p:sp>
        <p:nvSpPr>
          <p:cNvPr id="11" name="Прямоугольник 10"/>
          <p:cNvSpPr/>
          <p:nvPr/>
        </p:nvSpPr>
        <p:spPr>
          <a:xfrm>
            <a:off x="424136" y="3260622"/>
            <a:ext cx="3950120" cy="3770263"/>
          </a:xfrm>
          <a:prstGeom prst="rect">
            <a:avLst/>
          </a:prstGeom>
        </p:spPr>
        <p:txBody>
          <a:bodyPr wrap="none">
            <a:spAutoFit/>
          </a:bodyPr>
          <a:lstStyle/>
          <a:p>
            <a:r>
              <a:rPr lang="en-US" b="1" dirty="0" err="1">
                <a:solidFill>
                  <a:schemeClr val="tx2"/>
                </a:solidFill>
                <a:latin typeface="Arial" panose="020B0604020202020204" pitchFamily="34" charset="0"/>
                <a:cs typeface="Arial" panose="020B0604020202020204" pitchFamily="34" charset="0"/>
              </a:rPr>
              <a:t>Yechish</a:t>
            </a:r>
            <a:r>
              <a:rPr lang="en-US" b="1" dirty="0">
                <a:solidFill>
                  <a:schemeClr val="tx2"/>
                </a:solidFill>
                <a:latin typeface="Arial" panose="020B0604020202020204" pitchFamily="34" charset="0"/>
                <a:cs typeface="Arial" panose="020B0604020202020204" pitchFamily="34" charset="0"/>
              </a:rPr>
              <a:t>: </a:t>
            </a:r>
            <a:endParaRPr lang="en-US" b="1" dirty="0" smtClean="0">
              <a:solidFill>
                <a:schemeClr val="tx2"/>
              </a:solidFill>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  x – 129 = 200 </a:t>
            </a:r>
          </a:p>
          <a:p>
            <a:r>
              <a:rPr lang="en-US" sz="4000" dirty="0" smtClean="0">
                <a:latin typeface="Arial" panose="020B0604020202020204" pitchFamily="34" charset="0"/>
                <a:cs typeface="Arial" panose="020B0604020202020204" pitchFamily="34" charset="0"/>
              </a:rPr>
              <a:t>   x = 200 + 129 </a:t>
            </a:r>
          </a:p>
          <a:p>
            <a:r>
              <a:rPr lang="en-US" sz="4000" dirty="0" smtClean="0">
                <a:latin typeface="Arial" panose="020B0604020202020204" pitchFamily="34" charset="0"/>
                <a:cs typeface="Arial" panose="020B0604020202020204" pitchFamily="34" charset="0"/>
              </a:rPr>
              <a:t>     x = 329</a:t>
            </a:r>
          </a:p>
          <a:p>
            <a:endParaRPr lang="en-US" sz="4000" dirty="0">
              <a:latin typeface="Arial" panose="020B0604020202020204" pitchFamily="34" charset="0"/>
              <a:cs typeface="Arial" panose="020B0604020202020204" pitchFamily="34" charset="0"/>
            </a:endParaRPr>
          </a:p>
          <a:p>
            <a:r>
              <a:rPr lang="en-US" sz="4000" b="1" dirty="0" err="1">
                <a:solidFill>
                  <a:schemeClr val="tx2"/>
                </a:solidFill>
                <a:latin typeface="Arial" panose="020B0604020202020204" pitchFamily="34" charset="0"/>
                <a:cs typeface="Arial" panose="020B0604020202020204" pitchFamily="34" charset="0"/>
              </a:rPr>
              <a:t>Javob</a:t>
            </a:r>
            <a:r>
              <a:rPr lang="en-US" sz="4000" b="1" dirty="0">
                <a:solidFill>
                  <a:schemeClr val="tx2"/>
                </a:solidFill>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329 m</a:t>
            </a:r>
          </a:p>
        </p:txBody>
      </p:sp>
    </p:spTree>
    <p:extLst>
      <p:ext uri="{BB962C8B-B14F-4D97-AF65-F5344CB8AC3E}">
        <p14:creationId xmlns:p14="http://schemas.microsoft.com/office/powerpoint/2010/main" val="9561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barn(inVertical)">
                                      <p:cBhvr>
                                        <p:cTn id="23"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4136" y="1152178"/>
            <a:ext cx="12025336" cy="2254029"/>
          </a:xfrm>
          <a:prstGeom prst="rect">
            <a:avLst/>
          </a:prstGeom>
        </p:spPr>
        <p:txBody>
          <a:bodyPr vert="horz" wrap="square" lIns="0" tIns="37670" rIns="0" bIns="0" rtlCol="0">
            <a:spAutoFit/>
          </a:bodyPr>
          <a:lstStyle/>
          <a:p>
            <a:r>
              <a:rPr lang="en-US" sz="3600" b="0" dirty="0" smtClean="0">
                <a:solidFill>
                  <a:schemeClr val="tx1"/>
                </a:solidFill>
              </a:rPr>
              <a:t>    </a:t>
            </a:r>
            <a:r>
              <a:rPr lang="en-US" sz="3600" b="0" dirty="0">
                <a:solidFill>
                  <a:schemeClr val="tx1"/>
                </a:solidFill>
              </a:rPr>
              <a:t>a) </a:t>
            </a:r>
            <a:r>
              <a:rPr lang="en-US" sz="3600" b="0" dirty="0" err="1">
                <a:solidFill>
                  <a:schemeClr val="tx1"/>
                </a:solidFill>
              </a:rPr>
              <a:t>Tomorqadan</a:t>
            </a:r>
            <a:r>
              <a:rPr lang="en-US" sz="3600" b="0" dirty="0">
                <a:solidFill>
                  <a:schemeClr val="tx1"/>
                </a:solidFill>
              </a:rPr>
              <a:t> </a:t>
            </a:r>
            <a:r>
              <a:rPr lang="en-US" sz="3600" b="0" dirty="0" err="1">
                <a:solidFill>
                  <a:schemeClr val="tx1"/>
                </a:solidFill>
              </a:rPr>
              <a:t>birinchi</a:t>
            </a:r>
            <a:r>
              <a:rPr lang="en-US" sz="3600" b="0" dirty="0">
                <a:solidFill>
                  <a:schemeClr val="tx1"/>
                </a:solidFill>
              </a:rPr>
              <a:t> </a:t>
            </a:r>
            <a:r>
              <a:rPr lang="en-US" sz="3600" b="0" dirty="0" err="1">
                <a:solidFill>
                  <a:schemeClr val="tx1"/>
                </a:solidFill>
              </a:rPr>
              <a:t>kuni</a:t>
            </a:r>
            <a:r>
              <a:rPr lang="en-US" sz="3600" b="0" dirty="0">
                <a:solidFill>
                  <a:schemeClr val="tx1"/>
                </a:solidFill>
              </a:rPr>
              <a:t> 126 kg, </a:t>
            </a:r>
            <a:r>
              <a:rPr lang="en-US" sz="3600" b="0" dirty="0" err="1">
                <a:solidFill>
                  <a:schemeClr val="tx1"/>
                </a:solidFill>
              </a:rPr>
              <a:t>ikkinchi</a:t>
            </a:r>
            <a:r>
              <a:rPr lang="en-US" sz="3600" b="0" dirty="0">
                <a:solidFill>
                  <a:schemeClr val="tx1"/>
                </a:solidFill>
              </a:rPr>
              <a:t> </a:t>
            </a:r>
            <a:r>
              <a:rPr lang="en-US" sz="3600" b="0" dirty="0" err="1">
                <a:solidFill>
                  <a:schemeClr val="tx1"/>
                </a:solidFill>
              </a:rPr>
              <a:t>kuni</a:t>
            </a:r>
            <a:r>
              <a:rPr lang="en-US" sz="3600" b="0" dirty="0">
                <a:solidFill>
                  <a:schemeClr val="tx1"/>
                </a:solidFill>
              </a:rPr>
              <a:t> </a:t>
            </a:r>
            <a:r>
              <a:rPr lang="en-US" sz="3600" b="0" dirty="0" err="1">
                <a:solidFill>
                  <a:schemeClr val="tx1"/>
                </a:solidFill>
              </a:rPr>
              <a:t>birinchi</a:t>
            </a:r>
            <a:r>
              <a:rPr lang="en-US" sz="3600" b="0" dirty="0">
                <a:solidFill>
                  <a:schemeClr val="tx1"/>
                </a:solidFill>
              </a:rPr>
              <a:t> </a:t>
            </a:r>
            <a:r>
              <a:rPr lang="en-US" sz="3600" b="0" dirty="0" err="1">
                <a:solidFill>
                  <a:schemeClr val="tx1"/>
                </a:solidFill>
              </a:rPr>
              <a:t>kundagidan</a:t>
            </a:r>
            <a:r>
              <a:rPr lang="en-US" sz="3600" b="0" dirty="0">
                <a:solidFill>
                  <a:schemeClr val="tx1"/>
                </a:solidFill>
              </a:rPr>
              <a:t> 36 </a:t>
            </a:r>
            <a:r>
              <a:rPr lang="en-US" sz="3600" b="0" dirty="0" smtClean="0">
                <a:solidFill>
                  <a:schemeClr val="tx1"/>
                </a:solidFill>
              </a:rPr>
              <a:t>kg</a:t>
            </a:r>
            <a:r>
              <a:rPr lang="ru-RU" sz="3600" b="0" dirty="0" smtClean="0">
                <a:solidFill>
                  <a:schemeClr val="tx1"/>
                </a:solidFill>
              </a:rPr>
              <a:t> </a:t>
            </a:r>
            <a:r>
              <a:rPr lang="en-US" sz="3600" b="0" dirty="0" err="1" smtClean="0">
                <a:solidFill>
                  <a:schemeClr val="tx1"/>
                </a:solidFill>
              </a:rPr>
              <a:t>kam</a:t>
            </a:r>
            <a:r>
              <a:rPr lang="en-US" sz="3600" b="0" dirty="0" smtClean="0">
                <a:solidFill>
                  <a:schemeClr val="tx1"/>
                </a:solidFill>
              </a:rPr>
              <a:t> </a:t>
            </a:r>
            <a:r>
              <a:rPr lang="en-US" sz="3600" b="0" dirty="0" err="1">
                <a:solidFill>
                  <a:schemeClr val="tx1"/>
                </a:solidFill>
              </a:rPr>
              <a:t>qulupnay</a:t>
            </a:r>
            <a:r>
              <a:rPr lang="en-US" sz="3600" b="0" dirty="0">
                <a:solidFill>
                  <a:schemeClr val="tx1"/>
                </a:solidFill>
              </a:rPr>
              <a:t> </a:t>
            </a:r>
            <a:r>
              <a:rPr lang="en-US" sz="3600" b="0" dirty="0" err="1">
                <a:solidFill>
                  <a:schemeClr val="tx1"/>
                </a:solidFill>
              </a:rPr>
              <a:t>terib</a:t>
            </a:r>
            <a:r>
              <a:rPr lang="en-US" sz="3600" b="0" dirty="0">
                <a:solidFill>
                  <a:schemeClr val="tx1"/>
                </a:solidFill>
              </a:rPr>
              <a:t> </a:t>
            </a:r>
            <a:r>
              <a:rPr lang="en-US" sz="3600" b="0" dirty="0" err="1">
                <a:solidFill>
                  <a:schemeClr val="tx1"/>
                </a:solidFill>
              </a:rPr>
              <a:t>olindi</a:t>
            </a:r>
            <a:r>
              <a:rPr lang="en-US" sz="3600" b="0" dirty="0">
                <a:solidFill>
                  <a:schemeClr val="tx1"/>
                </a:solidFill>
              </a:rPr>
              <a:t>. </a:t>
            </a:r>
            <a:r>
              <a:rPr lang="en-US" sz="3600" b="0" dirty="0" err="1">
                <a:solidFill>
                  <a:schemeClr val="tx1"/>
                </a:solidFill>
              </a:rPr>
              <a:t>Uchinchi</a:t>
            </a:r>
            <a:r>
              <a:rPr lang="en-US" sz="3600" b="0" dirty="0">
                <a:solidFill>
                  <a:schemeClr val="tx1"/>
                </a:solidFill>
              </a:rPr>
              <a:t> kun </a:t>
            </a:r>
            <a:r>
              <a:rPr lang="en-US" sz="3600" b="0" dirty="0" err="1">
                <a:solidFill>
                  <a:schemeClr val="tx1"/>
                </a:solidFill>
              </a:rPr>
              <a:t>esa</a:t>
            </a:r>
            <a:r>
              <a:rPr lang="en-US" sz="3600" b="0" dirty="0">
                <a:solidFill>
                  <a:schemeClr val="tx1"/>
                </a:solidFill>
              </a:rPr>
              <a:t> </a:t>
            </a:r>
            <a:r>
              <a:rPr lang="en-US" sz="3600" b="0" dirty="0" err="1">
                <a:solidFill>
                  <a:schemeClr val="tx1"/>
                </a:solidFill>
              </a:rPr>
              <a:t>ikkinchi</a:t>
            </a:r>
            <a:r>
              <a:rPr lang="en-US" sz="3600" b="0" dirty="0">
                <a:solidFill>
                  <a:schemeClr val="tx1"/>
                </a:solidFill>
              </a:rPr>
              <a:t> </a:t>
            </a:r>
            <a:r>
              <a:rPr lang="en-US" sz="3600" b="0" dirty="0" err="1">
                <a:solidFill>
                  <a:schemeClr val="tx1"/>
                </a:solidFill>
              </a:rPr>
              <a:t>kundagidan</a:t>
            </a:r>
            <a:r>
              <a:rPr lang="en-US" sz="3600" b="0" dirty="0">
                <a:solidFill>
                  <a:schemeClr val="tx1"/>
                </a:solidFill>
              </a:rPr>
              <a:t> 53 kg </a:t>
            </a:r>
            <a:r>
              <a:rPr lang="en-US" sz="3600" b="0" dirty="0" err="1" smtClean="0">
                <a:solidFill>
                  <a:schemeClr val="tx1"/>
                </a:solidFill>
              </a:rPr>
              <a:t>ko‘p</a:t>
            </a:r>
            <a:r>
              <a:rPr lang="ru-RU" sz="3600" b="0" dirty="0" smtClean="0">
                <a:solidFill>
                  <a:schemeClr val="tx1"/>
                </a:solidFill>
              </a:rPr>
              <a:t> </a:t>
            </a:r>
            <a:r>
              <a:rPr lang="en-US" sz="3600" b="0" dirty="0" err="1" smtClean="0">
                <a:solidFill>
                  <a:schemeClr val="tx1"/>
                </a:solidFill>
              </a:rPr>
              <a:t>qulupnay</a:t>
            </a:r>
            <a:r>
              <a:rPr lang="en-US" sz="3600" b="0" dirty="0" smtClean="0">
                <a:solidFill>
                  <a:schemeClr val="tx1"/>
                </a:solidFill>
              </a:rPr>
              <a:t> </a:t>
            </a:r>
            <a:r>
              <a:rPr lang="en-US" sz="3600" b="0" dirty="0" err="1">
                <a:solidFill>
                  <a:schemeClr val="tx1"/>
                </a:solidFill>
              </a:rPr>
              <a:t>terib</a:t>
            </a:r>
            <a:r>
              <a:rPr lang="en-US" sz="3600" b="0" dirty="0">
                <a:solidFill>
                  <a:schemeClr val="tx1"/>
                </a:solidFill>
              </a:rPr>
              <a:t> </a:t>
            </a:r>
            <a:r>
              <a:rPr lang="en-US" sz="3600" b="0" dirty="0" err="1">
                <a:solidFill>
                  <a:schemeClr val="tx1"/>
                </a:solidFill>
              </a:rPr>
              <a:t>olindi</a:t>
            </a:r>
            <a:r>
              <a:rPr lang="en-US" sz="3600" b="0" dirty="0">
                <a:solidFill>
                  <a:schemeClr val="tx1"/>
                </a:solidFill>
              </a:rPr>
              <a:t>. </a:t>
            </a:r>
            <a:r>
              <a:rPr lang="en-US" sz="3600" b="0" dirty="0" err="1">
                <a:solidFill>
                  <a:schemeClr val="tx1"/>
                </a:solidFill>
              </a:rPr>
              <a:t>Uch</a:t>
            </a:r>
            <a:r>
              <a:rPr lang="en-US" sz="3600" b="0" dirty="0">
                <a:solidFill>
                  <a:schemeClr val="tx1"/>
                </a:solidFill>
              </a:rPr>
              <a:t> </a:t>
            </a:r>
            <a:r>
              <a:rPr lang="en-US" sz="3600" b="0" dirty="0" err="1">
                <a:solidFill>
                  <a:schemeClr val="tx1"/>
                </a:solidFill>
              </a:rPr>
              <a:t>kunda</a:t>
            </a:r>
            <a:r>
              <a:rPr lang="en-US" sz="3600" b="0" dirty="0">
                <a:solidFill>
                  <a:schemeClr val="tx1"/>
                </a:solidFill>
              </a:rPr>
              <a:t> </a:t>
            </a:r>
            <a:r>
              <a:rPr lang="en-US" sz="3600" b="0" dirty="0" err="1">
                <a:solidFill>
                  <a:schemeClr val="tx1"/>
                </a:solidFill>
              </a:rPr>
              <a:t>jami</a:t>
            </a:r>
            <a:r>
              <a:rPr lang="en-US" sz="3600" b="0" dirty="0">
                <a:solidFill>
                  <a:schemeClr val="tx1"/>
                </a:solidFill>
              </a:rPr>
              <a:t> </a:t>
            </a:r>
            <a:r>
              <a:rPr lang="en-US" sz="3600" b="0" dirty="0" err="1">
                <a:solidFill>
                  <a:schemeClr val="tx1"/>
                </a:solidFill>
              </a:rPr>
              <a:t>necha</a:t>
            </a:r>
            <a:r>
              <a:rPr lang="en-US" sz="3600" b="0" dirty="0">
                <a:solidFill>
                  <a:schemeClr val="tx1"/>
                </a:solidFill>
              </a:rPr>
              <a:t> kg </a:t>
            </a:r>
            <a:r>
              <a:rPr lang="en-US" sz="3600" b="0" dirty="0" err="1">
                <a:solidFill>
                  <a:schemeClr val="tx1"/>
                </a:solidFill>
              </a:rPr>
              <a:t>qulupnay</a:t>
            </a:r>
            <a:r>
              <a:rPr lang="en-US" sz="3600" b="0" dirty="0">
                <a:solidFill>
                  <a:schemeClr val="tx1"/>
                </a:solidFill>
              </a:rPr>
              <a:t> </a:t>
            </a:r>
            <a:r>
              <a:rPr lang="en-US" sz="3600" b="0" dirty="0" err="1">
                <a:solidFill>
                  <a:schemeClr val="tx1"/>
                </a:solidFill>
              </a:rPr>
              <a:t>terib</a:t>
            </a:r>
            <a:r>
              <a:rPr lang="en-US" sz="3600" b="0" dirty="0">
                <a:solidFill>
                  <a:schemeClr val="tx1"/>
                </a:solidFill>
              </a:rPr>
              <a:t> </a:t>
            </a:r>
            <a:r>
              <a:rPr lang="en-US" sz="3600" b="0" dirty="0" err="1">
                <a:solidFill>
                  <a:schemeClr val="tx1"/>
                </a:solidFill>
              </a:rPr>
              <a:t>olindi</a:t>
            </a:r>
            <a:r>
              <a:rPr lang="en-US" sz="3600" b="0" dirty="0" smtClean="0">
                <a:solidFill>
                  <a:schemeClr val="tx1"/>
                </a:solidFill>
              </a:rPr>
              <a:t>?</a:t>
            </a:r>
            <a:endParaRPr sz="3600" dirty="0">
              <a:solidFill>
                <a:schemeClr val="tx1"/>
              </a:solidFill>
            </a:endParaRPr>
          </a:p>
        </p:txBody>
      </p:sp>
      <p:sp>
        <p:nvSpPr>
          <p:cNvPr id="10" name="object 3"/>
          <p:cNvSpPr txBox="1">
            <a:spLocks/>
          </p:cNvSpPr>
          <p:nvPr/>
        </p:nvSpPr>
        <p:spPr>
          <a:xfrm>
            <a:off x="3952528" y="264200"/>
            <a:ext cx="3577002" cy="767597"/>
          </a:xfrm>
          <a:prstGeom prst="rect">
            <a:avLst/>
          </a:prstGeom>
        </p:spPr>
        <p:txBody>
          <a:bodyPr vert="horz" wrap="square" lIns="0" tIns="37670" rIns="0" bIns="0" rtlCol="0">
            <a:spAutoFit/>
          </a:bodyPr>
          <a:lstStyle>
            <a:lvl1pPr>
              <a:defRPr sz="6034" b="1" i="0">
                <a:solidFill>
                  <a:srgbClr val="FEFEFE"/>
                </a:solidFill>
                <a:latin typeface="Arial"/>
                <a:ea typeface="+mj-ea"/>
                <a:cs typeface="Arial"/>
              </a:defRPr>
            </a:lvl1pPr>
          </a:lstStyle>
          <a:p>
            <a:pPr marL="28977" defTabSz="914400">
              <a:spcBef>
                <a:spcPts val="296"/>
              </a:spcBef>
            </a:pPr>
            <a:r>
              <a:rPr lang="en-US" sz="4741" kern="0" dirty="0" smtClean="0"/>
              <a:t>17</a:t>
            </a:r>
            <a:r>
              <a:rPr lang="ru-RU" sz="4741" kern="0" dirty="0" smtClean="0"/>
              <a:t>9</a:t>
            </a:r>
            <a:r>
              <a:rPr lang="en-US" sz="4741" kern="0" dirty="0" smtClean="0"/>
              <a:t>- masala</a:t>
            </a:r>
            <a:endParaRPr lang="en-US" sz="4741" kern="0" dirty="0"/>
          </a:p>
        </p:txBody>
      </p:sp>
      <p:pic>
        <p:nvPicPr>
          <p:cNvPr id="2" name="Рисунок 1"/>
          <p:cNvPicPr>
            <a:picLocks noChangeAspect="1"/>
          </p:cNvPicPr>
          <p:nvPr/>
        </p:nvPicPr>
        <p:blipFill rotWithShape="1">
          <a:blip r:embed="rId2"/>
          <a:srcRect l="53375" t="16985" r="5000" b="37994"/>
          <a:stretch/>
        </p:blipFill>
        <p:spPr>
          <a:xfrm>
            <a:off x="1792288" y="3737253"/>
            <a:ext cx="4176464" cy="2444191"/>
          </a:xfrm>
          <a:prstGeom prst="rect">
            <a:avLst/>
          </a:prstGeom>
        </p:spPr>
      </p:pic>
      <p:pic>
        <p:nvPicPr>
          <p:cNvPr id="5" name="Рисунок 4"/>
          <p:cNvPicPr>
            <a:picLocks noChangeAspect="1"/>
          </p:cNvPicPr>
          <p:nvPr/>
        </p:nvPicPr>
        <p:blipFill rotWithShape="1">
          <a:blip r:embed="rId3"/>
          <a:srcRect l="60125" t="17985" r="11188" b="53002"/>
          <a:stretch/>
        </p:blipFill>
        <p:spPr>
          <a:xfrm>
            <a:off x="6472808" y="3737252"/>
            <a:ext cx="4298404" cy="2444192"/>
          </a:xfrm>
          <a:prstGeom prst="rect">
            <a:avLst/>
          </a:prstGeom>
        </p:spPr>
      </p:pic>
    </p:spTree>
    <p:extLst>
      <p:ext uri="{BB962C8B-B14F-4D97-AF65-F5344CB8AC3E}">
        <p14:creationId xmlns:p14="http://schemas.microsoft.com/office/powerpoint/2010/main" val="1500094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4136" y="1152178"/>
            <a:ext cx="12025336" cy="2500250"/>
          </a:xfrm>
          <a:prstGeom prst="rect">
            <a:avLst/>
          </a:prstGeom>
        </p:spPr>
        <p:txBody>
          <a:bodyPr vert="horz" wrap="square" lIns="0" tIns="37670" rIns="0" bIns="0" rtlCol="0">
            <a:spAutoFit/>
          </a:bodyPr>
          <a:lstStyle/>
          <a:p>
            <a:r>
              <a:rPr lang="en-US" sz="4000" b="0" dirty="0" smtClean="0">
                <a:solidFill>
                  <a:schemeClr val="tx1"/>
                </a:solidFill>
              </a:rPr>
              <a:t>   I kun – 126 kg</a:t>
            </a:r>
            <a:br>
              <a:rPr lang="en-US" sz="4000" b="0" dirty="0" smtClean="0">
                <a:solidFill>
                  <a:schemeClr val="tx1"/>
                </a:solidFill>
              </a:rPr>
            </a:br>
            <a:r>
              <a:rPr lang="en-US" sz="4000" b="0" dirty="0" smtClean="0">
                <a:solidFill>
                  <a:schemeClr val="tx1"/>
                </a:solidFill>
              </a:rPr>
              <a:t>   II kun –  36 kg </a:t>
            </a:r>
            <a:r>
              <a:rPr lang="en-US" sz="4000" b="0" dirty="0" err="1" smtClean="0">
                <a:solidFill>
                  <a:schemeClr val="tx1"/>
                </a:solidFill>
              </a:rPr>
              <a:t>kam</a:t>
            </a:r>
            <a:r>
              <a:rPr lang="en-US" sz="4000" b="0" dirty="0" smtClean="0">
                <a:solidFill>
                  <a:schemeClr val="tx1"/>
                </a:solidFill>
              </a:rPr>
              <a:t/>
            </a:r>
            <a:br>
              <a:rPr lang="en-US" sz="4000" b="0" dirty="0" smtClean="0">
                <a:solidFill>
                  <a:schemeClr val="tx1"/>
                </a:solidFill>
              </a:rPr>
            </a:br>
            <a:r>
              <a:rPr lang="en-US" sz="4000" b="0" dirty="0">
                <a:solidFill>
                  <a:schemeClr val="tx1"/>
                </a:solidFill>
              </a:rPr>
              <a:t> </a:t>
            </a:r>
            <a:r>
              <a:rPr lang="en-US" sz="4000" b="0" dirty="0" smtClean="0">
                <a:solidFill>
                  <a:schemeClr val="tx1"/>
                </a:solidFill>
              </a:rPr>
              <a:t>  III kun -  53 kg </a:t>
            </a:r>
            <a:r>
              <a:rPr lang="en-US" sz="4000" b="0" dirty="0" err="1" smtClean="0">
                <a:solidFill>
                  <a:schemeClr val="tx1"/>
                </a:solidFill>
              </a:rPr>
              <a:t>ko‘p</a:t>
            </a:r>
            <a:r>
              <a:rPr lang="en-US" sz="4000" b="0" dirty="0" smtClean="0">
                <a:solidFill>
                  <a:schemeClr val="tx1"/>
                </a:solidFill>
              </a:rPr>
              <a:t>  </a:t>
            </a:r>
            <a:br>
              <a:rPr lang="en-US" sz="4000" b="0" dirty="0" smtClean="0">
                <a:solidFill>
                  <a:schemeClr val="tx1"/>
                </a:solidFill>
              </a:rPr>
            </a:br>
            <a:r>
              <a:rPr lang="en-US" sz="4000" b="0" dirty="0" smtClean="0">
                <a:solidFill>
                  <a:schemeClr val="tx1"/>
                </a:solidFill>
              </a:rPr>
              <a:t>   Jami - ? kg </a:t>
            </a:r>
            <a:endParaRPr sz="4000" dirty="0">
              <a:solidFill>
                <a:schemeClr val="tx1"/>
              </a:solidFill>
            </a:endParaRPr>
          </a:p>
        </p:txBody>
      </p:sp>
      <p:sp>
        <p:nvSpPr>
          <p:cNvPr id="10" name="object 3"/>
          <p:cNvSpPr txBox="1">
            <a:spLocks/>
          </p:cNvSpPr>
          <p:nvPr/>
        </p:nvSpPr>
        <p:spPr>
          <a:xfrm>
            <a:off x="3952528" y="264200"/>
            <a:ext cx="3577002" cy="767597"/>
          </a:xfrm>
          <a:prstGeom prst="rect">
            <a:avLst/>
          </a:prstGeom>
        </p:spPr>
        <p:txBody>
          <a:bodyPr vert="horz" wrap="square" lIns="0" tIns="37670" rIns="0" bIns="0" rtlCol="0">
            <a:spAutoFit/>
          </a:bodyPr>
          <a:lstStyle>
            <a:lvl1pPr>
              <a:defRPr sz="6034" b="1" i="0">
                <a:solidFill>
                  <a:srgbClr val="FEFEFE"/>
                </a:solidFill>
                <a:latin typeface="Arial"/>
                <a:ea typeface="+mj-ea"/>
                <a:cs typeface="Arial"/>
              </a:defRPr>
            </a:lvl1pPr>
          </a:lstStyle>
          <a:p>
            <a:pPr marL="28977" algn="ctr" defTabSz="914400">
              <a:spcBef>
                <a:spcPts val="296"/>
              </a:spcBef>
            </a:pPr>
            <a:r>
              <a:rPr lang="en-US" sz="4741" kern="0" dirty="0" smtClean="0"/>
              <a:t>YECHISH</a:t>
            </a:r>
            <a:endParaRPr lang="en-US" sz="4741" kern="0" dirty="0"/>
          </a:p>
        </p:txBody>
      </p:sp>
      <p:sp>
        <p:nvSpPr>
          <p:cNvPr id="7" name="Выгнутая вниз стрелка 6"/>
          <p:cNvSpPr/>
          <p:nvPr/>
        </p:nvSpPr>
        <p:spPr>
          <a:xfrm rot="14696541">
            <a:off x="4920709" y="1476850"/>
            <a:ext cx="875884" cy="499800"/>
          </a:xfrm>
          <a:prstGeom prst="curved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pic>
        <p:nvPicPr>
          <p:cNvPr id="8" name="Рисунок 7"/>
          <p:cNvPicPr>
            <a:picLocks noChangeAspect="1"/>
          </p:cNvPicPr>
          <p:nvPr/>
        </p:nvPicPr>
        <p:blipFill rotWithShape="1">
          <a:blip r:embed="rId2"/>
          <a:srcRect l="53375" t="16985" r="5000" b="37994"/>
          <a:stretch/>
        </p:blipFill>
        <p:spPr>
          <a:xfrm>
            <a:off x="8056984" y="1224186"/>
            <a:ext cx="4552564" cy="2664296"/>
          </a:xfrm>
          <a:prstGeom prst="rect">
            <a:avLst/>
          </a:prstGeom>
          <a:ln>
            <a:noFill/>
          </a:ln>
          <a:effectLst>
            <a:softEdge rad="112500"/>
          </a:effectLst>
        </p:spPr>
      </p:pic>
      <p:sp>
        <p:nvSpPr>
          <p:cNvPr id="9" name="Выгнутая вниз стрелка 8"/>
          <p:cNvSpPr/>
          <p:nvPr/>
        </p:nvSpPr>
        <p:spPr>
          <a:xfrm rot="15317179">
            <a:off x="5307684" y="2181419"/>
            <a:ext cx="875884" cy="499800"/>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solidFill>
                <a:schemeClr val="tx1"/>
              </a:solidFill>
            </a:endParaRPr>
          </a:p>
        </p:txBody>
      </p:sp>
      <p:sp>
        <p:nvSpPr>
          <p:cNvPr id="2" name="Прямоугольник 1"/>
          <p:cNvSpPr/>
          <p:nvPr/>
        </p:nvSpPr>
        <p:spPr>
          <a:xfrm>
            <a:off x="420192" y="3528442"/>
            <a:ext cx="10445104" cy="3477875"/>
          </a:xfrm>
          <a:prstGeom prst="rect">
            <a:avLst/>
          </a:prstGeom>
        </p:spPr>
        <p:txBody>
          <a:bodyPr wrap="square">
            <a:spAutoFit/>
          </a:bodyPr>
          <a:lstStyle/>
          <a:p>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en-US" sz="4000" b="1" dirty="0" err="1" smtClean="0">
                <a:solidFill>
                  <a:schemeClr val="tx2"/>
                </a:solidFill>
                <a:latin typeface="Arial" panose="020B0604020202020204" pitchFamily="34" charset="0"/>
                <a:cs typeface="Arial" panose="020B0604020202020204" pitchFamily="34" charset="0"/>
              </a:rPr>
              <a:t>Yechish</a:t>
            </a:r>
            <a:r>
              <a:rPr lang="en-US" sz="4000" b="1" dirty="0" smtClean="0">
                <a:solidFill>
                  <a:schemeClr val="tx2"/>
                </a:solidFill>
                <a:latin typeface="Arial" panose="020B0604020202020204" pitchFamily="34" charset="0"/>
                <a:cs typeface="Arial" panose="020B0604020202020204" pitchFamily="34" charset="0"/>
              </a:rPr>
              <a:t>:</a:t>
            </a:r>
          </a:p>
          <a:p>
            <a:r>
              <a:rPr lang="en-US" sz="4000" dirty="0" smtClean="0">
                <a:latin typeface="Arial" panose="020B0604020202020204" pitchFamily="34" charset="0"/>
                <a:cs typeface="Arial" panose="020B0604020202020204" pitchFamily="34" charset="0"/>
              </a:rPr>
              <a:t>1</a:t>
            </a:r>
            <a:r>
              <a:rPr lang="en-US" sz="4000" dirty="0">
                <a:latin typeface="Arial" panose="020B0604020202020204" pitchFamily="34" charset="0"/>
                <a:cs typeface="Arial" panose="020B0604020202020204" pitchFamily="34" charset="0"/>
              </a:rPr>
              <a:t>) 126 – 36 = 90 (kg</a:t>
            </a:r>
            <a:r>
              <a:rPr lang="en-US" sz="4000" dirty="0" smtClean="0">
                <a:latin typeface="Arial" panose="020B0604020202020204" pitchFamily="34" charset="0"/>
                <a:cs typeface="Arial" panose="020B0604020202020204" pitchFamily="34" charset="0"/>
              </a:rPr>
              <a:t>)</a:t>
            </a:r>
          </a:p>
          <a:p>
            <a:r>
              <a:rPr lang="en-US" sz="4000" dirty="0" smtClean="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90 + 53 = 143 (kg) </a:t>
            </a:r>
            <a:endParaRPr lang="en-US" sz="4000" dirty="0" smtClean="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126 </a:t>
            </a:r>
            <a:r>
              <a:rPr lang="en-US" sz="4000" dirty="0">
                <a:latin typeface="Arial" panose="020B0604020202020204" pitchFamily="34" charset="0"/>
                <a:cs typeface="Arial" panose="020B0604020202020204" pitchFamily="34" charset="0"/>
              </a:rPr>
              <a:t>+ 90 + 143 = </a:t>
            </a:r>
            <a:r>
              <a:rPr lang="en-US" sz="4000" dirty="0" smtClean="0">
                <a:latin typeface="Arial" panose="020B0604020202020204" pitchFamily="34" charset="0"/>
                <a:cs typeface="Arial" panose="020B0604020202020204" pitchFamily="34" charset="0"/>
              </a:rPr>
              <a:t>216 + 143 = 359 </a:t>
            </a:r>
            <a:r>
              <a:rPr lang="en-US" sz="4000" dirty="0">
                <a:latin typeface="Arial" panose="020B0604020202020204" pitchFamily="34" charset="0"/>
                <a:cs typeface="Arial" panose="020B0604020202020204" pitchFamily="34" charset="0"/>
              </a:rPr>
              <a:t>(kg)</a:t>
            </a:r>
            <a:br>
              <a:rPr lang="en-US" sz="4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     </a:t>
            </a:r>
            <a:r>
              <a:rPr lang="en-US" sz="4000" b="1" dirty="0" err="1" smtClean="0">
                <a:solidFill>
                  <a:schemeClr val="tx2"/>
                </a:solidFill>
                <a:latin typeface="Arial" panose="020B0604020202020204" pitchFamily="34" charset="0"/>
                <a:cs typeface="Arial" panose="020B0604020202020204" pitchFamily="34" charset="0"/>
              </a:rPr>
              <a:t>Javob</a:t>
            </a:r>
            <a:r>
              <a:rPr lang="en-US" sz="4000" b="1" dirty="0">
                <a:solidFill>
                  <a:schemeClr val="tx2"/>
                </a:solidFill>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359 kg </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96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4136" y="1296194"/>
            <a:ext cx="12025336" cy="2254029"/>
          </a:xfrm>
          <a:prstGeom prst="rect">
            <a:avLst/>
          </a:prstGeom>
        </p:spPr>
        <p:txBody>
          <a:bodyPr vert="horz" wrap="square" lIns="0" tIns="37670" rIns="0" bIns="0" rtlCol="0">
            <a:spAutoFit/>
          </a:bodyPr>
          <a:lstStyle/>
          <a:p>
            <a:r>
              <a:rPr lang="en-US" sz="3600" b="0" dirty="0" smtClean="0">
                <a:solidFill>
                  <a:schemeClr val="tx1"/>
                </a:solidFill>
              </a:rPr>
              <a:t>   b</a:t>
            </a:r>
            <a:r>
              <a:rPr lang="en-US" sz="3600" b="0" dirty="0">
                <a:solidFill>
                  <a:schemeClr val="tx1"/>
                </a:solidFill>
              </a:rPr>
              <a:t>) </a:t>
            </a:r>
            <a:r>
              <a:rPr lang="en-US" sz="3600" b="0" dirty="0" err="1">
                <a:solidFill>
                  <a:schemeClr val="tx1"/>
                </a:solidFill>
              </a:rPr>
              <a:t>Alisher</a:t>
            </a:r>
            <a:r>
              <a:rPr lang="en-US" sz="3600" b="0" dirty="0">
                <a:solidFill>
                  <a:schemeClr val="tx1"/>
                </a:solidFill>
              </a:rPr>
              <a:t> </a:t>
            </a:r>
            <a:r>
              <a:rPr lang="en-US" sz="3600" b="0" dirty="0" err="1">
                <a:solidFill>
                  <a:schemeClr val="tx1"/>
                </a:solidFill>
              </a:rPr>
              <a:t>uch</a:t>
            </a:r>
            <a:r>
              <a:rPr lang="en-US" sz="3600" b="0" dirty="0">
                <a:solidFill>
                  <a:schemeClr val="tx1"/>
                </a:solidFill>
              </a:rPr>
              <a:t> </a:t>
            </a:r>
            <a:r>
              <a:rPr lang="en-US" sz="3600" b="0" dirty="0" err="1">
                <a:solidFill>
                  <a:schemeClr val="tx1"/>
                </a:solidFill>
              </a:rPr>
              <a:t>kunda</a:t>
            </a:r>
            <a:r>
              <a:rPr lang="en-US" sz="3600" b="0" dirty="0">
                <a:solidFill>
                  <a:schemeClr val="tx1"/>
                </a:solidFill>
              </a:rPr>
              <a:t> </a:t>
            </a:r>
            <a:r>
              <a:rPr lang="en-US" sz="3600" b="0" dirty="0" err="1">
                <a:solidFill>
                  <a:schemeClr val="tx1"/>
                </a:solidFill>
              </a:rPr>
              <a:t>kitobni</a:t>
            </a:r>
            <a:r>
              <a:rPr lang="en-US" sz="3600" b="0" dirty="0">
                <a:solidFill>
                  <a:schemeClr val="tx1"/>
                </a:solidFill>
              </a:rPr>
              <a:t> </a:t>
            </a:r>
            <a:r>
              <a:rPr lang="en-US" sz="3600" b="0" dirty="0" err="1" smtClean="0">
                <a:solidFill>
                  <a:schemeClr val="tx1"/>
                </a:solidFill>
              </a:rPr>
              <a:t>o‘qib</a:t>
            </a:r>
            <a:r>
              <a:rPr lang="en-US" sz="3600" b="0" dirty="0" smtClean="0">
                <a:solidFill>
                  <a:schemeClr val="tx1"/>
                </a:solidFill>
              </a:rPr>
              <a:t> </a:t>
            </a:r>
            <a:r>
              <a:rPr lang="en-US" sz="3600" b="0" dirty="0" err="1">
                <a:solidFill>
                  <a:schemeClr val="tx1"/>
                </a:solidFill>
              </a:rPr>
              <a:t>tugatdi</a:t>
            </a:r>
            <a:r>
              <a:rPr lang="en-US" sz="3600" b="0" dirty="0">
                <a:solidFill>
                  <a:schemeClr val="tx1"/>
                </a:solidFill>
              </a:rPr>
              <a:t>. U </a:t>
            </a:r>
            <a:r>
              <a:rPr lang="en-US" sz="3600" b="0" dirty="0" err="1">
                <a:solidFill>
                  <a:schemeClr val="tx1"/>
                </a:solidFill>
              </a:rPr>
              <a:t>birinchi</a:t>
            </a:r>
            <a:r>
              <a:rPr lang="en-US" sz="3600" b="0" dirty="0">
                <a:solidFill>
                  <a:schemeClr val="tx1"/>
                </a:solidFill>
              </a:rPr>
              <a:t> </a:t>
            </a:r>
            <a:r>
              <a:rPr lang="en-US" sz="3600" b="0" dirty="0" err="1">
                <a:solidFill>
                  <a:schemeClr val="tx1"/>
                </a:solidFill>
              </a:rPr>
              <a:t>kuni</a:t>
            </a:r>
            <a:r>
              <a:rPr lang="en-US" sz="3600" b="0" dirty="0">
                <a:solidFill>
                  <a:schemeClr val="tx1"/>
                </a:solidFill>
              </a:rPr>
              <a:t> 56 bet, </a:t>
            </a:r>
            <a:r>
              <a:rPr lang="en-US" sz="3600" b="0" dirty="0" err="1">
                <a:solidFill>
                  <a:schemeClr val="tx1"/>
                </a:solidFill>
              </a:rPr>
              <a:t>ikkinchi</a:t>
            </a:r>
            <a:r>
              <a:rPr lang="en-US" sz="3600" b="0" dirty="0">
                <a:solidFill>
                  <a:schemeClr val="tx1"/>
                </a:solidFill>
              </a:rPr>
              <a:t> </a:t>
            </a:r>
            <a:r>
              <a:rPr lang="en-US" sz="3600" b="0" dirty="0" err="1" smtClean="0">
                <a:solidFill>
                  <a:schemeClr val="tx1"/>
                </a:solidFill>
              </a:rPr>
              <a:t>kuni</a:t>
            </a:r>
            <a:r>
              <a:rPr lang="ru-RU" sz="3600" b="0" dirty="0" smtClean="0">
                <a:solidFill>
                  <a:schemeClr val="tx1"/>
                </a:solidFill>
              </a:rPr>
              <a:t> </a:t>
            </a:r>
            <a:r>
              <a:rPr lang="sv-SE" sz="3600" b="0" dirty="0" smtClean="0">
                <a:solidFill>
                  <a:schemeClr val="tx1"/>
                </a:solidFill>
              </a:rPr>
              <a:t>birinchi </a:t>
            </a:r>
            <a:r>
              <a:rPr lang="sv-SE" sz="3600" b="0" dirty="0">
                <a:solidFill>
                  <a:schemeClr val="tx1"/>
                </a:solidFill>
              </a:rPr>
              <a:t>kundan </a:t>
            </a:r>
            <a:r>
              <a:rPr lang="sv-SE" sz="3600" i="1" dirty="0">
                <a:solidFill>
                  <a:schemeClr val="tx1"/>
                </a:solidFill>
              </a:rPr>
              <a:t>c</a:t>
            </a:r>
            <a:r>
              <a:rPr lang="sv-SE" sz="3600" b="0" i="1" dirty="0">
                <a:solidFill>
                  <a:schemeClr val="tx1"/>
                </a:solidFill>
              </a:rPr>
              <a:t> </a:t>
            </a:r>
            <a:r>
              <a:rPr lang="sv-SE" sz="3600" b="0" dirty="0">
                <a:solidFill>
                  <a:schemeClr val="tx1"/>
                </a:solidFill>
              </a:rPr>
              <a:t>bet ko‘p va uchinchi kuni esa ikkinchi kundan 24 bet </a:t>
            </a:r>
            <a:r>
              <a:rPr lang="sv-SE" sz="3600" b="0" dirty="0" smtClean="0">
                <a:solidFill>
                  <a:schemeClr val="tx1"/>
                </a:solidFill>
              </a:rPr>
              <a:t>kam</a:t>
            </a:r>
            <a:r>
              <a:rPr lang="ru-RU" sz="3600" b="0" dirty="0" smtClean="0">
                <a:solidFill>
                  <a:schemeClr val="tx1"/>
                </a:solidFill>
              </a:rPr>
              <a:t> </a:t>
            </a:r>
            <a:r>
              <a:rPr lang="en-US" sz="3600" b="0" dirty="0" err="1" smtClean="0">
                <a:solidFill>
                  <a:schemeClr val="tx1"/>
                </a:solidFill>
              </a:rPr>
              <a:t>o‘qidi</a:t>
            </a:r>
            <a:r>
              <a:rPr lang="en-US" sz="3600" b="0" dirty="0">
                <a:solidFill>
                  <a:schemeClr val="tx1"/>
                </a:solidFill>
              </a:rPr>
              <a:t>. </a:t>
            </a:r>
            <a:r>
              <a:rPr lang="en-US" sz="3600" b="0" dirty="0" err="1">
                <a:solidFill>
                  <a:schemeClr val="tx1"/>
                </a:solidFill>
              </a:rPr>
              <a:t>Kitob</a:t>
            </a:r>
            <a:r>
              <a:rPr lang="en-US" sz="3600" b="0" dirty="0">
                <a:solidFill>
                  <a:schemeClr val="tx1"/>
                </a:solidFill>
              </a:rPr>
              <a:t> </a:t>
            </a:r>
            <a:r>
              <a:rPr lang="en-US" sz="3600" b="0" dirty="0" err="1">
                <a:solidFill>
                  <a:schemeClr val="tx1"/>
                </a:solidFill>
              </a:rPr>
              <a:t>necha</a:t>
            </a:r>
            <a:r>
              <a:rPr lang="en-US" sz="3600" b="0" dirty="0">
                <a:solidFill>
                  <a:schemeClr val="tx1"/>
                </a:solidFill>
              </a:rPr>
              <a:t> </a:t>
            </a:r>
            <a:r>
              <a:rPr lang="en-US" sz="3600" b="0" dirty="0" err="1">
                <a:solidFill>
                  <a:schemeClr val="tx1"/>
                </a:solidFill>
              </a:rPr>
              <a:t>betdan</a:t>
            </a:r>
            <a:r>
              <a:rPr lang="en-US" sz="3600" b="0" dirty="0">
                <a:solidFill>
                  <a:schemeClr val="tx1"/>
                </a:solidFill>
              </a:rPr>
              <a:t> </a:t>
            </a:r>
            <a:r>
              <a:rPr lang="en-US" sz="3600" b="0" dirty="0" err="1">
                <a:solidFill>
                  <a:schemeClr val="tx1"/>
                </a:solidFill>
              </a:rPr>
              <a:t>iborat</a:t>
            </a:r>
            <a:r>
              <a:rPr lang="en-US" sz="3600" b="0" dirty="0">
                <a:solidFill>
                  <a:schemeClr val="tx1"/>
                </a:solidFill>
              </a:rPr>
              <a:t>? </a:t>
            </a:r>
            <a:r>
              <a:rPr lang="en-US" sz="3600" i="1" dirty="0">
                <a:solidFill>
                  <a:schemeClr val="tx1"/>
                </a:solidFill>
              </a:rPr>
              <a:t>c </a:t>
            </a:r>
            <a:r>
              <a:rPr lang="en-US" sz="3600" b="0" dirty="0">
                <a:solidFill>
                  <a:schemeClr val="tx1"/>
                </a:solidFill>
              </a:rPr>
              <a:t>= 21; 16 </a:t>
            </a:r>
            <a:r>
              <a:rPr lang="en-US" sz="3600" b="0" dirty="0" err="1">
                <a:solidFill>
                  <a:schemeClr val="tx1"/>
                </a:solidFill>
              </a:rPr>
              <a:t>bo‘lganda</a:t>
            </a:r>
            <a:r>
              <a:rPr lang="en-US" sz="3600" b="0" dirty="0">
                <a:solidFill>
                  <a:schemeClr val="tx1"/>
                </a:solidFill>
              </a:rPr>
              <a:t> </a:t>
            </a:r>
            <a:r>
              <a:rPr lang="en-US" sz="3600" b="0" dirty="0" err="1">
                <a:solidFill>
                  <a:schemeClr val="tx1"/>
                </a:solidFill>
              </a:rPr>
              <a:t>masalani</a:t>
            </a:r>
            <a:r>
              <a:rPr lang="en-US" sz="3600" b="0" dirty="0">
                <a:solidFill>
                  <a:schemeClr val="tx1"/>
                </a:solidFill>
              </a:rPr>
              <a:t> </a:t>
            </a:r>
            <a:r>
              <a:rPr lang="en-US" sz="3600" b="0" dirty="0" err="1" smtClean="0">
                <a:solidFill>
                  <a:schemeClr val="tx1"/>
                </a:solidFill>
              </a:rPr>
              <a:t>yeching</a:t>
            </a:r>
            <a:r>
              <a:rPr lang="en-US" sz="3600" b="0" dirty="0" smtClean="0">
                <a:solidFill>
                  <a:schemeClr val="tx1"/>
                </a:solidFill>
              </a:rPr>
              <a:t>.</a:t>
            </a:r>
            <a:endParaRPr sz="3600" dirty="0">
              <a:solidFill>
                <a:schemeClr val="tx1"/>
              </a:solidFill>
            </a:endParaRPr>
          </a:p>
        </p:txBody>
      </p:sp>
      <p:sp>
        <p:nvSpPr>
          <p:cNvPr id="10" name="object 3"/>
          <p:cNvSpPr txBox="1">
            <a:spLocks/>
          </p:cNvSpPr>
          <p:nvPr/>
        </p:nvSpPr>
        <p:spPr>
          <a:xfrm>
            <a:off x="3952528" y="264200"/>
            <a:ext cx="3577002" cy="767597"/>
          </a:xfrm>
          <a:prstGeom prst="rect">
            <a:avLst/>
          </a:prstGeom>
        </p:spPr>
        <p:txBody>
          <a:bodyPr vert="horz" wrap="square" lIns="0" tIns="37670" rIns="0" bIns="0" rtlCol="0">
            <a:spAutoFit/>
          </a:bodyPr>
          <a:lstStyle>
            <a:lvl1pPr>
              <a:defRPr sz="6034" b="1" i="0">
                <a:solidFill>
                  <a:srgbClr val="FEFEFE"/>
                </a:solidFill>
                <a:latin typeface="Arial"/>
                <a:ea typeface="+mj-ea"/>
                <a:cs typeface="Arial"/>
              </a:defRPr>
            </a:lvl1pPr>
          </a:lstStyle>
          <a:p>
            <a:pPr marL="28977" defTabSz="914400">
              <a:spcBef>
                <a:spcPts val="296"/>
              </a:spcBef>
            </a:pPr>
            <a:r>
              <a:rPr lang="en-US" sz="4741" kern="0" dirty="0" smtClean="0"/>
              <a:t>17</a:t>
            </a:r>
            <a:r>
              <a:rPr lang="ru-RU" sz="4741" kern="0" dirty="0" smtClean="0"/>
              <a:t>9</a:t>
            </a:r>
            <a:r>
              <a:rPr lang="en-US" sz="4741" kern="0" dirty="0" smtClean="0"/>
              <a:t>- masala</a:t>
            </a:r>
            <a:endParaRPr lang="en-US" sz="4741" kern="0" dirty="0"/>
          </a:p>
        </p:txBody>
      </p:sp>
      <p:pic>
        <p:nvPicPr>
          <p:cNvPr id="2" name="Рисунок 1"/>
          <p:cNvPicPr>
            <a:picLocks noChangeAspect="1"/>
          </p:cNvPicPr>
          <p:nvPr/>
        </p:nvPicPr>
        <p:blipFill rotWithShape="1">
          <a:blip r:embed="rId2"/>
          <a:srcRect l="68825" t="16985" r="6127" b="40996"/>
          <a:stretch/>
        </p:blipFill>
        <p:spPr>
          <a:xfrm>
            <a:off x="3688801" y="3839350"/>
            <a:ext cx="4104456" cy="2734451"/>
          </a:xfrm>
          <a:prstGeom prst="rect">
            <a:avLst/>
          </a:prstGeom>
        </p:spPr>
      </p:pic>
    </p:spTree>
    <p:extLst>
      <p:ext uri="{BB962C8B-B14F-4D97-AF65-F5344CB8AC3E}">
        <p14:creationId xmlns:p14="http://schemas.microsoft.com/office/powerpoint/2010/main" val="556203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2"/>
          </p:nvPr>
        </p:nvSpPr>
        <p:spPr>
          <a:xfrm>
            <a:off x="846663" y="288082"/>
            <a:ext cx="11494563" cy="738664"/>
          </a:xfrm>
        </p:spPr>
        <p:txBody>
          <a:bodyPr/>
          <a:lstStyle/>
          <a:p>
            <a:r>
              <a:rPr lang="en-US" sz="4800" b="1" dirty="0" err="1"/>
              <a:t>Mustaqil</a:t>
            </a:r>
            <a:r>
              <a:rPr lang="en-US" sz="4800" b="1" dirty="0"/>
              <a:t>  </a:t>
            </a:r>
            <a:r>
              <a:rPr lang="en-US" sz="4800" b="1" dirty="0" err="1"/>
              <a:t>bajarish</a:t>
            </a:r>
            <a:r>
              <a:rPr lang="en-US" sz="4800" b="1" dirty="0"/>
              <a:t>  </a:t>
            </a:r>
            <a:r>
              <a:rPr lang="en-US" sz="4800" b="1" dirty="0" err="1"/>
              <a:t>uchun</a:t>
            </a:r>
            <a:r>
              <a:rPr lang="en-US" sz="4800" b="1" dirty="0"/>
              <a:t>  </a:t>
            </a:r>
            <a:r>
              <a:rPr lang="en-US" sz="4800" b="1" dirty="0" err="1"/>
              <a:t>topshiriqlar</a:t>
            </a:r>
            <a:r>
              <a:rPr lang="en-US" sz="4800" b="1" dirty="0"/>
              <a:t>:</a:t>
            </a:r>
            <a:endParaRPr lang="ru-RU" sz="4800" b="1" dirty="0"/>
          </a:p>
        </p:txBody>
      </p:sp>
      <p:sp>
        <p:nvSpPr>
          <p:cNvPr id="4" name="Содержимое 3"/>
          <p:cNvSpPr>
            <a:spLocks noGrp="1"/>
          </p:cNvSpPr>
          <p:nvPr>
            <p:ph sz="half" idx="3"/>
          </p:nvPr>
        </p:nvSpPr>
        <p:spPr>
          <a:xfrm>
            <a:off x="1054492" y="1796071"/>
            <a:ext cx="11093590" cy="2215991"/>
          </a:xfrm>
        </p:spPr>
        <p:txBody>
          <a:bodyPr/>
          <a:lstStyle/>
          <a:p>
            <a:pPr algn="l"/>
            <a:r>
              <a:rPr lang="en-US" sz="4800" b="1" dirty="0">
                <a:solidFill>
                  <a:schemeClr val="tx1"/>
                </a:solidFill>
              </a:rPr>
              <a:t>   </a:t>
            </a:r>
            <a:r>
              <a:rPr lang="en-US" sz="4800" b="1" dirty="0" smtClean="0">
                <a:solidFill>
                  <a:schemeClr val="tx1"/>
                </a:solidFill>
              </a:rPr>
              <a:t>  </a:t>
            </a:r>
            <a:r>
              <a:rPr lang="en-US" sz="4800" b="1" dirty="0" err="1" smtClean="0">
                <a:solidFill>
                  <a:schemeClr val="tx1"/>
                </a:solidFill>
              </a:rPr>
              <a:t>Darslikdagi</a:t>
            </a:r>
            <a:r>
              <a:rPr lang="en-US" sz="4800" b="1" dirty="0" smtClean="0">
                <a:solidFill>
                  <a:schemeClr val="tx1"/>
                </a:solidFill>
              </a:rPr>
              <a:t>  </a:t>
            </a:r>
            <a:r>
              <a:rPr lang="ru-RU" sz="4800" b="1" dirty="0" smtClean="0">
                <a:solidFill>
                  <a:schemeClr val="tx1"/>
                </a:solidFill>
              </a:rPr>
              <a:t>1</a:t>
            </a:r>
            <a:r>
              <a:rPr lang="en-US" sz="4800" b="1" dirty="0" smtClean="0">
                <a:solidFill>
                  <a:schemeClr val="tx1"/>
                </a:solidFill>
              </a:rPr>
              <a:t>66-</a:t>
            </a:r>
            <a:r>
              <a:rPr lang="en-US" sz="4800" b="1" dirty="0">
                <a:solidFill>
                  <a:schemeClr val="tx1"/>
                </a:solidFill>
              </a:rPr>
              <a:t>, </a:t>
            </a:r>
            <a:r>
              <a:rPr lang="ru-RU" sz="4800" b="1" dirty="0" smtClean="0">
                <a:solidFill>
                  <a:schemeClr val="tx1"/>
                </a:solidFill>
              </a:rPr>
              <a:t>1</a:t>
            </a:r>
            <a:r>
              <a:rPr lang="en-US" sz="4800" b="1" dirty="0" smtClean="0">
                <a:solidFill>
                  <a:schemeClr val="tx1"/>
                </a:solidFill>
              </a:rPr>
              <a:t>67-</a:t>
            </a:r>
            <a:r>
              <a:rPr lang="en-US" sz="4800" b="1" dirty="0">
                <a:solidFill>
                  <a:schemeClr val="tx1"/>
                </a:solidFill>
              </a:rPr>
              <a:t>, </a:t>
            </a:r>
            <a:r>
              <a:rPr lang="ru-RU" sz="4800" b="1" dirty="0" smtClean="0">
                <a:solidFill>
                  <a:schemeClr val="tx1"/>
                </a:solidFill>
              </a:rPr>
              <a:t>1</a:t>
            </a:r>
            <a:r>
              <a:rPr lang="en-US" sz="4800" b="1" dirty="0" smtClean="0">
                <a:solidFill>
                  <a:schemeClr val="tx1"/>
                </a:solidFill>
              </a:rPr>
              <a:t>71-, 173-, 178</a:t>
            </a:r>
            <a:r>
              <a:rPr lang="ru-RU" sz="4800" b="1" dirty="0" smtClean="0">
                <a:solidFill>
                  <a:schemeClr val="tx1"/>
                </a:solidFill>
              </a:rPr>
              <a:t>(</a:t>
            </a:r>
            <a:r>
              <a:rPr lang="en-US" sz="4800" b="1" dirty="0" smtClean="0">
                <a:solidFill>
                  <a:schemeClr val="tx1"/>
                </a:solidFill>
              </a:rPr>
              <a:t>b</a:t>
            </a:r>
            <a:r>
              <a:rPr lang="ru-RU" sz="4800" b="1" dirty="0" smtClean="0">
                <a:solidFill>
                  <a:schemeClr val="tx1"/>
                </a:solidFill>
              </a:rPr>
              <a:t>)</a:t>
            </a:r>
            <a:r>
              <a:rPr lang="en-US" sz="4800" b="1" dirty="0" smtClean="0">
                <a:solidFill>
                  <a:schemeClr val="tx1"/>
                </a:solidFill>
              </a:rPr>
              <a:t>- </a:t>
            </a:r>
            <a:r>
              <a:rPr lang="en-US" sz="4800" b="1" dirty="0" err="1">
                <a:solidFill>
                  <a:schemeClr val="tx1"/>
                </a:solidFill>
              </a:rPr>
              <a:t>masalalarni</a:t>
            </a:r>
            <a:r>
              <a:rPr lang="en-US" sz="4800" b="1" dirty="0">
                <a:solidFill>
                  <a:schemeClr val="tx1"/>
                </a:solidFill>
              </a:rPr>
              <a:t> </a:t>
            </a:r>
            <a:r>
              <a:rPr lang="en-US" sz="4800" b="1" dirty="0" smtClean="0">
                <a:solidFill>
                  <a:schemeClr val="tx1"/>
                </a:solidFill>
              </a:rPr>
              <a:t> </a:t>
            </a:r>
            <a:r>
              <a:rPr lang="en-US" sz="4800" b="1" dirty="0" err="1" smtClean="0">
                <a:solidFill>
                  <a:schemeClr val="tx1"/>
                </a:solidFill>
              </a:rPr>
              <a:t>yechish</a:t>
            </a:r>
            <a:r>
              <a:rPr lang="en-US" sz="4800" b="1" dirty="0">
                <a:solidFill>
                  <a:schemeClr val="tx1"/>
                </a:solidFill>
              </a:rPr>
              <a:t>. </a:t>
            </a:r>
            <a:endParaRPr lang="en-US" sz="4800" b="1" dirty="0" smtClean="0">
              <a:solidFill>
                <a:schemeClr val="tx1"/>
              </a:solidFill>
            </a:endParaRPr>
          </a:p>
          <a:p>
            <a:pPr algn="l"/>
            <a:r>
              <a:rPr lang="en-US" sz="4800" b="1" dirty="0">
                <a:solidFill>
                  <a:schemeClr val="tx1"/>
                </a:solidFill>
              </a:rPr>
              <a:t> </a:t>
            </a:r>
            <a:r>
              <a:rPr lang="en-US" sz="4800" b="1" dirty="0" smtClean="0">
                <a:solidFill>
                  <a:schemeClr val="tx1"/>
                </a:solidFill>
              </a:rPr>
              <a:t>                                          </a:t>
            </a:r>
            <a:endParaRPr lang="ru-RU" sz="4800" b="1" dirty="0">
              <a:solidFill>
                <a:schemeClr val="tx1"/>
              </a:solidFill>
            </a:endParaRPr>
          </a:p>
        </p:txBody>
      </p:sp>
      <p:pic>
        <p:nvPicPr>
          <p:cNvPr id="5" name="Picture 4" descr="https://i.pinimg.com/736x/88/a1/62/88a162227e686039384b2d0ebd5264eb--software-testing-clipart.jpg"/>
          <p:cNvPicPr>
            <a:picLocks noChangeAspect="1" noChangeArrowheads="1"/>
          </p:cNvPicPr>
          <p:nvPr/>
        </p:nvPicPr>
        <p:blipFill>
          <a:blip r:embed="rId2"/>
          <a:srcRect/>
          <a:stretch>
            <a:fillRect/>
          </a:stretch>
        </p:blipFill>
        <p:spPr bwMode="auto">
          <a:xfrm>
            <a:off x="2152328" y="3600450"/>
            <a:ext cx="2525008" cy="2891396"/>
          </a:xfrm>
          <a:prstGeom prst="rect">
            <a:avLst/>
          </a:prstGeom>
          <a:noFill/>
        </p:spPr>
      </p:pic>
    </p:spTree>
    <p:extLst>
      <p:ext uri="{BB962C8B-B14F-4D97-AF65-F5344CB8AC3E}">
        <p14:creationId xmlns:p14="http://schemas.microsoft.com/office/powerpoint/2010/main" val="3027470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952528" y="264200"/>
            <a:ext cx="3577002" cy="767597"/>
          </a:xfrm>
          <a:prstGeom prst="rect">
            <a:avLst/>
          </a:prstGeom>
        </p:spPr>
        <p:txBody>
          <a:bodyPr vert="horz" wrap="square" lIns="0" tIns="37670" rIns="0" bIns="0" rtlCol="0">
            <a:spAutoFit/>
          </a:bodyPr>
          <a:lstStyle/>
          <a:p>
            <a:pPr marL="28977">
              <a:spcBef>
                <a:spcPts val="296"/>
              </a:spcBef>
            </a:pPr>
            <a:r>
              <a:rPr lang="en-US" sz="4741" dirty="0" smtClean="0"/>
              <a:t>163- masala</a:t>
            </a:r>
            <a:endParaRPr sz="4741" dirty="0"/>
          </a:p>
        </p:txBody>
      </p:sp>
      <p:sp>
        <p:nvSpPr>
          <p:cNvPr id="5" name="Прямоугольник 4"/>
          <p:cNvSpPr/>
          <p:nvPr/>
        </p:nvSpPr>
        <p:spPr>
          <a:xfrm>
            <a:off x="280120" y="1092799"/>
            <a:ext cx="12507064" cy="1323439"/>
          </a:xfrm>
          <a:prstGeom prst="rect">
            <a:avLst/>
          </a:prstGeom>
        </p:spPr>
        <p:txBody>
          <a:bodyPr wrap="square">
            <a:spAutoFit/>
          </a:bodyPr>
          <a:lstStyle/>
          <a:p>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1-rasmga </a:t>
            </a:r>
            <a:r>
              <a:rPr lang="en-US" sz="4000" dirty="0" err="1">
                <a:latin typeface="Arial" panose="020B0604020202020204" pitchFamily="34" charset="0"/>
                <a:cs typeface="Arial" panose="020B0604020202020204" pitchFamily="34" charset="0"/>
              </a:rPr>
              <a:t>ko‘ra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harfli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ifoda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tuzing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uning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qiymatini</a:t>
            </a:r>
            <a:r>
              <a:rPr lang="en-US" sz="4000" dirty="0">
                <a:latin typeface="Arial" panose="020B0604020202020204" pitchFamily="34" charset="0"/>
                <a:cs typeface="Arial" panose="020B0604020202020204" pitchFamily="34" charset="0"/>
              </a:rPr>
              <a:t> toping.</a:t>
            </a:r>
            <a:endParaRPr lang="ru-RU" sz="3600" dirty="0">
              <a:latin typeface="Arial" panose="020B0604020202020204" pitchFamily="34" charset="0"/>
              <a:cs typeface="Arial" panose="020B0604020202020204" pitchFamily="34" charset="0"/>
            </a:endParaRPr>
          </a:p>
        </p:txBody>
      </p:sp>
      <p:sp>
        <p:nvSpPr>
          <p:cNvPr id="4" name="Прямоугольник 3"/>
          <p:cNvSpPr/>
          <p:nvPr/>
        </p:nvSpPr>
        <p:spPr>
          <a:xfrm flipH="1" flipV="1">
            <a:off x="902335" y="3398218"/>
            <a:ext cx="3816425" cy="200243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8" name="Равнобедренный треугольник 7"/>
          <p:cNvSpPr/>
          <p:nvPr/>
        </p:nvSpPr>
        <p:spPr>
          <a:xfrm>
            <a:off x="7517279" y="2641058"/>
            <a:ext cx="4348255" cy="2528788"/>
          </a:xfrm>
          <a:prstGeom prst="triangle">
            <a:avLst>
              <a:gd name="adj" fmla="val 2037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2" name="TextBox 11"/>
          <p:cNvSpPr txBox="1"/>
          <p:nvPr/>
        </p:nvSpPr>
        <p:spPr>
          <a:xfrm flipH="1">
            <a:off x="2101231" y="2752630"/>
            <a:ext cx="1463705" cy="6924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a+3</a:t>
            </a:r>
            <a:endParaRPr lang="ru-RU" dirty="0">
              <a:latin typeface="Arial" panose="020B0604020202020204" pitchFamily="34" charset="0"/>
              <a:cs typeface="Arial" panose="020B0604020202020204" pitchFamily="34" charset="0"/>
            </a:endParaRPr>
          </a:p>
        </p:txBody>
      </p:sp>
      <p:sp>
        <p:nvSpPr>
          <p:cNvPr id="22" name="TextBox 21"/>
          <p:cNvSpPr txBox="1"/>
          <p:nvPr/>
        </p:nvSpPr>
        <p:spPr>
          <a:xfrm flipH="1">
            <a:off x="4786233" y="3902243"/>
            <a:ext cx="1758583" cy="6924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a=12</a:t>
            </a:r>
            <a:endParaRPr lang="ru-RU" dirty="0">
              <a:latin typeface="Arial" panose="020B0604020202020204" pitchFamily="34" charset="0"/>
              <a:cs typeface="Arial" panose="020B0604020202020204" pitchFamily="34" charset="0"/>
            </a:endParaRPr>
          </a:p>
        </p:txBody>
      </p:sp>
      <p:sp>
        <p:nvSpPr>
          <p:cNvPr id="23" name="TextBox 22"/>
          <p:cNvSpPr txBox="1"/>
          <p:nvPr/>
        </p:nvSpPr>
        <p:spPr>
          <a:xfrm flipH="1">
            <a:off x="2019780" y="4018410"/>
            <a:ext cx="1466449" cy="6924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 - ?</a:t>
            </a:r>
            <a:endParaRPr lang="ru-RU" dirty="0">
              <a:latin typeface="Arial" panose="020B0604020202020204" pitchFamily="34" charset="0"/>
              <a:cs typeface="Arial" panose="020B0604020202020204" pitchFamily="34" charset="0"/>
            </a:endParaRPr>
          </a:p>
        </p:txBody>
      </p:sp>
      <p:sp>
        <p:nvSpPr>
          <p:cNvPr id="28" name="TextBox 27"/>
          <p:cNvSpPr txBox="1"/>
          <p:nvPr/>
        </p:nvSpPr>
        <p:spPr>
          <a:xfrm flipH="1">
            <a:off x="8462743" y="3886249"/>
            <a:ext cx="1466449" cy="6924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 - ?</a:t>
            </a:r>
            <a:endParaRPr lang="ru-RU" dirty="0">
              <a:latin typeface="Arial" panose="020B0604020202020204" pitchFamily="34" charset="0"/>
              <a:cs typeface="Arial" panose="020B0604020202020204" pitchFamily="34" charset="0"/>
            </a:endParaRPr>
          </a:p>
        </p:txBody>
      </p:sp>
      <p:sp>
        <p:nvSpPr>
          <p:cNvPr id="29" name="TextBox 28"/>
          <p:cNvSpPr txBox="1"/>
          <p:nvPr/>
        </p:nvSpPr>
        <p:spPr>
          <a:xfrm rot="17522508" flipH="1">
            <a:off x="7056629" y="3237986"/>
            <a:ext cx="1463705" cy="6924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 - 4</a:t>
            </a:r>
            <a:endParaRPr lang="ru-RU" dirty="0">
              <a:latin typeface="Arial" panose="020B0604020202020204" pitchFamily="34" charset="0"/>
              <a:cs typeface="Arial" panose="020B0604020202020204" pitchFamily="34" charset="0"/>
            </a:endParaRPr>
          </a:p>
        </p:txBody>
      </p:sp>
      <p:sp>
        <p:nvSpPr>
          <p:cNvPr id="30" name="TextBox 29"/>
          <p:cNvSpPr txBox="1"/>
          <p:nvPr/>
        </p:nvSpPr>
        <p:spPr>
          <a:xfrm flipH="1">
            <a:off x="8825527" y="5068193"/>
            <a:ext cx="1463705" cy="6924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a+6</a:t>
            </a:r>
            <a:endParaRPr lang="ru-RU" dirty="0">
              <a:latin typeface="Arial" panose="020B0604020202020204" pitchFamily="34" charset="0"/>
              <a:cs typeface="Arial" panose="020B0604020202020204" pitchFamily="34" charset="0"/>
            </a:endParaRPr>
          </a:p>
        </p:txBody>
      </p:sp>
      <p:sp>
        <p:nvSpPr>
          <p:cNvPr id="31" name="TextBox 30"/>
          <p:cNvSpPr txBox="1"/>
          <p:nvPr/>
        </p:nvSpPr>
        <p:spPr>
          <a:xfrm rot="2214957" flipH="1">
            <a:off x="9473362" y="3220661"/>
            <a:ext cx="1463705" cy="69249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=27</a:t>
            </a:r>
            <a:endParaRPr lang="ru-RU" dirty="0">
              <a:latin typeface="Arial" panose="020B0604020202020204" pitchFamily="34" charset="0"/>
              <a:cs typeface="Arial" panose="020B0604020202020204" pitchFamily="34" charset="0"/>
            </a:endParaRPr>
          </a:p>
        </p:txBody>
      </p:sp>
      <p:sp>
        <p:nvSpPr>
          <p:cNvPr id="14" name="TextBox 13"/>
          <p:cNvSpPr txBox="1"/>
          <p:nvPr/>
        </p:nvSpPr>
        <p:spPr>
          <a:xfrm>
            <a:off x="6904856" y="4692249"/>
            <a:ext cx="544950" cy="708401"/>
          </a:xfrm>
          <a:prstGeom prst="rect">
            <a:avLst/>
          </a:prstGeom>
          <a:noFill/>
        </p:spPr>
        <p:txBody>
          <a:bodyPr wrap="square" rtlCol="0">
            <a:spAutoFit/>
          </a:bodyPr>
          <a:lstStyle/>
          <a:p>
            <a:r>
              <a:rPr lang="en-US" i="1" dirty="0" smtClean="0">
                <a:solidFill>
                  <a:schemeClr val="tx2"/>
                </a:solidFill>
                <a:latin typeface="Arial" panose="020B0604020202020204" pitchFamily="34" charset="0"/>
                <a:cs typeface="Arial" panose="020B0604020202020204" pitchFamily="34" charset="0"/>
              </a:rPr>
              <a:t>N</a:t>
            </a:r>
            <a:endParaRPr lang="ru-RU" i="1" dirty="0">
              <a:solidFill>
                <a:schemeClr val="tx2"/>
              </a:solidFill>
              <a:latin typeface="Arial" panose="020B0604020202020204" pitchFamily="34" charset="0"/>
              <a:cs typeface="Arial" panose="020B0604020202020204" pitchFamily="34" charset="0"/>
            </a:endParaRPr>
          </a:p>
        </p:txBody>
      </p:sp>
      <p:sp>
        <p:nvSpPr>
          <p:cNvPr id="32" name="TextBox 31"/>
          <p:cNvSpPr txBox="1"/>
          <p:nvPr/>
        </p:nvSpPr>
        <p:spPr>
          <a:xfrm>
            <a:off x="11913876" y="4708153"/>
            <a:ext cx="463588" cy="692497"/>
          </a:xfrm>
          <a:prstGeom prst="rect">
            <a:avLst/>
          </a:prstGeom>
          <a:noFill/>
        </p:spPr>
        <p:txBody>
          <a:bodyPr wrap="none" rtlCol="0">
            <a:spAutoFit/>
          </a:bodyPr>
          <a:lstStyle/>
          <a:p>
            <a:r>
              <a:rPr lang="en-US" i="1" dirty="0" smtClean="0">
                <a:solidFill>
                  <a:schemeClr val="tx2"/>
                </a:solidFill>
                <a:latin typeface="Arial" panose="020B0604020202020204" pitchFamily="34" charset="0"/>
                <a:cs typeface="Arial" panose="020B0604020202020204" pitchFamily="34" charset="0"/>
              </a:rPr>
              <a:t>L</a:t>
            </a:r>
            <a:endParaRPr lang="ru-RU" i="1" dirty="0">
              <a:solidFill>
                <a:schemeClr val="tx2"/>
              </a:solidFill>
              <a:latin typeface="Arial" panose="020B0604020202020204" pitchFamily="34" charset="0"/>
              <a:cs typeface="Arial" panose="020B0604020202020204" pitchFamily="34" charset="0"/>
            </a:endParaRPr>
          </a:p>
        </p:txBody>
      </p:sp>
      <p:sp>
        <p:nvSpPr>
          <p:cNvPr id="33" name="TextBox 32"/>
          <p:cNvSpPr txBox="1"/>
          <p:nvPr/>
        </p:nvSpPr>
        <p:spPr>
          <a:xfrm>
            <a:off x="8201000" y="2016274"/>
            <a:ext cx="601447" cy="692497"/>
          </a:xfrm>
          <a:prstGeom prst="rect">
            <a:avLst/>
          </a:prstGeom>
          <a:noFill/>
        </p:spPr>
        <p:txBody>
          <a:bodyPr wrap="none" rtlCol="0">
            <a:spAutoFit/>
          </a:bodyPr>
          <a:lstStyle/>
          <a:p>
            <a:r>
              <a:rPr lang="en-US" i="1" dirty="0">
                <a:solidFill>
                  <a:schemeClr val="tx2"/>
                </a:solidFill>
                <a:latin typeface="Arial" panose="020B0604020202020204" pitchFamily="34" charset="0"/>
                <a:cs typeface="Arial" panose="020B0604020202020204" pitchFamily="34" charset="0"/>
              </a:rPr>
              <a:t>M</a:t>
            </a:r>
            <a:endParaRPr lang="ru-RU" i="1" dirty="0">
              <a:solidFill>
                <a:schemeClr val="tx2"/>
              </a:solidFill>
              <a:latin typeface="Arial" panose="020B0604020202020204" pitchFamily="34" charset="0"/>
              <a:cs typeface="Arial" panose="020B0604020202020204" pitchFamily="34" charset="0"/>
            </a:endParaRPr>
          </a:p>
        </p:txBody>
      </p:sp>
      <p:sp>
        <p:nvSpPr>
          <p:cNvPr id="15" name="TextBox 14"/>
          <p:cNvSpPr txBox="1"/>
          <p:nvPr/>
        </p:nvSpPr>
        <p:spPr>
          <a:xfrm>
            <a:off x="453932" y="2504246"/>
            <a:ext cx="630301" cy="692497"/>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a:t>
            </a:r>
            <a:endParaRPr lang="ru-RU" dirty="0">
              <a:latin typeface="Arial" panose="020B0604020202020204" pitchFamily="34" charset="0"/>
              <a:cs typeface="Arial" panose="020B0604020202020204" pitchFamily="34" charset="0"/>
            </a:endParaRPr>
          </a:p>
        </p:txBody>
      </p:sp>
      <p:sp>
        <p:nvSpPr>
          <p:cNvPr id="34" name="TextBox 33"/>
          <p:cNvSpPr txBox="1"/>
          <p:nvPr/>
        </p:nvSpPr>
        <p:spPr>
          <a:xfrm>
            <a:off x="6589705" y="2325245"/>
            <a:ext cx="630301" cy="692497"/>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b)</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642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952528" y="264200"/>
            <a:ext cx="3577002" cy="767597"/>
          </a:xfrm>
          <a:prstGeom prst="rect">
            <a:avLst/>
          </a:prstGeom>
        </p:spPr>
        <p:txBody>
          <a:bodyPr vert="horz" wrap="square" lIns="0" tIns="37670" rIns="0" bIns="0" rtlCol="0">
            <a:spAutoFit/>
          </a:bodyPr>
          <a:lstStyle/>
          <a:p>
            <a:pPr marL="28977">
              <a:spcBef>
                <a:spcPts val="296"/>
              </a:spcBef>
            </a:pPr>
            <a:r>
              <a:rPr lang="en-US" sz="4741" dirty="0" smtClean="0"/>
              <a:t>163- masala</a:t>
            </a:r>
            <a:endParaRPr sz="4741" dirty="0"/>
          </a:p>
        </p:txBody>
      </p:sp>
      <p:sp>
        <p:nvSpPr>
          <p:cNvPr id="4" name="Прямоугольник 3"/>
          <p:cNvSpPr/>
          <p:nvPr/>
        </p:nvSpPr>
        <p:spPr>
          <a:xfrm flipH="1" flipV="1">
            <a:off x="2656384" y="1742034"/>
            <a:ext cx="3816425" cy="200243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2" name="TextBox 11"/>
          <p:cNvSpPr txBox="1"/>
          <p:nvPr/>
        </p:nvSpPr>
        <p:spPr>
          <a:xfrm flipH="1">
            <a:off x="3855280" y="1096446"/>
            <a:ext cx="1463705" cy="6924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a+3</a:t>
            </a:r>
            <a:endParaRPr lang="ru-RU" dirty="0">
              <a:latin typeface="Arial" panose="020B0604020202020204" pitchFamily="34" charset="0"/>
              <a:cs typeface="Arial" panose="020B0604020202020204" pitchFamily="34" charset="0"/>
            </a:endParaRPr>
          </a:p>
        </p:txBody>
      </p:sp>
      <p:sp>
        <p:nvSpPr>
          <p:cNvPr id="22" name="TextBox 21"/>
          <p:cNvSpPr txBox="1"/>
          <p:nvPr/>
        </p:nvSpPr>
        <p:spPr>
          <a:xfrm flipH="1">
            <a:off x="6540282" y="2246059"/>
            <a:ext cx="1758583" cy="6924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a=12</a:t>
            </a:r>
            <a:endParaRPr lang="ru-RU" dirty="0">
              <a:latin typeface="Arial" panose="020B0604020202020204" pitchFamily="34" charset="0"/>
              <a:cs typeface="Arial" panose="020B0604020202020204" pitchFamily="34" charset="0"/>
            </a:endParaRPr>
          </a:p>
        </p:txBody>
      </p:sp>
      <p:sp>
        <p:nvSpPr>
          <p:cNvPr id="23" name="TextBox 22"/>
          <p:cNvSpPr txBox="1"/>
          <p:nvPr/>
        </p:nvSpPr>
        <p:spPr>
          <a:xfrm flipH="1">
            <a:off x="3773829" y="2362226"/>
            <a:ext cx="1466449" cy="6924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 - ?</a:t>
            </a:r>
            <a:endParaRPr lang="ru-RU" dirty="0">
              <a:latin typeface="Arial" panose="020B0604020202020204" pitchFamily="34" charset="0"/>
              <a:cs typeface="Arial" panose="020B0604020202020204" pitchFamily="34" charset="0"/>
            </a:endParaRPr>
          </a:p>
        </p:txBody>
      </p:sp>
      <p:sp>
        <p:nvSpPr>
          <p:cNvPr id="15" name="TextBox 14"/>
          <p:cNvSpPr txBox="1"/>
          <p:nvPr/>
        </p:nvSpPr>
        <p:spPr>
          <a:xfrm>
            <a:off x="1587006" y="1328553"/>
            <a:ext cx="630301" cy="692497"/>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a:t>
            </a:r>
            <a:endParaRPr lang="ru-RU" dirty="0">
              <a:latin typeface="Arial" panose="020B0604020202020204" pitchFamily="34" charset="0"/>
              <a:cs typeface="Arial" panose="020B0604020202020204" pitchFamily="34" charset="0"/>
            </a:endParaRPr>
          </a:p>
        </p:txBody>
      </p:sp>
      <p:sp>
        <p:nvSpPr>
          <p:cNvPr id="18" name="Прямоугольник 17"/>
          <p:cNvSpPr/>
          <p:nvPr/>
        </p:nvSpPr>
        <p:spPr>
          <a:xfrm>
            <a:off x="424136" y="3790856"/>
            <a:ext cx="9148979" cy="3139321"/>
          </a:xfrm>
          <a:prstGeom prst="rect">
            <a:avLst/>
          </a:prstGeom>
        </p:spPr>
        <p:txBody>
          <a:bodyPr wrap="none">
            <a:spAutoFit/>
          </a:bodyPr>
          <a:lstStyle/>
          <a:p>
            <a:r>
              <a:rPr lang="en-US" b="1" dirty="0" err="1">
                <a:solidFill>
                  <a:schemeClr val="tx2"/>
                </a:solidFill>
                <a:latin typeface="Arial" panose="020B0604020202020204" pitchFamily="34" charset="0"/>
                <a:cs typeface="Arial" panose="020B0604020202020204" pitchFamily="34" charset="0"/>
              </a:rPr>
              <a:t>Yechish</a:t>
            </a:r>
            <a:r>
              <a:rPr lang="en-US" b="1" dirty="0">
                <a:solidFill>
                  <a:schemeClr val="tx2"/>
                </a:solidFill>
                <a:latin typeface="Arial" panose="020B0604020202020204" pitchFamily="34" charset="0"/>
                <a:cs typeface="Arial" panose="020B0604020202020204" pitchFamily="34" charset="0"/>
              </a:rPr>
              <a:t>: </a:t>
            </a:r>
            <a:endParaRPr lang="en-US" b="1" dirty="0" smtClean="0">
              <a:solidFill>
                <a:schemeClr val="tx2"/>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 </a:t>
            </a:r>
            <a:r>
              <a:rPr lang="en-US" b="1" dirty="0" smtClean="0">
                <a:solidFill>
                  <a:schemeClr val="tx2"/>
                </a:solidFill>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P = a + 3 + a + 3 + a + a</a:t>
            </a:r>
          </a:p>
          <a:p>
            <a:r>
              <a:rPr lang="en-US" sz="4000" dirty="0" smtClean="0">
                <a:latin typeface="Arial" panose="020B0604020202020204" pitchFamily="34" charset="0"/>
                <a:cs typeface="Arial" panose="020B0604020202020204" pitchFamily="34" charset="0"/>
              </a:rPr>
              <a:t>                   P = 4a + 6,  a = 12</a:t>
            </a:r>
          </a:p>
          <a:p>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P = 4 ∙ 12 + 6 = 48 + 6 = 54</a:t>
            </a:r>
          </a:p>
          <a:p>
            <a:r>
              <a:rPr lang="en-US" b="1" dirty="0" err="1" smtClean="0">
                <a:solidFill>
                  <a:schemeClr val="tx2"/>
                </a:solidFill>
                <a:latin typeface="Arial" panose="020B0604020202020204" pitchFamily="34" charset="0"/>
                <a:cs typeface="Arial" panose="020B0604020202020204" pitchFamily="34" charset="0"/>
              </a:rPr>
              <a:t>Javob</a:t>
            </a:r>
            <a:r>
              <a:rPr lang="en-US" b="1" dirty="0" smtClean="0">
                <a:solidFill>
                  <a:schemeClr val="tx2"/>
                </a:solidFill>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54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20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barn(inVertical)">
                                      <p:cBhvr>
                                        <p:cTn id="23"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952528" y="264200"/>
            <a:ext cx="3577002" cy="767597"/>
          </a:xfrm>
          <a:prstGeom prst="rect">
            <a:avLst/>
          </a:prstGeom>
        </p:spPr>
        <p:txBody>
          <a:bodyPr vert="horz" wrap="square" lIns="0" tIns="37670" rIns="0" bIns="0" rtlCol="0">
            <a:spAutoFit/>
          </a:bodyPr>
          <a:lstStyle/>
          <a:p>
            <a:pPr marL="28977">
              <a:spcBef>
                <a:spcPts val="296"/>
              </a:spcBef>
            </a:pPr>
            <a:r>
              <a:rPr lang="en-US" sz="4741" dirty="0" smtClean="0"/>
              <a:t>163- masala</a:t>
            </a:r>
            <a:endParaRPr sz="4741" dirty="0"/>
          </a:p>
        </p:txBody>
      </p:sp>
      <p:sp>
        <p:nvSpPr>
          <p:cNvPr id="8" name="Равнобедренный треугольник 7"/>
          <p:cNvSpPr/>
          <p:nvPr/>
        </p:nvSpPr>
        <p:spPr>
          <a:xfrm>
            <a:off x="1161069" y="1704954"/>
            <a:ext cx="4348255" cy="2528788"/>
          </a:xfrm>
          <a:prstGeom prst="triangle">
            <a:avLst>
              <a:gd name="adj" fmla="val 2037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28" name="TextBox 27"/>
          <p:cNvSpPr txBox="1"/>
          <p:nvPr/>
        </p:nvSpPr>
        <p:spPr>
          <a:xfrm flipH="1">
            <a:off x="1982665" y="2950145"/>
            <a:ext cx="1466449" cy="6924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 - ?</a:t>
            </a:r>
            <a:endParaRPr lang="ru-RU" dirty="0">
              <a:latin typeface="Arial" panose="020B0604020202020204" pitchFamily="34" charset="0"/>
              <a:cs typeface="Arial" panose="020B0604020202020204" pitchFamily="34" charset="0"/>
            </a:endParaRPr>
          </a:p>
        </p:txBody>
      </p:sp>
      <p:sp>
        <p:nvSpPr>
          <p:cNvPr id="29" name="TextBox 28"/>
          <p:cNvSpPr txBox="1"/>
          <p:nvPr/>
        </p:nvSpPr>
        <p:spPr>
          <a:xfrm rot="17522508" flipH="1">
            <a:off x="700419" y="2301882"/>
            <a:ext cx="1463705" cy="6924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 - 4</a:t>
            </a:r>
            <a:endParaRPr lang="ru-RU" dirty="0">
              <a:latin typeface="Arial" panose="020B0604020202020204" pitchFamily="34" charset="0"/>
              <a:cs typeface="Arial" panose="020B0604020202020204" pitchFamily="34" charset="0"/>
            </a:endParaRPr>
          </a:p>
        </p:txBody>
      </p:sp>
      <p:sp>
        <p:nvSpPr>
          <p:cNvPr id="30" name="TextBox 29"/>
          <p:cNvSpPr txBox="1"/>
          <p:nvPr/>
        </p:nvSpPr>
        <p:spPr>
          <a:xfrm flipH="1">
            <a:off x="2469317" y="4132089"/>
            <a:ext cx="1463705" cy="6924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a+6</a:t>
            </a:r>
            <a:endParaRPr lang="ru-RU" dirty="0">
              <a:latin typeface="Arial" panose="020B0604020202020204" pitchFamily="34" charset="0"/>
              <a:cs typeface="Arial" panose="020B0604020202020204" pitchFamily="34" charset="0"/>
            </a:endParaRPr>
          </a:p>
        </p:txBody>
      </p:sp>
      <p:sp>
        <p:nvSpPr>
          <p:cNvPr id="31" name="TextBox 30"/>
          <p:cNvSpPr txBox="1"/>
          <p:nvPr/>
        </p:nvSpPr>
        <p:spPr>
          <a:xfrm rot="2214957" flipH="1">
            <a:off x="3117152" y="2284557"/>
            <a:ext cx="1463705" cy="69249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=27</a:t>
            </a:r>
            <a:endParaRPr lang="ru-RU" dirty="0">
              <a:latin typeface="Arial" panose="020B0604020202020204" pitchFamily="34" charset="0"/>
              <a:cs typeface="Arial" panose="020B0604020202020204" pitchFamily="34" charset="0"/>
            </a:endParaRPr>
          </a:p>
        </p:txBody>
      </p:sp>
      <p:sp>
        <p:nvSpPr>
          <p:cNvPr id="14" name="TextBox 13"/>
          <p:cNvSpPr txBox="1"/>
          <p:nvPr/>
        </p:nvSpPr>
        <p:spPr>
          <a:xfrm>
            <a:off x="548646" y="3756145"/>
            <a:ext cx="544950" cy="708401"/>
          </a:xfrm>
          <a:prstGeom prst="rect">
            <a:avLst/>
          </a:prstGeom>
          <a:noFill/>
        </p:spPr>
        <p:txBody>
          <a:bodyPr wrap="square" rtlCol="0">
            <a:spAutoFit/>
          </a:bodyPr>
          <a:lstStyle/>
          <a:p>
            <a:r>
              <a:rPr lang="en-US" i="1" dirty="0" smtClean="0">
                <a:solidFill>
                  <a:schemeClr val="tx2"/>
                </a:solidFill>
                <a:latin typeface="Arial" panose="020B0604020202020204" pitchFamily="34" charset="0"/>
                <a:cs typeface="Arial" panose="020B0604020202020204" pitchFamily="34" charset="0"/>
              </a:rPr>
              <a:t>N</a:t>
            </a:r>
            <a:endParaRPr lang="ru-RU" i="1" dirty="0">
              <a:solidFill>
                <a:schemeClr val="tx2"/>
              </a:solidFill>
              <a:latin typeface="Arial" panose="020B0604020202020204" pitchFamily="34" charset="0"/>
              <a:cs typeface="Arial" panose="020B0604020202020204" pitchFamily="34" charset="0"/>
            </a:endParaRPr>
          </a:p>
        </p:txBody>
      </p:sp>
      <p:sp>
        <p:nvSpPr>
          <p:cNvPr id="32" name="TextBox 31"/>
          <p:cNvSpPr txBox="1"/>
          <p:nvPr/>
        </p:nvSpPr>
        <p:spPr>
          <a:xfrm>
            <a:off x="5557666" y="3772049"/>
            <a:ext cx="463588" cy="692497"/>
          </a:xfrm>
          <a:prstGeom prst="rect">
            <a:avLst/>
          </a:prstGeom>
          <a:noFill/>
        </p:spPr>
        <p:txBody>
          <a:bodyPr wrap="none" rtlCol="0">
            <a:spAutoFit/>
          </a:bodyPr>
          <a:lstStyle/>
          <a:p>
            <a:r>
              <a:rPr lang="en-US" i="1" dirty="0" smtClean="0">
                <a:solidFill>
                  <a:schemeClr val="tx2"/>
                </a:solidFill>
                <a:latin typeface="Arial" panose="020B0604020202020204" pitchFamily="34" charset="0"/>
                <a:cs typeface="Arial" panose="020B0604020202020204" pitchFamily="34" charset="0"/>
              </a:rPr>
              <a:t>L</a:t>
            </a:r>
            <a:endParaRPr lang="ru-RU" i="1" dirty="0">
              <a:solidFill>
                <a:schemeClr val="tx2"/>
              </a:solidFill>
              <a:latin typeface="Arial" panose="020B0604020202020204" pitchFamily="34" charset="0"/>
              <a:cs typeface="Arial" panose="020B0604020202020204" pitchFamily="34" charset="0"/>
            </a:endParaRPr>
          </a:p>
        </p:txBody>
      </p:sp>
      <p:sp>
        <p:nvSpPr>
          <p:cNvPr id="33" name="TextBox 32"/>
          <p:cNvSpPr txBox="1"/>
          <p:nvPr/>
        </p:nvSpPr>
        <p:spPr>
          <a:xfrm>
            <a:off x="1819407" y="1080170"/>
            <a:ext cx="601447" cy="692497"/>
          </a:xfrm>
          <a:prstGeom prst="rect">
            <a:avLst/>
          </a:prstGeom>
          <a:noFill/>
        </p:spPr>
        <p:txBody>
          <a:bodyPr wrap="none" rtlCol="0">
            <a:spAutoFit/>
          </a:bodyPr>
          <a:lstStyle/>
          <a:p>
            <a:r>
              <a:rPr lang="en-US" i="1" dirty="0">
                <a:solidFill>
                  <a:schemeClr val="tx2"/>
                </a:solidFill>
                <a:latin typeface="Arial" panose="020B0604020202020204" pitchFamily="34" charset="0"/>
                <a:cs typeface="Arial" panose="020B0604020202020204" pitchFamily="34" charset="0"/>
              </a:rPr>
              <a:t>M</a:t>
            </a:r>
            <a:endParaRPr lang="ru-RU" i="1" dirty="0">
              <a:solidFill>
                <a:schemeClr val="tx2"/>
              </a:solidFill>
              <a:latin typeface="Arial" panose="020B0604020202020204" pitchFamily="34" charset="0"/>
              <a:cs typeface="Arial" panose="020B0604020202020204" pitchFamily="34" charset="0"/>
            </a:endParaRPr>
          </a:p>
        </p:txBody>
      </p:sp>
      <p:sp>
        <p:nvSpPr>
          <p:cNvPr id="34" name="TextBox 33"/>
          <p:cNvSpPr txBox="1"/>
          <p:nvPr/>
        </p:nvSpPr>
        <p:spPr>
          <a:xfrm>
            <a:off x="208112" y="1389141"/>
            <a:ext cx="630301" cy="692497"/>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b)</a:t>
            </a:r>
            <a:endParaRPr lang="ru-RU" dirty="0">
              <a:latin typeface="Arial" panose="020B0604020202020204" pitchFamily="34" charset="0"/>
              <a:cs typeface="Arial" panose="020B0604020202020204" pitchFamily="34" charset="0"/>
            </a:endParaRPr>
          </a:p>
        </p:txBody>
      </p:sp>
      <p:sp>
        <p:nvSpPr>
          <p:cNvPr id="18" name="Прямоугольник 17"/>
          <p:cNvSpPr/>
          <p:nvPr/>
        </p:nvSpPr>
        <p:spPr>
          <a:xfrm>
            <a:off x="6266750" y="1224981"/>
            <a:ext cx="6438301" cy="4385816"/>
          </a:xfrm>
          <a:prstGeom prst="rect">
            <a:avLst/>
          </a:prstGeom>
        </p:spPr>
        <p:txBody>
          <a:bodyPr wrap="none">
            <a:spAutoFit/>
          </a:bodyPr>
          <a:lstStyle/>
          <a:p>
            <a:r>
              <a:rPr lang="en-US" b="1" dirty="0" err="1">
                <a:solidFill>
                  <a:schemeClr val="tx2"/>
                </a:solidFill>
                <a:latin typeface="Arial" panose="020B0604020202020204" pitchFamily="34" charset="0"/>
                <a:cs typeface="Arial" panose="020B0604020202020204" pitchFamily="34" charset="0"/>
              </a:rPr>
              <a:t>Yechish</a:t>
            </a:r>
            <a:r>
              <a:rPr lang="en-US" b="1" dirty="0">
                <a:solidFill>
                  <a:schemeClr val="tx2"/>
                </a:solidFill>
                <a:latin typeface="Arial" panose="020B0604020202020204" pitchFamily="34" charset="0"/>
                <a:cs typeface="Arial" panose="020B0604020202020204" pitchFamily="34" charset="0"/>
              </a:rPr>
              <a:t>: </a:t>
            </a:r>
            <a:endParaRPr lang="en-US" b="1" dirty="0" smtClean="0">
              <a:solidFill>
                <a:schemeClr val="tx2"/>
              </a:solidFill>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P = a + 6 + a </a:t>
            </a:r>
            <a:r>
              <a:rPr lang="en-US" sz="4000" dirty="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4 + a </a:t>
            </a:r>
          </a:p>
          <a:p>
            <a:r>
              <a:rPr lang="en-US" sz="4000" dirty="0" smtClean="0">
                <a:latin typeface="Arial" panose="020B0604020202020204" pitchFamily="34" charset="0"/>
                <a:cs typeface="Arial" panose="020B0604020202020204" pitchFamily="34" charset="0"/>
              </a:rPr>
              <a:t>P = 3a + 2, </a:t>
            </a:r>
          </a:p>
          <a:p>
            <a:r>
              <a:rPr lang="en-US" sz="4000" dirty="0" smtClean="0">
                <a:latin typeface="Arial" panose="020B0604020202020204" pitchFamily="34" charset="0"/>
                <a:cs typeface="Arial" panose="020B0604020202020204" pitchFamily="34" charset="0"/>
              </a:rPr>
              <a:t> a = 27</a:t>
            </a:r>
          </a:p>
          <a:p>
            <a:r>
              <a:rPr lang="en-US" sz="4000" dirty="0" smtClean="0">
                <a:latin typeface="Arial" panose="020B0604020202020204" pitchFamily="34" charset="0"/>
                <a:cs typeface="Arial" panose="020B0604020202020204" pitchFamily="34" charset="0"/>
              </a:rPr>
              <a:t>P = 3 ∙ 27 + 2 = 81 + 2 = 83</a:t>
            </a:r>
          </a:p>
          <a:p>
            <a:endParaRPr lang="en-US" sz="4000" dirty="0">
              <a:latin typeface="Arial" panose="020B0604020202020204" pitchFamily="34" charset="0"/>
              <a:cs typeface="Arial" panose="020B0604020202020204" pitchFamily="34" charset="0"/>
            </a:endParaRPr>
          </a:p>
          <a:p>
            <a:endParaRPr lang="en-US" sz="4000" dirty="0" smtClean="0">
              <a:latin typeface="Arial" panose="020B0604020202020204" pitchFamily="34" charset="0"/>
              <a:cs typeface="Arial" panose="020B0604020202020204" pitchFamily="34" charset="0"/>
            </a:endParaRPr>
          </a:p>
        </p:txBody>
      </p:sp>
      <p:sp>
        <p:nvSpPr>
          <p:cNvPr id="2" name="Прямоугольник 1"/>
          <p:cNvSpPr/>
          <p:nvPr/>
        </p:nvSpPr>
        <p:spPr>
          <a:xfrm>
            <a:off x="1161069" y="5609455"/>
            <a:ext cx="2776722" cy="692497"/>
          </a:xfrm>
          <a:prstGeom prst="rect">
            <a:avLst/>
          </a:prstGeom>
        </p:spPr>
        <p:txBody>
          <a:bodyPr wrap="none">
            <a:spAutoFit/>
          </a:bodyPr>
          <a:lstStyle/>
          <a:p>
            <a:r>
              <a:rPr lang="en-US" b="1" dirty="0" err="1">
                <a:solidFill>
                  <a:schemeClr val="tx2"/>
                </a:solidFill>
                <a:latin typeface="Arial" panose="020B0604020202020204" pitchFamily="34" charset="0"/>
                <a:cs typeface="Arial" panose="020B0604020202020204" pitchFamily="34" charset="0"/>
              </a:rPr>
              <a:t>Javob</a:t>
            </a:r>
            <a:r>
              <a:rPr lang="en-US" b="1" dirty="0">
                <a:solidFill>
                  <a:schemeClr val="tx2"/>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83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27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arn(inVertical)">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952528" y="264200"/>
            <a:ext cx="3577002" cy="767597"/>
          </a:xfrm>
          <a:prstGeom prst="rect">
            <a:avLst/>
          </a:prstGeom>
        </p:spPr>
        <p:txBody>
          <a:bodyPr vert="horz" wrap="square" lIns="0" tIns="37670" rIns="0" bIns="0" rtlCol="0">
            <a:spAutoFit/>
          </a:bodyPr>
          <a:lstStyle/>
          <a:p>
            <a:pPr marL="28977">
              <a:spcBef>
                <a:spcPts val="296"/>
              </a:spcBef>
            </a:pPr>
            <a:r>
              <a:rPr lang="en-US" sz="4741" dirty="0" smtClean="0"/>
              <a:t>165- masala</a:t>
            </a:r>
            <a:endParaRPr sz="4741" dirty="0"/>
          </a:p>
        </p:txBody>
      </p:sp>
      <p:sp>
        <p:nvSpPr>
          <p:cNvPr id="12" name="Прямоугольник 11"/>
          <p:cNvSpPr/>
          <p:nvPr/>
        </p:nvSpPr>
        <p:spPr>
          <a:xfrm>
            <a:off x="435264" y="1429254"/>
            <a:ext cx="12385376" cy="1754326"/>
          </a:xfrm>
          <a:prstGeom prst="rect">
            <a:avLst/>
          </a:prstGeom>
        </p:spPr>
        <p:txBody>
          <a:bodyPr wrap="square">
            <a:spAutoFit/>
          </a:bodyPr>
          <a:lstStyle/>
          <a:p>
            <a:r>
              <a:rPr lang="en-US" sz="3600" dirty="0" smtClean="0">
                <a:latin typeface="Arial" panose="020B0604020202020204" pitchFamily="34" charset="0"/>
                <a:cs typeface="Arial" panose="020B0604020202020204" pitchFamily="34" charset="0"/>
              </a:rPr>
              <a:t>   2-rasmda </a:t>
            </a:r>
            <a:r>
              <a:rPr lang="en-US" sz="3600" dirty="0" err="1">
                <a:latin typeface="Arial" panose="020B0604020202020204" pitchFamily="34" charset="0"/>
                <a:cs typeface="Arial" panose="020B0604020202020204" pitchFamily="34" charset="0"/>
              </a:rPr>
              <a:t>sonlar</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nuridagi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nuqtalarning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koordinatalarini</a:t>
            </a:r>
            <a:r>
              <a:rPr lang="en-US" sz="3600" dirty="0">
                <a:latin typeface="Arial" panose="020B0604020202020204" pitchFamily="34" charset="0"/>
                <a:cs typeface="Arial" panose="020B0604020202020204" pitchFamily="34" charset="0"/>
              </a:rPr>
              <a:t> toping. </a:t>
            </a:r>
            <a:r>
              <a:rPr lang="en-US" sz="3600" i="1" dirty="0">
                <a:latin typeface="Arial" panose="020B0604020202020204" pitchFamily="34" charset="0"/>
                <a:cs typeface="Arial" panose="020B0604020202020204" pitchFamily="34" charset="0"/>
              </a:rPr>
              <a:t>MN, </a:t>
            </a:r>
            <a:r>
              <a:rPr lang="en-US" sz="3600" i="1" dirty="0" smtClean="0">
                <a:latin typeface="Arial" panose="020B0604020202020204" pitchFamily="34" charset="0"/>
                <a:cs typeface="Arial" panose="020B0604020202020204" pitchFamily="34" charset="0"/>
              </a:rPr>
              <a:t>NL,MK</a:t>
            </a:r>
            <a:r>
              <a:rPr lang="en-US" sz="3600" i="1" dirty="0">
                <a:latin typeface="Arial" panose="020B0604020202020204" pitchFamily="34" charset="0"/>
                <a:cs typeface="Arial" panose="020B0604020202020204" pitchFamily="34" charset="0"/>
              </a:rPr>
              <a:t>, KN, NO, KM, KL, LM, ML, LN </a:t>
            </a:r>
            <a:r>
              <a:rPr lang="en-US" sz="3600" dirty="0" err="1">
                <a:latin typeface="Arial" panose="020B0604020202020204" pitchFamily="34" charset="0"/>
                <a:cs typeface="Arial" panose="020B0604020202020204" pitchFamily="34" charset="0"/>
              </a:rPr>
              <a:t>kesmalarning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uzunligini</a:t>
            </a:r>
            <a:r>
              <a:rPr lang="en-US" sz="3600" dirty="0">
                <a:latin typeface="Arial" panose="020B0604020202020204" pitchFamily="34" charset="0"/>
                <a:cs typeface="Arial" panose="020B0604020202020204" pitchFamily="34" charset="0"/>
              </a:rPr>
              <a:t> toping.</a:t>
            </a:r>
            <a:endParaRPr lang="pt-BR" sz="3600" dirty="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rotWithShape="1">
          <a:blip r:embed="rId2"/>
          <a:srcRect l="8561" t="39995" r="17938" b="43998"/>
          <a:stretch/>
        </p:blipFill>
        <p:spPr>
          <a:xfrm>
            <a:off x="409368" y="3528442"/>
            <a:ext cx="12119782" cy="1672198"/>
          </a:xfrm>
          <a:prstGeom prst="rect">
            <a:avLst/>
          </a:prstGeom>
        </p:spPr>
      </p:pic>
    </p:spTree>
    <p:extLst>
      <p:ext uri="{BB962C8B-B14F-4D97-AF65-F5344CB8AC3E}">
        <p14:creationId xmlns:p14="http://schemas.microsoft.com/office/powerpoint/2010/main" val="1380766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952528" y="264200"/>
            <a:ext cx="3577002" cy="767597"/>
          </a:xfrm>
          <a:prstGeom prst="rect">
            <a:avLst/>
          </a:prstGeom>
        </p:spPr>
        <p:txBody>
          <a:bodyPr vert="horz" wrap="square" lIns="0" tIns="37670" rIns="0" bIns="0" rtlCol="0">
            <a:spAutoFit/>
          </a:bodyPr>
          <a:lstStyle/>
          <a:p>
            <a:pPr marL="28977">
              <a:spcBef>
                <a:spcPts val="296"/>
              </a:spcBef>
            </a:pPr>
            <a:r>
              <a:rPr lang="en-US" sz="4741" dirty="0" smtClean="0"/>
              <a:t>165- masala</a:t>
            </a:r>
            <a:endParaRPr sz="4741" dirty="0"/>
          </a:p>
        </p:txBody>
      </p:sp>
      <p:sp>
        <p:nvSpPr>
          <p:cNvPr id="12" name="Прямоугольник 11"/>
          <p:cNvSpPr/>
          <p:nvPr/>
        </p:nvSpPr>
        <p:spPr>
          <a:xfrm>
            <a:off x="416224" y="1141874"/>
            <a:ext cx="12385376" cy="646331"/>
          </a:xfrm>
          <a:prstGeom prst="rect">
            <a:avLst/>
          </a:prstGeom>
        </p:spPr>
        <p:txBody>
          <a:bodyPr wrap="square">
            <a:spAutoFit/>
          </a:bodyPr>
          <a:lstStyle/>
          <a:p>
            <a:r>
              <a:rPr lang="en-US" sz="3600" dirty="0" smtClean="0">
                <a:latin typeface="Arial" panose="020B0604020202020204" pitchFamily="34" charset="0"/>
                <a:cs typeface="Arial" panose="020B0604020202020204" pitchFamily="34" charset="0"/>
              </a:rPr>
              <a:t> </a:t>
            </a:r>
            <a:r>
              <a:rPr lang="en-US" sz="3600" i="1" dirty="0" smtClean="0">
                <a:latin typeface="Arial" panose="020B0604020202020204" pitchFamily="34" charset="0"/>
                <a:cs typeface="Arial" panose="020B0604020202020204" pitchFamily="34" charset="0"/>
              </a:rPr>
              <a:t>MN, NL,MK, KN, NO, KM, KL, LM, ML, LN - </a:t>
            </a:r>
            <a:r>
              <a:rPr lang="en-US" sz="3600" i="1" dirty="0" err="1" smtClean="0">
                <a:latin typeface="Arial" panose="020B0604020202020204" pitchFamily="34" charset="0"/>
                <a:cs typeface="Arial" panose="020B0604020202020204" pitchFamily="34" charset="0"/>
              </a:rPr>
              <a:t>kesmalar</a:t>
            </a:r>
            <a:endParaRPr lang="pt-BR" sz="3600" dirty="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rotWithShape="1">
          <a:blip r:embed="rId2"/>
          <a:srcRect l="8822" t="39995" r="19461" b="43998"/>
          <a:stretch/>
        </p:blipFill>
        <p:spPr>
          <a:xfrm>
            <a:off x="280120" y="1751892"/>
            <a:ext cx="12241360" cy="1632534"/>
          </a:xfrm>
          <a:prstGeom prst="rect">
            <a:avLst/>
          </a:prstGeom>
        </p:spPr>
      </p:pic>
      <p:sp>
        <p:nvSpPr>
          <p:cNvPr id="6" name="TextBox 6"/>
          <p:cNvSpPr txBox="1"/>
          <p:nvPr/>
        </p:nvSpPr>
        <p:spPr>
          <a:xfrm>
            <a:off x="418968" y="3384426"/>
            <a:ext cx="9793088" cy="3693319"/>
          </a:xfrm>
          <a:prstGeom prst="rect">
            <a:avLst/>
          </a:prstGeom>
          <a:noFill/>
        </p:spPr>
        <p:txBody>
          <a:bodyPr wrap="square" rtlCol="0">
            <a:spAutoFit/>
          </a:bodyPr>
          <a:lstStyle>
            <a:defPPr>
              <a:defRPr lang="ru-RU"/>
            </a:defPPr>
            <a:lvl1pPr marL="0" algn="l" defTabSz="1936305" rtl="0" eaLnBrk="1" latinLnBrk="0" hangingPunct="1">
              <a:defRPr sz="3900" kern="1200">
                <a:solidFill>
                  <a:schemeClr val="tx1"/>
                </a:solidFill>
                <a:latin typeface="+mn-lt"/>
                <a:ea typeface="+mn-ea"/>
                <a:cs typeface="+mn-cs"/>
              </a:defRPr>
            </a:lvl1pPr>
            <a:lvl2pPr marL="968152" algn="l" defTabSz="1936305" rtl="0" eaLnBrk="1" latinLnBrk="0" hangingPunct="1">
              <a:defRPr sz="3900" kern="1200">
                <a:solidFill>
                  <a:schemeClr val="tx1"/>
                </a:solidFill>
                <a:latin typeface="+mn-lt"/>
                <a:ea typeface="+mn-ea"/>
                <a:cs typeface="+mn-cs"/>
              </a:defRPr>
            </a:lvl2pPr>
            <a:lvl3pPr marL="1936305" algn="l" defTabSz="1936305" rtl="0" eaLnBrk="1" latinLnBrk="0" hangingPunct="1">
              <a:defRPr sz="3900" kern="1200">
                <a:solidFill>
                  <a:schemeClr val="tx1"/>
                </a:solidFill>
                <a:latin typeface="+mn-lt"/>
                <a:ea typeface="+mn-ea"/>
                <a:cs typeface="+mn-cs"/>
              </a:defRPr>
            </a:lvl3pPr>
            <a:lvl4pPr marL="2904457" algn="l" defTabSz="1936305" rtl="0" eaLnBrk="1" latinLnBrk="0" hangingPunct="1">
              <a:defRPr sz="3900" kern="1200">
                <a:solidFill>
                  <a:schemeClr val="tx1"/>
                </a:solidFill>
                <a:latin typeface="+mn-lt"/>
                <a:ea typeface="+mn-ea"/>
                <a:cs typeface="+mn-cs"/>
              </a:defRPr>
            </a:lvl4pPr>
            <a:lvl5pPr marL="3872609" algn="l" defTabSz="1936305" rtl="0" eaLnBrk="1" latinLnBrk="0" hangingPunct="1">
              <a:defRPr sz="3900" kern="1200">
                <a:solidFill>
                  <a:schemeClr val="tx1"/>
                </a:solidFill>
                <a:latin typeface="+mn-lt"/>
                <a:ea typeface="+mn-ea"/>
                <a:cs typeface="+mn-cs"/>
              </a:defRPr>
            </a:lvl5pPr>
            <a:lvl6pPr marL="4840763" algn="l" defTabSz="1936305" rtl="0" eaLnBrk="1" latinLnBrk="0" hangingPunct="1">
              <a:defRPr sz="3900" kern="1200">
                <a:solidFill>
                  <a:schemeClr val="tx1"/>
                </a:solidFill>
                <a:latin typeface="+mn-lt"/>
                <a:ea typeface="+mn-ea"/>
                <a:cs typeface="+mn-cs"/>
              </a:defRPr>
            </a:lvl6pPr>
            <a:lvl7pPr marL="5808915" algn="l" defTabSz="1936305" rtl="0" eaLnBrk="1" latinLnBrk="0" hangingPunct="1">
              <a:defRPr sz="3900" kern="1200">
                <a:solidFill>
                  <a:schemeClr val="tx1"/>
                </a:solidFill>
                <a:latin typeface="+mn-lt"/>
                <a:ea typeface="+mn-ea"/>
                <a:cs typeface="+mn-cs"/>
              </a:defRPr>
            </a:lvl7pPr>
            <a:lvl8pPr marL="6777067" algn="l" defTabSz="1936305" rtl="0" eaLnBrk="1" latinLnBrk="0" hangingPunct="1">
              <a:defRPr sz="3900" kern="1200">
                <a:solidFill>
                  <a:schemeClr val="tx1"/>
                </a:solidFill>
                <a:latin typeface="+mn-lt"/>
                <a:ea typeface="+mn-ea"/>
                <a:cs typeface="+mn-cs"/>
              </a:defRPr>
            </a:lvl8pPr>
            <a:lvl9pPr marL="7745220" algn="l" defTabSz="1936305" rtl="0" eaLnBrk="1" latinLnBrk="0" hangingPunct="1">
              <a:defRPr sz="3900" kern="1200">
                <a:solidFill>
                  <a:schemeClr val="tx1"/>
                </a:solidFill>
                <a:latin typeface="+mn-lt"/>
                <a:ea typeface="+mn-ea"/>
                <a:cs typeface="+mn-cs"/>
              </a:defRPr>
            </a:lvl9pPr>
          </a:lstStyle>
          <a:p>
            <a:r>
              <a:rPr lang="en-US" b="1" dirty="0" err="1" smtClean="0">
                <a:solidFill>
                  <a:schemeClr val="tx2"/>
                </a:solidFill>
                <a:latin typeface="Arial" panose="020B0604020202020204" pitchFamily="34" charset="0"/>
                <a:cs typeface="Arial" panose="020B0604020202020204" pitchFamily="34" charset="0"/>
              </a:rPr>
              <a:t>Yechish</a:t>
            </a:r>
            <a:r>
              <a:rPr lang="en-US" b="1" dirty="0" smtClean="0">
                <a:solidFill>
                  <a:schemeClr val="tx2"/>
                </a:solidFill>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 MN = 80 – 12 = 68, </a:t>
            </a:r>
          </a:p>
          <a:p>
            <a:r>
              <a:rPr lang="en-US" dirty="0" smtClean="0">
                <a:latin typeface="Arial" panose="020B0604020202020204" pitchFamily="34" charset="0"/>
                <a:cs typeface="Arial" panose="020B0604020202020204" pitchFamily="34" charset="0"/>
              </a:rPr>
              <a:t> MK = 64 – 12 = 52,</a:t>
            </a:r>
          </a:p>
          <a:p>
            <a:r>
              <a:rPr lang="en-US" dirty="0" smtClean="0">
                <a:latin typeface="Arial" panose="020B0604020202020204" pitchFamily="34" charset="0"/>
                <a:cs typeface="Arial" panose="020B0604020202020204" pitchFamily="34" charset="0"/>
              </a:rPr>
              <a:t> NO </a:t>
            </a:r>
            <a:r>
              <a:rPr lang="en-US" dirty="0">
                <a:latin typeface="Arial" panose="020B0604020202020204" pitchFamily="34" charset="0"/>
                <a:cs typeface="Arial" panose="020B0604020202020204" pitchFamily="34" charset="0"/>
              </a:rPr>
              <a:t>= 80 – </a:t>
            </a:r>
            <a:r>
              <a:rPr lang="en-US" dirty="0" smtClean="0">
                <a:latin typeface="Arial" panose="020B0604020202020204" pitchFamily="34" charset="0"/>
                <a:cs typeface="Arial" panose="020B0604020202020204" pitchFamily="34" charset="0"/>
              </a:rPr>
              <a:t>0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80, </a:t>
            </a:r>
          </a:p>
          <a:p>
            <a:r>
              <a:rPr lang="en-US" dirty="0" smtClean="0">
                <a:latin typeface="Arial" panose="020B0604020202020204" pitchFamily="34" charset="0"/>
                <a:cs typeface="Arial" panose="020B0604020202020204" pitchFamily="34" charset="0"/>
              </a:rPr>
              <a:t> KL = 64 – 28 = 36, </a:t>
            </a:r>
          </a:p>
          <a:p>
            <a:r>
              <a:rPr lang="en-US" dirty="0" smtClean="0">
                <a:latin typeface="Arial" panose="020B0604020202020204" pitchFamily="34" charset="0"/>
                <a:cs typeface="Arial" panose="020B0604020202020204" pitchFamily="34" charset="0"/>
              </a:rPr>
              <a:t> ML = LM = 16,</a:t>
            </a:r>
            <a:endParaRPr lang="ru-RU" dirty="0">
              <a:latin typeface="Arial" panose="020B0604020202020204" pitchFamily="34" charset="0"/>
              <a:cs typeface="Arial" panose="020B0604020202020204" pitchFamily="34" charset="0"/>
            </a:endParaRPr>
          </a:p>
        </p:txBody>
      </p:sp>
      <p:sp>
        <p:nvSpPr>
          <p:cNvPr id="4" name="Прямоугольник 3"/>
          <p:cNvSpPr/>
          <p:nvPr/>
        </p:nvSpPr>
        <p:spPr>
          <a:xfrm>
            <a:off x="5370573" y="3994444"/>
            <a:ext cx="4317913" cy="692497"/>
          </a:xfrm>
          <a:prstGeom prst="rect">
            <a:avLst/>
          </a:prstGeom>
        </p:spPr>
        <p:txBody>
          <a:bodyPr wrap="none">
            <a:spAutoFit/>
          </a:bodyPr>
          <a:lstStyle/>
          <a:p>
            <a:r>
              <a:rPr lang="en-US" dirty="0">
                <a:latin typeface="Arial" panose="020B0604020202020204" pitchFamily="34" charset="0"/>
                <a:cs typeface="Arial" panose="020B0604020202020204" pitchFamily="34" charset="0"/>
              </a:rPr>
              <a:t>NL = 80 – 28 = 52 </a:t>
            </a:r>
            <a:endParaRPr lang="ru-RU" dirty="0"/>
          </a:p>
        </p:txBody>
      </p:sp>
      <p:sp>
        <p:nvSpPr>
          <p:cNvPr id="5" name="Прямоугольник 4"/>
          <p:cNvSpPr/>
          <p:nvPr/>
        </p:nvSpPr>
        <p:spPr>
          <a:xfrm>
            <a:off x="5248672" y="4538588"/>
            <a:ext cx="4390946" cy="692497"/>
          </a:xfrm>
          <a:prstGeom prst="rect">
            <a:avLst/>
          </a:prstGeom>
        </p:spPr>
        <p:txBody>
          <a:bodyPr wrap="none">
            <a:spAutoFit/>
          </a:bodyPr>
          <a:lstStyle/>
          <a:p>
            <a:r>
              <a:rPr lang="en-US" dirty="0">
                <a:latin typeface="Arial" panose="020B0604020202020204" pitchFamily="34" charset="0"/>
                <a:cs typeface="Arial" panose="020B0604020202020204" pitchFamily="34" charset="0"/>
              </a:rPr>
              <a:t> KN = 80 – 64 = 16</a:t>
            </a:r>
            <a:endParaRPr lang="ru-RU" dirty="0"/>
          </a:p>
        </p:txBody>
      </p:sp>
      <p:sp>
        <p:nvSpPr>
          <p:cNvPr id="7" name="Прямоугольник 6"/>
          <p:cNvSpPr/>
          <p:nvPr/>
        </p:nvSpPr>
        <p:spPr>
          <a:xfrm>
            <a:off x="2728392" y="3434250"/>
            <a:ext cx="9033048" cy="692497"/>
          </a:xfrm>
          <a:prstGeom prst="rect">
            <a:avLst/>
          </a:prstGeom>
        </p:spPr>
        <p:txBody>
          <a:bodyPr wrap="square">
            <a:spAutoFit/>
          </a:bodyPr>
          <a:lstStyle/>
          <a:p>
            <a:r>
              <a:rPr lang="en-US" dirty="0">
                <a:latin typeface="Arial" panose="020B0604020202020204" pitchFamily="34" charset="0"/>
                <a:cs typeface="Arial" panose="020B0604020202020204" pitchFamily="34" charset="0"/>
              </a:rPr>
              <a:t>O (0), M(12), L(28), K(64), N(80</a:t>
            </a:r>
            <a:r>
              <a:rPr lang="en-US" dirty="0" smtClean="0">
                <a:latin typeface="Arial" panose="020B0604020202020204" pitchFamily="34" charset="0"/>
                <a:cs typeface="Arial" panose="020B0604020202020204" pitchFamily="34" charset="0"/>
              </a:rPr>
              <a:t>)</a:t>
            </a:r>
            <a:endParaRPr lang="ru-RU" dirty="0"/>
          </a:p>
        </p:txBody>
      </p:sp>
      <p:sp>
        <p:nvSpPr>
          <p:cNvPr id="8" name="Прямоугольник 7"/>
          <p:cNvSpPr/>
          <p:nvPr/>
        </p:nvSpPr>
        <p:spPr>
          <a:xfrm>
            <a:off x="5248672" y="5189845"/>
            <a:ext cx="4768126" cy="692497"/>
          </a:xfrm>
          <a:prstGeom prst="rect">
            <a:avLst/>
          </a:prstGeom>
        </p:spPr>
        <p:txBody>
          <a:bodyPr wrap="square">
            <a:spAutoFit/>
          </a:bodyPr>
          <a:lstStyle/>
          <a:p>
            <a:r>
              <a:rPr lang="en-US" dirty="0">
                <a:latin typeface="Arial" panose="020B0604020202020204" pitchFamily="34" charset="0"/>
                <a:cs typeface="Arial" panose="020B0604020202020204" pitchFamily="34" charset="0"/>
              </a:rPr>
              <a:t> KM = 64 – 12 = </a:t>
            </a:r>
            <a:r>
              <a:rPr lang="en-US" dirty="0" smtClean="0">
                <a:latin typeface="Arial" panose="020B0604020202020204" pitchFamily="34" charset="0"/>
                <a:cs typeface="Arial" panose="020B0604020202020204" pitchFamily="34" charset="0"/>
              </a:rPr>
              <a:t>52 </a:t>
            </a:r>
            <a:endParaRPr lang="ru-RU" dirty="0"/>
          </a:p>
        </p:txBody>
      </p:sp>
      <p:sp>
        <p:nvSpPr>
          <p:cNvPr id="9" name="Прямоугольник 8"/>
          <p:cNvSpPr/>
          <p:nvPr/>
        </p:nvSpPr>
        <p:spPr>
          <a:xfrm>
            <a:off x="5346904" y="5762447"/>
            <a:ext cx="4253087" cy="692497"/>
          </a:xfrm>
          <a:prstGeom prst="rect">
            <a:avLst/>
          </a:prstGeom>
        </p:spPr>
        <p:txBody>
          <a:bodyPr wrap="none">
            <a:spAutoFit/>
          </a:bodyPr>
          <a:lstStyle/>
          <a:p>
            <a:r>
              <a:rPr lang="en-US" dirty="0">
                <a:latin typeface="Arial" panose="020B0604020202020204" pitchFamily="34" charset="0"/>
                <a:cs typeface="Arial" panose="020B0604020202020204" pitchFamily="34" charset="0"/>
              </a:rPr>
              <a:t>LM = 28 – 12 = 16</a:t>
            </a:r>
          </a:p>
        </p:txBody>
      </p:sp>
      <p:sp>
        <p:nvSpPr>
          <p:cNvPr id="10" name="Прямоугольник 9"/>
          <p:cNvSpPr/>
          <p:nvPr/>
        </p:nvSpPr>
        <p:spPr>
          <a:xfrm>
            <a:off x="5248672" y="6364337"/>
            <a:ext cx="3423438" cy="692497"/>
          </a:xfrm>
          <a:prstGeom prst="rect">
            <a:avLst/>
          </a:prstGeom>
        </p:spPr>
        <p:txBody>
          <a:bodyPr wrap="none">
            <a:spAutoFit/>
          </a:bodyPr>
          <a:lstStyle/>
          <a:p>
            <a:r>
              <a:rPr lang="en-US" dirty="0">
                <a:latin typeface="Arial" panose="020B0604020202020204" pitchFamily="34" charset="0"/>
                <a:cs typeface="Arial" panose="020B0604020202020204" pitchFamily="34" charset="0"/>
              </a:rPr>
              <a:t> LN = NL = 52 </a:t>
            </a:r>
            <a:endParaRPr lang="ru-RU" dirty="0"/>
          </a:p>
        </p:txBody>
      </p:sp>
    </p:spTree>
    <p:extLst>
      <p:ext uri="{BB962C8B-B14F-4D97-AF65-F5344CB8AC3E}">
        <p14:creationId xmlns:p14="http://schemas.microsoft.com/office/powerpoint/2010/main" val="333377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952528" y="264200"/>
            <a:ext cx="3577002" cy="767597"/>
          </a:xfrm>
          <a:prstGeom prst="rect">
            <a:avLst/>
          </a:prstGeom>
        </p:spPr>
        <p:txBody>
          <a:bodyPr vert="horz" wrap="square" lIns="0" tIns="37670" rIns="0" bIns="0" rtlCol="0">
            <a:spAutoFit/>
          </a:bodyPr>
          <a:lstStyle/>
          <a:p>
            <a:pPr marL="28977">
              <a:spcBef>
                <a:spcPts val="296"/>
              </a:spcBef>
            </a:pPr>
            <a:r>
              <a:rPr lang="en-US" sz="4741" dirty="0" smtClean="0"/>
              <a:t>170- masala</a:t>
            </a:r>
            <a:endParaRPr sz="4741" dirty="0"/>
          </a:p>
        </p:txBody>
      </p:sp>
      <p:sp>
        <p:nvSpPr>
          <p:cNvPr id="2" name="Прямоугольник 1"/>
          <p:cNvSpPr/>
          <p:nvPr/>
        </p:nvSpPr>
        <p:spPr>
          <a:xfrm>
            <a:off x="352128" y="1322465"/>
            <a:ext cx="12169352" cy="1938992"/>
          </a:xfrm>
          <a:prstGeom prst="rect">
            <a:avLst/>
          </a:prstGeom>
        </p:spPr>
        <p:txBody>
          <a:bodyPr wrap="square">
            <a:spAutoFit/>
          </a:bodyPr>
          <a:lstStyle/>
          <a:p>
            <a:r>
              <a:rPr lang="en-US" sz="4000" dirty="0" smtClean="0">
                <a:latin typeface="Arial" panose="020B0604020202020204" pitchFamily="34" charset="0"/>
              </a:rPr>
              <a:t> </a:t>
            </a:r>
            <a:r>
              <a:rPr lang="en-US" sz="4000" dirty="0" err="1" smtClean="0">
                <a:latin typeface="Arial" panose="020B0604020202020204" pitchFamily="34" charset="0"/>
              </a:rPr>
              <a:t>To‘g‘ri</a:t>
            </a:r>
            <a:r>
              <a:rPr lang="en-US" sz="4000" dirty="0" smtClean="0">
                <a:latin typeface="Arial" panose="020B0604020202020204" pitchFamily="34" charset="0"/>
              </a:rPr>
              <a:t> </a:t>
            </a:r>
            <a:r>
              <a:rPr lang="en-US" sz="4000" dirty="0" err="1">
                <a:latin typeface="Arial" panose="020B0604020202020204" pitchFamily="34" charset="0"/>
              </a:rPr>
              <a:t>to‘rtburchak</a:t>
            </a:r>
            <a:r>
              <a:rPr lang="en-US" sz="4000" dirty="0">
                <a:latin typeface="Arial" panose="020B0604020202020204" pitchFamily="34" charset="0"/>
              </a:rPr>
              <a:t> </a:t>
            </a:r>
            <a:r>
              <a:rPr lang="en-US" sz="4000" dirty="0" err="1">
                <a:latin typeface="Arial" panose="020B0604020202020204" pitchFamily="34" charset="0"/>
              </a:rPr>
              <a:t>shaklidagi</a:t>
            </a:r>
            <a:r>
              <a:rPr lang="en-US" sz="4000" dirty="0">
                <a:latin typeface="Arial" panose="020B0604020202020204" pitchFamily="34" charset="0"/>
              </a:rPr>
              <a:t> </a:t>
            </a:r>
            <a:r>
              <a:rPr lang="en-US" sz="4000" dirty="0" err="1">
                <a:latin typeface="Arial" panose="020B0604020202020204" pitchFamily="34" charset="0"/>
              </a:rPr>
              <a:t>xona</a:t>
            </a:r>
            <a:r>
              <a:rPr lang="en-US" sz="4000" dirty="0">
                <a:latin typeface="Arial" panose="020B0604020202020204" pitchFamily="34" charset="0"/>
              </a:rPr>
              <a:t> </a:t>
            </a:r>
            <a:r>
              <a:rPr lang="en-US" sz="4000" dirty="0" err="1">
                <a:latin typeface="Arial" panose="020B0604020202020204" pitchFamily="34" charset="0"/>
              </a:rPr>
              <a:t>polining</a:t>
            </a:r>
            <a:r>
              <a:rPr lang="en-US" sz="4000" dirty="0">
                <a:latin typeface="Arial" panose="020B0604020202020204" pitchFamily="34" charset="0"/>
              </a:rPr>
              <a:t> </a:t>
            </a:r>
            <a:r>
              <a:rPr lang="en-US" sz="4000" dirty="0" err="1">
                <a:latin typeface="Arial" panose="020B0604020202020204" pitchFamily="34" charset="0"/>
              </a:rPr>
              <a:t>bo‘yi</a:t>
            </a:r>
            <a:r>
              <a:rPr lang="en-US" sz="4000" dirty="0">
                <a:latin typeface="Arial" panose="020B0604020202020204" pitchFamily="34" charset="0"/>
              </a:rPr>
              <a:t> </a:t>
            </a:r>
            <a:r>
              <a:rPr lang="en-US" sz="4000" dirty="0" smtClean="0">
                <a:latin typeface="Arial" panose="020B0604020202020204" pitchFamily="34" charset="0"/>
              </a:rPr>
              <a:t> 516 </a:t>
            </a:r>
            <a:r>
              <a:rPr lang="en-US" sz="4000" dirty="0">
                <a:latin typeface="Arial" panose="020B0604020202020204" pitchFamily="34" charset="0"/>
              </a:rPr>
              <a:t>cm, </a:t>
            </a:r>
            <a:r>
              <a:rPr lang="en-US" sz="4000" dirty="0" err="1">
                <a:latin typeface="Arial" panose="020B0604020202020204" pitchFamily="34" charset="0"/>
              </a:rPr>
              <a:t>eni</a:t>
            </a:r>
            <a:r>
              <a:rPr lang="en-US" sz="4000" dirty="0">
                <a:latin typeface="Arial" panose="020B0604020202020204" pitchFamily="34" charset="0"/>
              </a:rPr>
              <a:t> </a:t>
            </a:r>
            <a:r>
              <a:rPr lang="en-US" sz="4000" dirty="0" err="1">
                <a:latin typeface="Arial" panose="020B0604020202020204" pitchFamily="34" charset="0"/>
              </a:rPr>
              <a:t>esa</a:t>
            </a:r>
            <a:r>
              <a:rPr lang="en-US" sz="4000" dirty="0">
                <a:latin typeface="Arial" panose="020B0604020202020204" pitchFamily="34" charset="0"/>
              </a:rPr>
              <a:t> </a:t>
            </a:r>
            <a:r>
              <a:rPr lang="en-US" sz="4000" dirty="0" err="1" smtClean="0">
                <a:latin typeface="Arial" panose="020B0604020202020204" pitchFamily="34" charset="0"/>
              </a:rPr>
              <a:t>bo‘yidan</a:t>
            </a:r>
            <a:r>
              <a:rPr lang="en-US" sz="4000" dirty="0" smtClean="0">
                <a:latin typeface="Arial" panose="020B0604020202020204" pitchFamily="34" charset="0"/>
              </a:rPr>
              <a:t> 145 </a:t>
            </a:r>
            <a:r>
              <a:rPr lang="en-US" sz="4000" dirty="0">
                <a:latin typeface="Arial" panose="020B0604020202020204" pitchFamily="34" charset="0"/>
              </a:rPr>
              <a:t>cm </a:t>
            </a:r>
            <a:r>
              <a:rPr lang="en-US" sz="4000" dirty="0" err="1">
                <a:latin typeface="Arial" panose="020B0604020202020204" pitchFamily="34" charset="0"/>
              </a:rPr>
              <a:t>qisqa</a:t>
            </a:r>
            <a:r>
              <a:rPr lang="en-US" sz="4000" dirty="0">
                <a:latin typeface="Arial" panose="020B0604020202020204" pitchFamily="34" charset="0"/>
              </a:rPr>
              <a:t>. </a:t>
            </a:r>
            <a:r>
              <a:rPr lang="en-US" sz="4000" dirty="0" err="1">
                <a:latin typeface="Arial" panose="020B0604020202020204" pitchFamily="34" charset="0"/>
              </a:rPr>
              <a:t>Xona</a:t>
            </a:r>
            <a:r>
              <a:rPr lang="en-US" sz="4000" dirty="0">
                <a:latin typeface="Arial" panose="020B0604020202020204" pitchFamily="34" charset="0"/>
              </a:rPr>
              <a:t> </a:t>
            </a:r>
            <a:r>
              <a:rPr lang="en-US" sz="4000" dirty="0" err="1">
                <a:latin typeface="Arial" panose="020B0604020202020204" pitchFamily="34" charset="0"/>
              </a:rPr>
              <a:t>polining</a:t>
            </a:r>
            <a:r>
              <a:rPr lang="en-US" sz="4000" dirty="0">
                <a:latin typeface="Arial" panose="020B0604020202020204" pitchFamily="34" charset="0"/>
              </a:rPr>
              <a:t> </a:t>
            </a:r>
            <a:r>
              <a:rPr lang="en-US" sz="4000" dirty="0" err="1">
                <a:latin typeface="Arial" panose="020B0604020202020204" pitchFamily="34" charset="0"/>
              </a:rPr>
              <a:t>perimetrini</a:t>
            </a:r>
            <a:r>
              <a:rPr lang="en-US" sz="4000" dirty="0">
                <a:latin typeface="Arial" panose="020B0604020202020204" pitchFamily="34" charset="0"/>
              </a:rPr>
              <a:t> </a:t>
            </a:r>
            <a:r>
              <a:rPr lang="en-US" sz="4000" dirty="0" err="1">
                <a:latin typeface="Arial" panose="020B0604020202020204" pitchFamily="34" charset="0"/>
              </a:rPr>
              <a:t>hisoblang</a:t>
            </a:r>
            <a:r>
              <a:rPr lang="en-US" sz="4000" dirty="0">
                <a:latin typeface="Arial" panose="020B0604020202020204" pitchFamily="34" charset="0"/>
              </a:rPr>
              <a:t>.</a:t>
            </a:r>
            <a:endParaRPr lang="ru-RU" dirty="0"/>
          </a:p>
        </p:txBody>
      </p:sp>
      <p:sp>
        <p:nvSpPr>
          <p:cNvPr id="6" name="Прямоугольник 5"/>
          <p:cNvSpPr/>
          <p:nvPr/>
        </p:nvSpPr>
        <p:spPr>
          <a:xfrm flipH="1" flipV="1">
            <a:off x="3743959" y="4078481"/>
            <a:ext cx="3816425" cy="2002432"/>
          </a:xfrm>
          <a:prstGeom prst="rect">
            <a:avLst/>
          </a:prstGeom>
          <a:ln>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7" name="TextBox 6"/>
          <p:cNvSpPr txBox="1"/>
          <p:nvPr/>
        </p:nvSpPr>
        <p:spPr>
          <a:xfrm flipH="1">
            <a:off x="5007407" y="3418700"/>
            <a:ext cx="2257488" cy="6924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516 cm</a:t>
            </a:r>
            <a:endParaRPr lang="ru-RU" dirty="0">
              <a:latin typeface="Arial" panose="020B0604020202020204" pitchFamily="34" charset="0"/>
              <a:cs typeface="Arial" panose="020B0604020202020204" pitchFamily="34" charset="0"/>
            </a:endParaRPr>
          </a:p>
        </p:txBody>
      </p:sp>
      <p:sp>
        <p:nvSpPr>
          <p:cNvPr id="8" name="TextBox 7"/>
          <p:cNvSpPr txBox="1"/>
          <p:nvPr/>
        </p:nvSpPr>
        <p:spPr>
          <a:xfrm flipH="1">
            <a:off x="7692409" y="4568313"/>
            <a:ext cx="534447" cy="6924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b</a:t>
            </a:r>
            <a:endParaRPr lang="ru-RU" dirty="0">
              <a:latin typeface="Arial" panose="020B0604020202020204" pitchFamily="34" charset="0"/>
              <a:cs typeface="Arial" panose="020B0604020202020204" pitchFamily="34" charset="0"/>
            </a:endParaRPr>
          </a:p>
        </p:txBody>
      </p:sp>
      <p:sp>
        <p:nvSpPr>
          <p:cNvPr id="9" name="TextBox 8"/>
          <p:cNvSpPr txBox="1"/>
          <p:nvPr/>
        </p:nvSpPr>
        <p:spPr>
          <a:xfrm flipH="1">
            <a:off x="4925957" y="4684480"/>
            <a:ext cx="1466449" cy="6924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 - ?</a:t>
            </a:r>
            <a:endParaRPr lang="ru-RU" dirty="0">
              <a:latin typeface="Arial" panose="020B0604020202020204" pitchFamily="34" charset="0"/>
              <a:cs typeface="Arial" panose="020B0604020202020204" pitchFamily="34" charset="0"/>
            </a:endParaRPr>
          </a:p>
        </p:txBody>
      </p:sp>
      <p:sp>
        <p:nvSpPr>
          <p:cNvPr id="11" name="TextBox 10"/>
          <p:cNvSpPr txBox="1"/>
          <p:nvPr/>
        </p:nvSpPr>
        <p:spPr>
          <a:xfrm flipH="1">
            <a:off x="5472036" y="6004297"/>
            <a:ext cx="534447" cy="69249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806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952528" y="264200"/>
            <a:ext cx="3577002" cy="767597"/>
          </a:xfrm>
          <a:prstGeom prst="rect">
            <a:avLst/>
          </a:prstGeom>
        </p:spPr>
        <p:txBody>
          <a:bodyPr vert="horz" wrap="square" lIns="0" tIns="37670" rIns="0" bIns="0" rtlCol="0">
            <a:spAutoFit/>
          </a:bodyPr>
          <a:lstStyle/>
          <a:p>
            <a:pPr marL="28977">
              <a:spcBef>
                <a:spcPts val="296"/>
              </a:spcBef>
            </a:pPr>
            <a:r>
              <a:rPr lang="en-US" sz="4741" dirty="0" smtClean="0"/>
              <a:t>170- masala</a:t>
            </a:r>
            <a:endParaRPr sz="4741" dirty="0"/>
          </a:p>
        </p:txBody>
      </p:sp>
      <p:sp>
        <p:nvSpPr>
          <p:cNvPr id="5" name="Прямоугольник 4"/>
          <p:cNvSpPr/>
          <p:nvPr/>
        </p:nvSpPr>
        <p:spPr>
          <a:xfrm>
            <a:off x="6395605" y="1299180"/>
            <a:ext cx="4520789" cy="2554545"/>
          </a:xfrm>
          <a:prstGeom prst="rect">
            <a:avLst/>
          </a:prstGeom>
        </p:spPr>
        <p:txBody>
          <a:bodyPr wrap="none">
            <a:spAutoFit/>
          </a:bodyPr>
          <a:lstStyle/>
          <a:p>
            <a:r>
              <a:rPr lang="en-US" sz="4000" b="1" dirty="0" err="1" smtClean="0">
                <a:solidFill>
                  <a:schemeClr val="tx2"/>
                </a:solidFill>
                <a:latin typeface="Arial" panose="020B0604020202020204" pitchFamily="34" charset="0"/>
                <a:cs typeface="Arial" panose="020B0604020202020204" pitchFamily="34" charset="0"/>
              </a:rPr>
              <a:t>Berilgan</a:t>
            </a:r>
            <a:r>
              <a:rPr lang="en-US" sz="4000" b="1" dirty="0" smtClean="0">
                <a:solidFill>
                  <a:schemeClr val="tx2"/>
                </a:solidFill>
                <a:latin typeface="Arial" panose="020B0604020202020204" pitchFamily="34" charset="0"/>
                <a:cs typeface="Arial" panose="020B0604020202020204" pitchFamily="34" charset="0"/>
              </a:rPr>
              <a:t>:  </a:t>
            </a:r>
          </a:p>
          <a:p>
            <a:r>
              <a:rPr lang="en-US" sz="4000" b="1" dirty="0" smtClean="0">
                <a:solidFill>
                  <a:schemeClr val="tx2"/>
                </a:solidFill>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 516 cm</a:t>
            </a:r>
          </a:p>
          <a:p>
            <a:r>
              <a:rPr lang="en-US" sz="4000" dirty="0" smtClean="0">
                <a:latin typeface="Arial" panose="020B0604020202020204" pitchFamily="34" charset="0"/>
                <a:cs typeface="Arial" panose="020B0604020202020204" pitchFamily="34" charset="0"/>
              </a:rPr>
              <a:t>   b – 145 cm </a:t>
            </a:r>
            <a:r>
              <a:rPr lang="en-US" sz="4000" dirty="0" err="1" smtClean="0">
                <a:latin typeface="Arial" panose="020B0604020202020204" pitchFamily="34" charset="0"/>
                <a:cs typeface="Arial" panose="020B0604020202020204" pitchFamily="34" charset="0"/>
              </a:rPr>
              <a:t>qisqa</a:t>
            </a:r>
            <a:endParaRPr lang="en-US" sz="4000" dirty="0" smtClean="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P - ?</a:t>
            </a:r>
          </a:p>
        </p:txBody>
      </p:sp>
      <p:sp>
        <p:nvSpPr>
          <p:cNvPr id="6" name="Прямоугольник 5"/>
          <p:cNvSpPr/>
          <p:nvPr/>
        </p:nvSpPr>
        <p:spPr>
          <a:xfrm flipH="1" flipV="1">
            <a:off x="1072208" y="1653750"/>
            <a:ext cx="3600401" cy="1658668"/>
          </a:xfrm>
          <a:prstGeom prst="rect">
            <a:avLst/>
          </a:prstGeom>
          <a:ln>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3600"/>
          </a:p>
        </p:txBody>
      </p:sp>
      <p:sp>
        <p:nvSpPr>
          <p:cNvPr id="7" name="TextBox 6"/>
          <p:cNvSpPr txBox="1"/>
          <p:nvPr/>
        </p:nvSpPr>
        <p:spPr>
          <a:xfrm flipH="1">
            <a:off x="2178786" y="1124891"/>
            <a:ext cx="2061774"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516 cm</a:t>
            </a:r>
            <a:endParaRPr lang="ru-RU" sz="3600" dirty="0">
              <a:latin typeface="Arial" panose="020B0604020202020204" pitchFamily="34" charset="0"/>
              <a:cs typeface="Arial" panose="020B0604020202020204" pitchFamily="34" charset="0"/>
            </a:endParaRPr>
          </a:p>
        </p:txBody>
      </p:sp>
      <p:sp>
        <p:nvSpPr>
          <p:cNvPr id="8" name="TextBox 7"/>
          <p:cNvSpPr txBox="1"/>
          <p:nvPr/>
        </p:nvSpPr>
        <p:spPr>
          <a:xfrm flipH="1">
            <a:off x="4770333" y="2229783"/>
            <a:ext cx="504195"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b</a:t>
            </a:r>
            <a:endParaRPr lang="ru-RU" sz="3600" dirty="0">
              <a:latin typeface="Arial" panose="020B0604020202020204" pitchFamily="34" charset="0"/>
              <a:cs typeface="Arial" panose="020B0604020202020204" pitchFamily="34" charset="0"/>
            </a:endParaRPr>
          </a:p>
        </p:txBody>
      </p:sp>
      <p:sp>
        <p:nvSpPr>
          <p:cNvPr id="9" name="TextBox 8"/>
          <p:cNvSpPr txBox="1"/>
          <p:nvPr/>
        </p:nvSpPr>
        <p:spPr>
          <a:xfrm flipH="1">
            <a:off x="2056636" y="2088282"/>
            <a:ext cx="1383442"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P - ?</a:t>
            </a:r>
            <a:endParaRPr lang="ru-RU" sz="3600" dirty="0">
              <a:latin typeface="Arial" panose="020B0604020202020204" pitchFamily="34" charset="0"/>
              <a:cs typeface="Arial" panose="020B0604020202020204" pitchFamily="34" charset="0"/>
            </a:endParaRPr>
          </a:p>
        </p:txBody>
      </p:sp>
      <p:sp>
        <p:nvSpPr>
          <p:cNvPr id="11" name="TextBox 10"/>
          <p:cNvSpPr txBox="1"/>
          <p:nvPr/>
        </p:nvSpPr>
        <p:spPr>
          <a:xfrm flipH="1">
            <a:off x="2549960" y="3168402"/>
            <a:ext cx="504195"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a</a:t>
            </a:r>
            <a:endParaRPr lang="ru-RU" sz="3600" dirty="0">
              <a:latin typeface="Arial" panose="020B0604020202020204" pitchFamily="34" charset="0"/>
              <a:cs typeface="Arial" panose="020B0604020202020204" pitchFamily="34" charset="0"/>
            </a:endParaRPr>
          </a:p>
        </p:txBody>
      </p:sp>
      <p:sp>
        <p:nvSpPr>
          <p:cNvPr id="4" name="Прямоугольник 3"/>
          <p:cNvSpPr/>
          <p:nvPr/>
        </p:nvSpPr>
        <p:spPr>
          <a:xfrm>
            <a:off x="280120" y="3746207"/>
            <a:ext cx="12070198" cy="3016210"/>
          </a:xfrm>
          <a:prstGeom prst="rect">
            <a:avLst/>
          </a:prstGeom>
        </p:spPr>
        <p:txBody>
          <a:bodyPr wrap="square">
            <a:spAutoFit/>
          </a:bodyPr>
          <a:lstStyle/>
          <a:p>
            <a:r>
              <a:rPr lang="en-US" sz="3600" b="1" dirty="0" err="1">
                <a:solidFill>
                  <a:schemeClr val="tx2"/>
                </a:solidFill>
                <a:latin typeface="Arial" panose="020B0604020202020204" pitchFamily="34" charset="0"/>
                <a:cs typeface="Arial" panose="020B0604020202020204" pitchFamily="34" charset="0"/>
              </a:rPr>
              <a:t>Yechish</a:t>
            </a:r>
            <a:r>
              <a:rPr lang="en-US" sz="3600" b="1" dirty="0">
                <a:solidFill>
                  <a:schemeClr val="tx2"/>
                </a:solidFill>
                <a:latin typeface="Arial" panose="020B0604020202020204" pitchFamily="34" charset="0"/>
                <a:cs typeface="Arial" panose="020B0604020202020204" pitchFamily="34" charset="0"/>
              </a:rPr>
              <a:t>: </a:t>
            </a:r>
            <a:endParaRPr lang="en-US" sz="3600" b="1" dirty="0" smtClean="0">
              <a:solidFill>
                <a:schemeClr val="tx2"/>
              </a:solidFill>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b = 516 – 145 = 371(cm) </a:t>
            </a:r>
            <a:endParaRPr lang="ru-RU" sz="4000" dirty="0" smtClean="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P = 2∙(a + b) = 2∙(516 + 371) = 2</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887 = 1774 (cm) </a:t>
            </a:r>
            <a:endParaRPr lang="en-US" sz="4000" dirty="0">
              <a:latin typeface="Arial" panose="020B0604020202020204" pitchFamily="34" charset="0"/>
              <a:cs typeface="Arial" panose="020B0604020202020204" pitchFamily="34" charset="0"/>
            </a:endParaRPr>
          </a:p>
          <a:p>
            <a:endParaRPr lang="en-US" sz="1800" b="1" dirty="0">
              <a:solidFill>
                <a:schemeClr val="tx2"/>
              </a:solidFill>
              <a:latin typeface="Arial" panose="020B0604020202020204" pitchFamily="34" charset="0"/>
              <a:cs typeface="Arial" panose="020B0604020202020204" pitchFamily="34" charset="0"/>
            </a:endParaRPr>
          </a:p>
          <a:p>
            <a:endParaRPr lang="en-US" sz="1600" b="1" dirty="0" smtClean="0">
              <a:solidFill>
                <a:schemeClr val="tx2"/>
              </a:solidFill>
              <a:latin typeface="Arial" panose="020B0604020202020204" pitchFamily="34" charset="0"/>
              <a:cs typeface="Arial" panose="020B0604020202020204" pitchFamily="34" charset="0"/>
            </a:endParaRPr>
          </a:p>
          <a:p>
            <a:r>
              <a:rPr lang="en-US" sz="4000" b="1" dirty="0" err="1" smtClean="0">
                <a:solidFill>
                  <a:schemeClr val="tx2"/>
                </a:solidFill>
                <a:latin typeface="Arial" panose="020B0604020202020204" pitchFamily="34" charset="0"/>
                <a:cs typeface="Arial" panose="020B0604020202020204" pitchFamily="34" charset="0"/>
              </a:rPr>
              <a:t>Javob</a:t>
            </a:r>
            <a:r>
              <a:rPr lang="en-US" sz="4000" b="1" dirty="0">
                <a:solidFill>
                  <a:schemeClr val="tx2"/>
                </a:solidFill>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1774 cm  </a:t>
            </a:r>
            <a:endParaRPr lang="en-US" sz="4000" b="1" dirty="0">
              <a:latin typeface="Arial" panose="020B0604020202020204" pitchFamily="34" charset="0"/>
              <a:cs typeface="Arial" panose="020B0604020202020204" pitchFamily="34" charset="0"/>
            </a:endParaRPr>
          </a:p>
        </p:txBody>
      </p:sp>
      <p:sp>
        <p:nvSpPr>
          <p:cNvPr id="10" name="Выгнутая вниз стрелка 9"/>
          <p:cNvSpPr/>
          <p:nvPr/>
        </p:nvSpPr>
        <p:spPr>
          <a:xfrm rot="15317179">
            <a:off x="10636276" y="2275989"/>
            <a:ext cx="875884" cy="499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88444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952528" y="264200"/>
            <a:ext cx="3577002" cy="767597"/>
          </a:xfrm>
          <a:prstGeom prst="rect">
            <a:avLst/>
          </a:prstGeom>
        </p:spPr>
        <p:txBody>
          <a:bodyPr vert="horz" wrap="square" lIns="0" tIns="37670" rIns="0" bIns="0" rtlCol="0">
            <a:spAutoFit/>
          </a:bodyPr>
          <a:lstStyle/>
          <a:p>
            <a:pPr marL="28977">
              <a:spcBef>
                <a:spcPts val="296"/>
              </a:spcBef>
            </a:pPr>
            <a:r>
              <a:rPr lang="en-US" sz="4741" dirty="0" smtClean="0"/>
              <a:t>172- masala</a:t>
            </a:r>
            <a:endParaRPr sz="4741" dirty="0"/>
          </a:p>
        </p:txBody>
      </p:sp>
      <p:sp>
        <p:nvSpPr>
          <p:cNvPr id="5" name="Прямоугольник 4"/>
          <p:cNvSpPr/>
          <p:nvPr/>
        </p:nvSpPr>
        <p:spPr>
          <a:xfrm>
            <a:off x="304425" y="2799695"/>
            <a:ext cx="12961440" cy="4401205"/>
          </a:xfrm>
          <a:prstGeom prst="rect">
            <a:avLst/>
          </a:prstGeom>
        </p:spPr>
        <p:txBody>
          <a:bodyPr wrap="square">
            <a:spAutoFit/>
          </a:bodyPr>
          <a:lstStyle/>
          <a:p>
            <a:r>
              <a:rPr lang="en-US" sz="4000" b="1" dirty="0" err="1">
                <a:solidFill>
                  <a:schemeClr val="tx2"/>
                </a:solidFill>
                <a:latin typeface="Arial" panose="020B0604020202020204" pitchFamily="34" charset="0"/>
                <a:cs typeface="Arial" panose="020B0604020202020204" pitchFamily="34" charset="0"/>
              </a:rPr>
              <a:t>Yechish</a:t>
            </a:r>
            <a:r>
              <a:rPr lang="en-US" sz="4000" b="1" dirty="0" smtClean="0">
                <a:solidFill>
                  <a:schemeClr val="tx2"/>
                </a:solidFill>
                <a:latin typeface="Arial" panose="020B0604020202020204" pitchFamily="34" charset="0"/>
                <a:cs typeface="Arial" panose="020B0604020202020204" pitchFamily="34" charset="0"/>
              </a:rPr>
              <a:t>:  </a:t>
            </a:r>
            <a:endParaRPr lang="en-US" sz="4000" b="1" dirty="0">
              <a:solidFill>
                <a:schemeClr val="tx2"/>
              </a:solidFill>
              <a:latin typeface="Arial" panose="020B0604020202020204" pitchFamily="34" charset="0"/>
              <a:cs typeface="Arial" panose="020B0604020202020204" pitchFamily="34" charset="0"/>
            </a:endParaRPr>
          </a:p>
          <a:p>
            <a:pPr marL="742950" indent="-742950">
              <a:lnSpc>
                <a:spcPct val="150000"/>
              </a:lnSpc>
              <a:buAutoNum type="alphaLcParenR"/>
            </a:pPr>
            <a:r>
              <a:rPr lang="en-US" sz="4000" dirty="0" smtClean="0">
                <a:latin typeface="Arial" panose="020B0604020202020204" pitchFamily="34" charset="0"/>
                <a:cs typeface="Arial" panose="020B0604020202020204" pitchFamily="34" charset="0"/>
              </a:rPr>
              <a:t>b=1, </a:t>
            </a:r>
            <a:r>
              <a:rPr lang="pt-BR" sz="4000" dirty="0">
                <a:latin typeface="Arial" panose="020B0604020202020204" pitchFamily="34" charset="0"/>
              </a:rPr>
              <a:t>(39 - 6b)</a:t>
            </a:r>
            <a:r>
              <a:rPr lang="pt-BR" sz="4000" i="1" dirty="0">
                <a:latin typeface="Arial" panose="020B0604020202020204" pitchFamily="34" charset="0"/>
              </a:rPr>
              <a:t> </a:t>
            </a:r>
            <a:r>
              <a:rPr lang="pt-BR" sz="4000" dirty="0">
                <a:latin typeface="Arial" panose="020B0604020202020204" pitchFamily="34" charset="0"/>
              </a:rPr>
              <a:t>+ (19b - 18</a:t>
            </a:r>
            <a:r>
              <a:rPr lang="pt-BR" sz="4000" dirty="0" smtClean="0">
                <a:latin typeface="Arial" panose="020B0604020202020204" pitchFamily="34" charset="0"/>
              </a:rPr>
              <a:t>) = (39 - 6∙1) + (19∙1-18)=</a:t>
            </a:r>
          </a:p>
          <a:p>
            <a:pPr>
              <a:lnSpc>
                <a:spcPct val="150000"/>
              </a:lnSpc>
            </a:pP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 33 + 1 = 34</a:t>
            </a:r>
          </a:p>
          <a:p>
            <a:pPr>
              <a:lnSpc>
                <a:spcPct val="150000"/>
              </a:lnSpc>
            </a:pPr>
            <a:r>
              <a:rPr lang="pt-BR" sz="4000" dirty="0" smtClean="0">
                <a:latin typeface="Arial" panose="020B0604020202020204" pitchFamily="34" charset="0"/>
                <a:cs typeface="Arial" panose="020B0604020202020204" pitchFamily="34" charset="0"/>
              </a:rPr>
              <a:t> b = 2,</a:t>
            </a:r>
            <a:r>
              <a:rPr lang="en-US" sz="4000" dirty="0" smtClean="0">
                <a:latin typeface="Arial" panose="020B0604020202020204" pitchFamily="34" charset="0"/>
                <a:cs typeface="Arial" panose="020B0604020202020204" pitchFamily="34" charset="0"/>
              </a:rPr>
              <a:t>   </a:t>
            </a:r>
            <a:r>
              <a:rPr lang="pt-BR" sz="4000" dirty="0" smtClean="0">
                <a:latin typeface="Arial" panose="020B0604020202020204" pitchFamily="34" charset="0"/>
              </a:rPr>
              <a:t>(</a:t>
            </a:r>
            <a:r>
              <a:rPr lang="pt-BR" sz="4000" dirty="0">
                <a:latin typeface="Arial" panose="020B0604020202020204" pitchFamily="34" charset="0"/>
              </a:rPr>
              <a:t>39 - 6b</a:t>
            </a:r>
            <a:r>
              <a:rPr lang="pt-BR" sz="4000" i="1" dirty="0">
                <a:latin typeface="Arial" panose="020B0604020202020204" pitchFamily="34" charset="0"/>
              </a:rPr>
              <a:t>) </a:t>
            </a:r>
            <a:r>
              <a:rPr lang="pt-BR" sz="4000" dirty="0">
                <a:latin typeface="Arial" panose="020B0604020202020204" pitchFamily="34" charset="0"/>
              </a:rPr>
              <a:t>+ (19b - 18) = (39 </a:t>
            </a:r>
            <a:r>
              <a:rPr lang="pt-BR" sz="4000" dirty="0" smtClean="0">
                <a:latin typeface="Arial" panose="020B0604020202020204" pitchFamily="34" charset="0"/>
              </a:rPr>
              <a:t>– 6 ∙ 2) +</a:t>
            </a:r>
          </a:p>
          <a:p>
            <a:pPr>
              <a:lnSpc>
                <a:spcPct val="150000"/>
              </a:lnSpc>
            </a:pPr>
            <a:r>
              <a:rPr lang="pt-BR" sz="4000" dirty="0">
                <a:latin typeface="Arial" panose="020B0604020202020204" pitchFamily="34" charset="0"/>
              </a:rPr>
              <a:t>+</a:t>
            </a:r>
            <a:r>
              <a:rPr lang="pt-BR" sz="4000" dirty="0" smtClean="0">
                <a:latin typeface="Arial" panose="020B0604020202020204" pitchFamily="34" charset="0"/>
              </a:rPr>
              <a:t> </a:t>
            </a:r>
            <a:r>
              <a:rPr lang="pt-BR" sz="4000" dirty="0">
                <a:latin typeface="Arial" panose="020B0604020202020204" pitchFamily="34" charset="0"/>
              </a:rPr>
              <a:t>(</a:t>
            </a:r>
            <a:r>
              <a:rPr lang="pt-BR" sz="4000" dirty="0" smtClean="0">
                <a:latin typeface="Arial" panose="020B0604020202020204" pitchFamily="34" charset="0"/>
              </a:rPr>
              <a:t>19 ∙ 2 - 18)</a:t>
            </a:r>
            <a:r>
              <a:rPr lang="pt-BR" sz="4000" dirty="0" smtClean="0">
                <a:latin typeface="Arial" panose="020B0604020202020204" pitchFamily="34" charset="0"/>
                <a:cs typeface="Arial" panose="020B0604020202020204" pitchFamily="34" charset="0"/>
              </a:rPr>
              <a:t> </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27 </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20 </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47</a:t>
            </a:r>
            <a:r>
              <a:rPr lang="en-US" sz="4000" b="1" dirty="0" smtClean="0">
                <a:latin typeface="Arial" panose="020B0604020202020204" pitchFamily="34" charset="0"/>
                <a:cs typeface="Arial" panose="020B0604020202020204" pitchFamily="34" charset="0"/>
              </a:rPr>
              <a:t>  </a:t>
            </a:r>
            <a:endParaRPr lang="en-US" sz="4000" b="1" dirty="0">
              <a:latin typeface="Arial" panose="020B0604020202020204" pitchFamily="34" charset="0"/>
              <a:cs typeface="Arial" panose="020B0604020202020204" pitchFamily="34" charset="0"/>
            </a:endParaRPr>
          </a:p>
        </p:txBody>
      </p:sp>
      <p:sp>
        <p:nvSpPr>
          <p:cNvPr id="10" name="Прямоугольник 9"/>
          <p:cNvSpPr/>
          <p:nvPr/>
        </p:nvSpPr>
        <p:spPr>
          <a:xfrm>
            <a:off x="304425" y="1007754"/>
            <a:ext cx="10873208" cy="1938992"/>
          </a:xfrm>
          <a:prstGeom prst="rect">
            <a:avLst/>
          </a:prstGeom>
        </p:spPr>
        <p:txBody>
          <a:bodyPr wrap="square">
            <a:spAutoFit/>
          </a:bodyPr>
          <a:lstStyle/>
          <a:p>
            <a:pPr>
              <a:lnSpc>
                <a:spcPct val="150000"/>
              </a:lnSpc>
            </a:pPr>
            <a:r>
              <a:rPr lang="en-US" sz="4000" dirty="0" err="1">
                <a:latin typeface="Arial" panose="020B0604020202020204" pitchFamily="34" charset="0"/>
              </a:rPr>
              <a:t>Ifodaning</a:t>
            </a:r>
            <a:r>
              <a:rPr lang="en-US" sz="4000" dirty="0">
                <a:latin typeface="Arial" panose="020B0604020202020204" pitchFamily="34" charset="0"/>
              </a:rPr>
              <a:t> </a:t>
            </a:r>
            <a:r>
              <a:rPr lang="en-US" sz="4000" dirty="0" err="1">
                <a:latin typeface="Arial" panose="020B0604020202020204" pitchFamily="34" charset="0"/>
              </a:rPr>
              <a:t>qiymatini</a:t>
            </a:r>
            <a:r>
              <a:rPr lang="en-US" sz="4000" dirty="0">
                <a:latin typeface="Arial" panose="020B0604020202020204" pitchFamily="34" charset="0"/>
              </a:rPr>
              <a:t> toping.</a:t>
            </a:r>
          </a:p>
          <a:p>
            <a:pPr>
              <a:lnSpc>
                <a:spcPct val="150000"/>
              </a:lnSpc>
            </a:pPr>
            <a:r>
              <a:rPr lang="pt-BR" sz="4000" dirty="0">
                <a:latin typeface="Arial" panose="020B0604020202020204" pitchFamily="34" charset="0"/>
              </a:rPr>
              <a:t>a) (39 - 6b</a:t>
            </a:r>
            <a:r>
              <a:rPr lang="pt-BR" sz="4000" i="1" dirty="0">
                <a:latin typeface="Arial" panose="020B0604020202020204" pitchFamily="34" charset="0"/>
              </a:rPr>
              <a:t>) </a:t>
            </a:r>
            <a:r>
              <a:rPr lang="pt-BR" sz="4000" dirty="0">
                <a:latin typeface="Arial" panose="020B0604020202020204" pitchFamily="34" charset="0"/>
              </a:rPr>
              <a:t>+ (19b - 18), bunda </a:t>
            </a:r>
            <a:r>
              <a:rPr lang="pt-BR" sz="4000" i="1" dirty="0">
                <a:latin typeface="Arial" panose="020B0604020202020204" pitchFamily="34" charset="0"/>
              </a:rPr>
              <a:t>b </a:t>
            </a:r>
            <a:r>
              <a:rPr lang="pt-BR" sz="4000" dirty="0">
                <a:latin typeface="Arial" panose="020B0604020202020204" pitchFamily="34" charset="0"/>
              </a:rPr>
              <a:t>= 1; 2</a:t>
            </a:r>
            <a:r>
              <a:rPr lang="pt-BR" sz="4000" dirty="0" smtClean="0">
                <a:latin typeface="Arial" panose="020B0604020202020204" pitchFamily="34" charset="0"/>
              </a:rPr>
              <a:t>.</a:t>
            </a:r>
            <a:endParaRPr lang="pt-BR" sz="4000" dirty="0">
              <a:latin typeface="Arial" panose="020B0604020202020204" pitchFamily="34" charset="0"/>
            </a:endParaRPr>
          </a:p>
        </p:txBody>
      </p:sp>
    </p:spTree>
    <p:extLst>
      <p:ext uri="{BB962C8B-B14F-4D97-AF65-F5344CB8AC3E}">
        <p14:creationId xmlns:p14="http://schemas.microsoft.com/office/powerpoint/2010/main" val="4887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4040</TotalTime>
  <Words>1028</Words>
  <Application>Microsoft Office PowerPoint</Application>
  <PresentationFormat>Произвольный</PresentationFormat>
  <Paragraphs>143</Paragraphs>
  <Slides>19</Slides>
  <Notes>2</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19</vt:i4>
      </vt:variant>
    </vt:vector>
  </HeadingPairs>
  <TitlesOfParts>
    <vt:vector size="22" baseType="lpstr">
      <vt:lpstr>Arial</vt:lpstr>
      <vt:lpstr>Calibri</vt:lpstr>
      <vt:lpstr>Office Theme</vt:lpstr>
      <vt:lpstr>MATEMATIKA</vt:lpstr>
      <vt:lpstr>163- masala</vt:lpstr>
      <vt:lpstr>163- masala</vt:lpstr>
      <vt:lpstr>163- masala</vt:lpstr>
      <vt:lpstr>165- masala</vt:lpstr>
      <vt:lpstr>165- masala</vt:lpstr>
      <vt:lpstr>170- masala</vt:lpstr>
      <vt:lpstr>170- masala</vt:lpstr>
      <vt:lpstr>172- masala</vt:lpstr>
      <vt:lpstr>172- masala</vt:lpstr>
      <vt:lpstr>    Abdurahmon issiqxonada birinchi kuni 156 tup pomidor ko‘chati ekdi. Ikkinchi kuni esa birinchi kundan p dona kam ko‘chat ekdi. Abdurahmon jami nechta pomidor ko‘chati ekkan? Javobni soddalashtirib yozing va uning p = 34 bo‘lgandagi qiymatini toping.</vt:lpstr>
      <vt:lpstr>   I kun – 156 dona    II kun – p dona kam     Jami - ? dona  </vt:lpstr>
      <vt:lpstr>    Qovunlardan birining massasi 8 kg, ikkinchisining massasi esa birinchisinikidan  m kg ga ko‘p. Qovunlarning umumiy massasi qancha? Javobni soddalashtiring va  a) m = 2; b) m = 4 bo‘lgandagi qiymatini toping.</vt:lpstr>
      <vt:lpstr>   I qovun – 8 kg    II qovun – m kg ko‘p     Jami - ? kg  </vt:lpstr>
      <vt:lpstr>   Masalani tenglama tuzib yeching: a) G‘altakdan 129 m sim kesib olingandan so‘ng 200 m sim qoldi. G‘altakda qancha sim bo‘lgan?</vt:lpstr>
      <vt:lpstr>    a) Tomorqadan birinchi kuni 126 kg, ikkinchi kuni birinchi kundagidan 36 kg kam qulupnay terib olindi. Uchinchi kun esa ikkinchi kundagidan 53 kg ko‘p qulupnay terib olindi. Uch kunda jami necha kg qulupnay terib olindi?</vt:lpstr>
      <vt:lpstr>   I kun – 126 kg    II kun –  36 kg kam    III kun -  53 kg ko‘p      Jami - ? kg </vt:lpstr>
      <vt:lpstr>   b) Alisher uch kunda kitobni o‘qib tugatdi. U birinchi kuni 56 bet, ikkinchi kuni birinchi kundan c bet ko‘p va uchinchi kuni esa ikkinchi kundan 24 bet kam o‘qidi. Kitob necha betdan iborat? c = 21; 16 bo‘lganda masalani yeching.</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Презентация.cdr</dc:title>
  <dc:creator>Anvarullo</dc:creator>
  <cp:lastModifiedBy>Пользователь</cp:lastModifiedBy>
  <cp:revision>276</cp:revision>
  <dcterms:created xsi:type="dcterms:W3CDTF">2020-04-09T07:32:19Z</dcterms:created>
  <dcterms:modified xsi:type="dcterms:W3CDTF">2020-09-18T06:43:55Z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2020-04-09T00:00:00Z</vt:filetime>
  </property>
  <property fmtid="{D5CDD505-2E9C-101B-9397-08002B2CF9AE}" pid="3" name="Creator">
    <vt:lpwstr>CorelDRAW 2019</vt:lpwstr>
  </property>
  <property fmtid="{D5CDD505-2E9C-101B-9397-08002B2CF9AE}" pid="4" name="LastSaved">
    <vt:filetime>2020-04-09T00:00:00Z</vt:filetime>
  </property>
</Properties>
</file>