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90" r:id="rId2"/>
    <p:sldId id="347" r:id="rId3"/>
    <p:sldId id="360" r:id="rId4"/>
    <p:sldId id="358" r:id="rId5"/>
    <p:sldId id="359" r:id="rId6"/>
    <p:sldId id="338" r:id="rId7"/>
    <p:sldId id="341" r:id="rId8"/>
    <p:sldId id="353" r:id="rId9"/>
    <p:sldId id="354" r:id="rId10"/>
    <p:sldId id="297" r:id="rId11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3178" autoAdjust="0"/>
  </p:normalViewPr>
  <p:slideViewPr>
    <p:cSldViewPr>
      <p:cViewPr varScale="1">
        <p:scale>
          <a:sx n="56" d="100"/>
          <a:sy n="56" d="100"/>
        </p:scale>
        <p:origin x="84" y="200"/>
      </p:cViewPr>
      <p:guideLst>
        <p:guide orient="horz" pos="2880"/>
        <p:guide pos="2327"/>
        <p:guide orient="horz" pos="6391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0A8DF-93A1-4ECC-BA4E-0737B913F34E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69A8-E2B7-4836-9D06-19E90F64E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1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639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6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3DB5-9FC0-4013-8E8E-EC9726CA12C3}" type="datetime1">
              <a:rPr lang="ru-RU" smtClean="0"/>
              <a:pPr>
                <a:defRPr/>
              </a:pPr>
              <a:t>23.09.2020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8EE99-8902-42F0-86F6-8DD708764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02" y="0"/>
            <a:ext cx="12788910" cy="20503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6" y="27031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1874794" y="2808362"/>
            <a:ext cx="7694358" cy="4062745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40888">
              <a:spcBef>
                <a:spcPts val="245"/>
              </a:spcBef>
            </a:pPr>
            <a:r>
              <a:rPr sz="5400" b="1" dirty="0" smtClean="0">
                <a:solidFill>
                  <a:schemeClr val="tx2"/>
                </a:solidFill>
                <a:latin typeface="Arial"/>
                <a:cs typeface="Arial"/>
              </a:rPr>
              <a:t>M</a:t>
            </a:r>
            <a:r>
              <a:rPr lang="en-US" sz="5400" b="1" dirty="0">
                <a:solidFill>
                  <a:schemeClr val="tx2"/>
                </a:solidFill>
                <a:latin typeface="Arial"/>
                <a:cs typeface="Arial"/>
              </a:rPr>
              <a:t>AVZU</a:t>
            </a:r>
            <a:r>
              <a:rPr sz="5400" b="1" dirty="0">
                <a:solidFill>
                  <a:schemeClr val="tx2"/>
                </a:solidFill>
                <a:latin typeface="Arial"/>
                <a:cs typeface="Arial"/>
              </a:rPr>
              <a:t>:</a:t>
            </a:r>
            <a:r>
              <a:rPr lang="en-US" sz="54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5400" b="1" dirty="0" smtClean="0">
                <a:solidFill>
                  <a:schemeClr val="tx2"/>
                </a:solidFill>
                <a:latin typeface="Arial"/>
                <a:cs typeface="Arial"/>
              </a:rPr>
              <a:t>NATURAL </a:t>
            </a:r>
          </a:p>
          <a:p>
            <a:pPr marL="40888">
              <a:spcBef>
                <a:spcPts val="245"/>
              </a:spcBef>
            </a:pPr>
            <a:r>
              <a:rPr lang="en-US" sz="5400" b="1" dirty="0" smtClean="0">
                <a:solidFill>
                  <a:schemeClr val="tx2"/>
                </a:solidFill>
                <a:latin typeface="Arial"/>
                <a:cs typeface="Arial"/>
              </a:rPr>
              <a:t>SONLARNI BO‘LISH</a:t>
            </a:r>
            <a:endParaRPr lang="ru-RU" sz="5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888"/>
            <a:endParaRPr lang="en-US" sz="8659" dirty="0">
              <a:latin typeface="Arial"/>
              <a:cs typeface="Arial"/>
            </a:endParaRPr>
          </a:p>
          <a:p>
            <a:pPr marL="40888"/>
            <a:endParaRPr sz="3017" dirty="0">
              <a:latin typeface="Arial"/>
              <a:cs typeface="Arial"/>
            </a:endParaRPr>
          </a:p>
          <a:p>
            <a:pPr marL="71904"/>
            <a:r>
              <a:rPr lang="en-US" sz="3554" dirty="0">
                <a:latin typeface="Arial" pitchFamily="34" charset="0"/>
                <a:cs typeface="Arial" pitchFamily="34" charset="0"/>
              </a:rPr>
              <a:t> </a:t>
            </a:r>
            <a:endParaRPr sz="28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6" y="454530"/>
            <a:ext cx="11094394" cy="876938"/>
            <a:chOff x="439458" y="322808"/>
            <a:chExt cx="4996880" cy="394970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4" y="339820"/>
              <a:ext cx="849894" cy="29856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r>
                <a:rPr lang="uz-Cyrl-UZ" sz="444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444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444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sinf</a:t>
              </a:r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object 11"/>
          <p:cNvSpPr/>
          <p:nvPr/>
        </p:nvSpPr>
        <p:spPr>
          <a:xfrm>
            <a:off x="9735922" y="2808362"/>
            <a:ext cx="2736304" cy="2520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5" name="TextBox 4"/>
          <p:cNvSpPr txBox="1"/>
          <p:nvPr/>
        </p:nvSpPr>
        <p:spPr>
          <a:xfrm>
            <a:off x="694458" y="2504830"/>
            <a:ext cx="809798" cy="195971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14835" y="4680570"/>
            <a:ext cx="789421" cy="18002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6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846663" y="288082"/>
            <a:ext cx="11494563" cy="738664"/>
          </a:xfrm>
        </p:spPr>
        <p:txBody>
          <a:bodyPr/>
          <a:lstStyle/>
          <a:p>
            <a:r>
              <a:rPr lang="en-US" sz="4800" b="1" dirty="0" err="1"/>
              <a:t>Mustaqil</a:t>
            </a:r>
            <a:r>
              <a:rPr lang="en-US" sz="4800" b="1" dirty="0"/>
              <a:t>  </a:t>
            </a:r>
            <a:r>
              <a:rPr lang="en-US" sz="4800" b="1" dirty="0" err="1"/>
              <a:t>bajarish</a:t>
            </a:r>
            <a:r>
              <a:rPr lang="en-US" sz="4800" b="1" dirty="0"/>
              <a:t>  </a:t>
            </a:r>
            <a:r>
              <a:rPr lang="en-US" sz="4800" b="1" dirty="0" err="1"/>
              <a:t>uchun</a:t>
            </a:r>
            <a:r>
              <a:rPr lang="en-US" sz="4800" b="1" dirty="0"/>
              <a:t>  </a:t>
            </a:r>
            <a:r>
              <a:rPr lang="en-US" sz="4800" b="1" dirty="0" err="1"/>
              <a:t>topshiriqlar</a:t>
            </a:r>
            <a:r>
              <a:rPr lang="en-US" sz="4800" b="1" dirty="0"/>
              <a:t>:</a:t>
            </a:r>
            <a:endParaRPr lang="ru-RU" sz="4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998021" y="1440210"/>
            <a:ext cx="11093590" cy="2215991"/>
          </a:xfrm>
        </p:spPr>
        <p:txBody>
          <a:bodyPr/>
          <a:lstStyle/>
          <a:p>
            <a:pPr algn="l"/>
            <a:r>
              <a:rPr lang="en-US" sz="4800" b="1" dirty="0">
                <a:solidFill>
                  <a:schemeClr val="tx1"/>
                </a:solidFill>
              </a:rPr>
              <a:t>   </a:t>
            </a:r>
            <a:r>
              <a:rPr lang="en-US" sz="4800" b="1" dirty="0" smtClean="0">
                <a:solidFill>
                  <a:schemeClr val="tx1"/>
                </a:solidFill>
              </a:rPr>
              <a:t>  </a:t>
            </a:r>
            <a:r>
              <a:rPr lang="en-US" sz="4800" b="1" dirty="0" err="1" smtClean="0">
                <a:solidFill>
                  <a:schemeClr val="tx1"/>
                </a:solidFill>
              </a:rPr>
              <a:t>Darslikdagi</a:t>
            </a:r>
            <a:r>
              <a:rPr lang="en-US" sz="4800" b="1" dirty="0" smtClean="0">
                <a:solidFill>
                  <a:schemeClr val="tx1"/>
                </a:solidFill>
              </a:rPr>
              <a:t>  211-, 212-, 213- </a:t>
            </a:r>
            <a:r>
              <a:rPr lang="en-US" sz="4800" b="1" dirty="0" err="1" smtClean="0">
                <a:solidFill>
                  <a:schemeClr val="tx1"/>
                </a:solidFill>
              </a:rPr>
              <a:t>masalalarni</a:t>
            </a:r>
            <a:r>
              <a:rPr lang="en-US" sz="4800" b="1" dirty="0" smtClean="0">
                <a:solidFill>
                  <a:schemeClr val="tx1"/>
                </a:solidFill>
              </a:rPr>
              <a:t>  </a:t>
            </a:r>
            <a:r>
              <a:rPr lang="en-US" sz="4800" b="1" dirty="0" err="1" smtClean="0">
                <a:solidFill>
                  <a:schemeClr val="tx1"/>
                </a:solidFill>
              </a:rPr>
              <a:t>yechish</a:t>
            </a:r>
            <a:r>
              <a:rPr lang="en-US" sz="4800" b="1" dirty="0" smtClean="0">
                <a:solidFill>
                  <a:schemeClr val="tx1"/>
                </a:solidFill>
              </a:rPr>
              <a:t> (50- bet). </a:t>
            </a:r>
          </a:p>
          <a:p>
            <a:pPr algn="l"/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</a:rPr>
              <a:t>                                          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8437" t="14983" r="12313" b="20987"/>
          <a:stretch/>
        </p:blipFill>
        <p:spPr>
          <a:xfrm>
            <a:off x="3808512" y="3172269"/>
            <a:ext cx="2880320" cy="354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208112" y="47595"/>
            <a:ext cx="12425982" cy="97683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03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52129" y="108767"/>
            <a:ext cx="12210534" cy="85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707" tIns="57354" rIns="114707" bIns="5735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688" t="44998" r="12875" b="37994"/>
          <a:stretch/>
        </p:blipFill>
        <p:spPr>
          <a:xfrm>
            <a:off x="400262" y="2744032"/>
            <a:ext cx="12114268" cy="14401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3264" y="1300692"/>
            <a:ext cx="128580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</a:rPr>
              <a:t>   30 </a:t>
            </a:r>
            <a:r>
              <a:rPr lang="en-US" sz="3600" dirty="0">
                <a:latin typeface="Arial" panose="020B0604020202020204" pitchFamily="34" charset="0"/>
              </a:rPr>
              <a:t>ta </a:t>
            </a:r>
            <a:r>
              <a:rPr lang="en-US" sz="3600" dirty="0" err="1">
                <a:latin typeface="Arial" panose="020B0604020202020204" pitchFamily="34" charset="0"/>
              </a:rPr>
              <a:t>olma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>
                <a:latin typeface="Constantia" panose="02030602050306030303" pitchFamily="18" charset="0"/>
              </a:rPr>
              <a:t>6 </a:t>
            </a:r>
            <a:r>
              <a:rPr lang="en-US" sz="3600" dirty="0">
                <a:latin typeface="Arial" panose="020B0604020202020204" pitchFamily="34" charset="0"/>
              </a:rPr>
              <a:t>ta </a:t>
            </a:r>
            <a:r>
              <a:rPr lang="en-US" sz="3600" dirty="0" err="1">
                <a:latin typeface="Arial" panose="020B0604020202020204" pitchFamily="34" charset="0"/>
              </a:rPr>
              <a:t>likopchaga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teng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qilib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taqsimlandi</a:t>
            </a:r>
            <a:r>
              <a:rPr lang="en-US" sz="3600" dirty="0">
                <a:latin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</a:rPr>
              <a:t>Har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</a:rPr>
              <a:t>likopchaga</a:t>
            </a:r>
            <a:r>
              <a:rPr lang="en-US" sz="3600" dirty="0" smtClean="0">
                <a:latin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</a:rPr>
              <a:t>nechtadan</a:t>
            </a:r>
            <a:r>
              <a:rPr lang="en-US" sz="3600" dirty="0" smtClean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olma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</a:rPr>
              <a:t>solingan</a:t>
            </a:r>
            <a:r>
              <a:rPr lang="en-US" sz="3600" dirty="0" smtClean="0">
                <a:latin typeface="Arial" panose="020B0604020202020204" pitchFamily="34" charset="0"/>
              </a:rPr>
              <a:t>?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2129" y="4191037"/>
            <a:ext cx="11993934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</a:rPr>
              <a:t>                        </a:t>
            </a:r>
            <a:r>
              <a:rPr lang="ru-RU" sz="4000" dirty="0" smtClean="0">
                <a:latin typeface="Arial" panose="020B0604020202020204" pitchFamily="34" charset="0"/>
              </a:rPr>
              <a:t>с </a:t>
            </a:r>
            <a:r>
              <a:rPr lang="ru-RU" sz="4000" dirty="0">
                <a:latin typeface="Arial" panose="020B0604020202020204" pitchFamily="34" charset="0"/>
              </a:rPr>
              <a:t>• </a:t>
            </a:r>
            <a:r>
              <a:rPr lang="ru-RU" sz="4000" dirty="0">
                <a:latin typeface="Constantia" panose="02030602050306030303" pitchFamily="18" charset="0"/>
              </a:rPr>
              <a:t>6 </a:t>
            </a:r>
            <a:r>
              <a:rPr lang="ru-RU" sz="4000" dirty="0">
                <a:latin typeface="Arial" panose="020B0604020202020204" pitchFamily="34" charset="0"/>
              </a:rPr>
              <a:t>= </a:t>
            </a:r>
            <a:r>
              <a:rPr lang="ru-RU" sz="4000" dirty="0" smtClean="0">
                <a:latin typeface="Arial" panose="020B0604020202020204" pitchFamily="34" charset="0"/>
              </a:rPr>
              <a:t>30</a:t>
            </a:r>
            <a:endParaRPr lang="ru-RU" sz="40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4000" dirty="0">
                <a:latin typeface="Arial" panose="020B0604020202020204" pitchFamily="34" charset="0"/>
              </a:rPr>
              <a:t>Ravshanki, </a:t>
            </a:r>
            <a:r>
              <a:rPr lang="pl-PL" sz="4000" i="1" dirty="0">
                <a:latin typeface="Arial" panose="020B0604020202020204" pitchFamily="34" charset="0"/>
              </a:rPr>
              <a:t>с </a:t>
            </a:r>
            <a:r>
              <a:rPr lang="pl-PL" sz="4000" dirty="0">
                <a:latin typeface="Arial" panose="020B0604020202020204" pitchFamily="34" charset="0"/>
              </a:rPr>
              <a:t>= 5 bo‘ladi, chunki 5 • </a:t>
            </a:r>
            <a:r>
              <a:rPr lang="pl-PL" sz="4000" dirty="0">
                <a:latin typeface="Constantia" panose="02030602050306030303" pitchFamily="18" charset="0"/>
              </a:rPr>
              <a:t>6 </a:t>
            </a:r>
            <a:r>
              <a:rPr lang="pl-PL" sz="4000" dirty="0">
                <a:latin typeface="Arial" panose="020B0604020202020204" pitchFamily="34" charset="0"/>
              </a:rPr>
              <a:t>= 30</a:t>
            </a:r>
            <a:r>
              <a:rPr lang="pl-PL" sz="4000" dirty="0" smtClean="0">
                <a:latin typeface="Arial" panose="020B0604020202020204" pitchFamily="34" charset="0"/>
              </a:rPr>
              <a:t>.</a:t>
            </a:r>
            <a:endParaRPr lang="pl-PL" sz="4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75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208112" y="47595"/>
            <a:ext cx="12425982" cy="97683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03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08112" y="169940"/>
            <a:ext cx="12425982" cy="79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707" tIns="57354" rIns="114707" bIns="5735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SONLARINING BO‘LINMASI (NISBATI)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1839" y="1656234"/>
            <a:ext cx="121385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0"/>
              </a:lnSpc>
            </a:pPr>
            <a:r>
              <a:rPr lang="en-US" sz="80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            a : b = </a:t>
            </a:r>
            <a:r>
              <a:rPr lang="ru-RU" sz="80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с</a:t>
            </a:r>
            <a:endParaRPr lang="en-US" sz="8000" b="1" i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lnSpc>
                <a:spcPts val="9000"/>
              </a:lnSpc>
            </a:pPr>
            <a:r>
              <a:rPr lang="en-US" sz="80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            </a:t>
            </a:r>
            <a:r>
              <a:rPr lang="ru-RU" sz="8000" b="1" i="1" dirty="0" smtClean="0">
                <a:solidFill>
                  <a:srgbClr val="00B050"/>
                </a:solidFill>
                <a:latin typeface="Arial" panose="020B0604020202020204" pitchFamily="34" charset="0"/>
              </a:rPr>
              <a:t>с </a:t>
            </a:r>
            <a:r>
              <a:rPr lang="ru-RU" sz="8000" b="1" dirty="0">
                <a:solidFill>
                  <a:srgbClr val="00B050"/>
                </a:solidFill>
                <a:latin typeface="Arial" panose="020B0604020202020204" pitchFamily="34" charset="0"/>
              </a:rPr>
              <a:t>• </a:t>
            </a:r>
            <a:r>
              <a:rPr lang="en-US" sz="8000" b="1" i="1" dirty="0">
                <a:solidFill>
                  <a:srgbClr val="00B050"/>
                </a:solidFill>
                <a:latin typeface="Arial" panose="020B0604020202020204" pitchFamily="34" charset="0"/>
              </a:rPr>
              <a:t>b = a</a:t>
            </a:r>
            <a:endParaRPr lang="en-US" sz="80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endParaRPr lang="ru-RU" sz="4000" b="1" i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</a:rPr>
              <a:t>   </a:t>
            </a:r>
            <a:r>
              <a:rPr lang="ru-RU" sz="4000" dirty="0" smtClean="0">
                <a:latin typeface="Arial" panose="020B0604020202020204" pitchFamily="34" charset="0"/>
              </a:rPr>
              <a:t>   </a:t>
            </a:r>
            <a:r>
              <a:rPr lang="en-US" sz="4000" dirty="0" smtClean="0">
                <a:latin typeface="Arial" panose="020B0604020202020204" pitchFamily="34" charset="0"/>
              </a:rPr>
              <a:t>  </a:t>
            </a:r>
            <a:r>
              <a:rPr lang="ru-RU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</a:rPr>
              <a:t>a </a:t>
            </a:r>
            <a:r>
              <a:rPr lang="en-US" sz="4000" dirty="0">
                <a:latin typeface="Arial" panose="020B0604020202020204" pitchFamily="34" charset="0"/>
              </a:rPr>
              <a:t>- </a:t>
            </a:r>
            <a:r>
              <a:rPr lang="en-US" sz="4000" dirty="0" err="1">
                <a:latin typeface="Arial" panose="020B0604020202020204" pitchFamily="34" charset="0"/>
              </a:rPr>
              <a:t>bo‘linuvchi</a:t>
            </a:r>
            <a:r>
              <a:rPr lang="en-US" sz="4000" dirty="0">
                <a:latin typeface="Arial" panose="020B0604020202020204" pitchFamily="34" charset="0"/>
              </a:rPr>
              <a:t>, b </a:t>
            </a:r>
            <a:r>
              <a:rPr lang="en-US" sz="4000" dirty="0" smtClean="0">
                <a:latin typeface="Arial" panose="020B0604020202020204" pitchFamily="34" charset="0"/>
              </a:rPr>
              <a:t>– </a:t>
            </a:r>
            <a:r>
              <a:rPr lang="en-US" sz="4000" dirty="0" err="1" smtClean="0">
                <a:latin typeface="Arial" panose="020B0604020202020204" pitchFamily="34" charset="0"/>
              </a:rPr>
              <a:t>bo‘luvchi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bo‘lish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natijasi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ru-RU" sz="4000" dirty="0" smtClean="0">
                <a:latin typeface="Arial" panose="020B0604020202020204" pitchFamily="34" charset="0"/>
              </a:rPr>
              <a:t>   </a:t>
            </a:r>
          </a:p>
          <a:p>
            <a:r>
              <a:rPr lang="ru-RU" sz="4000" dirty="0">
                <a:latin typeface="Arial" panose="020B0604020202020204" pitchFamily="34" charset="0"/>
              </a:rPr>
              <a:t> </a:t>
            </a:r>
            <a:r>
              <a:rPr lang="ru-RU" sz="4000" dirty="0" smtClean="0">
                <a:latin typeface="Arial" panose="020B0604020202020204" pitchFamily="34" charset="0"/>
              </a:rPr>
              <a:t>с – </a:t>
            </a:r>
            <a:r>
              <a:rPr lang="en-US" sz="4000" dirty="0" err="1" smtClean="0">
                <a:latin typeface="Arial" panose="020B0604020202020204" pitchFamily="34" charset="0"/>
              </a:rPr>
              <a:t>bo‘linma</a:t>
            </a:r>
            <a:r>
              <a:rPr lang="en-US" sz="4000" dirty="0" smtClean="0">
                <a:latin typeface="Arial" panose="020B0604020202020204" pitchFamily="34" charset="0"/>
              </a:rPr>
              <a:t> deb </a:t>
            </a:r>
            <a:r>
              <a:rPr lang="en-US" sz="4000" dirty="0" err="1" smtClean="0">
                <a:latin typeface="Arial" panose="020B0604020202020204" pitchFamily="34" charset="0"/>
              </a:rPr>
              <a:t>ataladi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56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3"/>
          <p:cNvSpPr txBox="1">
            <a:spLocks/>
          </p:cNvSpPr>
          <p:nvPr/>
        </p:nvSpPr>
        <p:spPr>
          <a:xfrm>
            <a:off x="257133" y="0"/>
            <a:ext cx="12084093" cy="773964"/>
          </a:xfrm>
          <a:prstGeom prst="rect">
            <a:avLst/>
          </a:prstGeom>
        </p:spPr>
        <p:txBody>
          <a:bodyPr vert="horz" wrap="square" lIns="0" tIns="34959" rIns="0" bIns="0" rtlCol="0">
            <a:spAutoFit/>
          </a:bodyPr>
          <a:lstStyle/>
          <a:p>
            <a:pPr marL="26891" defTabSz="914400">
              <a:spcBef>
                <a:spcPts val="275"/>
              </a:spcBef>
              <a:defRPr/>
            </a:pPr>
            <a:r>
              <a:rPr lang="en-US" sz="4800" b="1" kern="0" dirty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   </a:t>
            </a:r>
            <a:endParaRPr lang="en-US" sz="6000" b="1" kern="0" dirty="0">
              <a:solidFill>
                <a:srgbClr val="FEFEFE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3046" y="3028947"/>
            <a:ext cx="5572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54 </a:t>
            </a:r>
            <a:r>
              <a:rPr lang="en-US" sz="8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r>
              <a:rPr lang="en-US" sz="8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9 = </a:t>
            </a:r>
            <a:r>
              <a:rPr lang="en-US" sz="8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6</a:t>
            </a:r>
            <a:endParaRPr lang="ru-RU" sz="8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1140038" y="1385872"/>
            <a:ext cx="3500462" cy="857256"/>
          </a:xfrm>
          <a:prstGeom prst="wedgeRoundRectCallout">
            <a:avLst>
              <a:gd name="adj1" fmla="val -3111"/>
              <a:gd name="adj2" fmla="val 15472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Bo‘linuvchi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5426318" y="1457310"/>
            <a:ext cx="3500462" cy="826962"/>
          </a:xfrm>
          <a:prstGeom prst="wedgeRoundRectCallout">
            <a:avLst>
              <a:gd name="adj1" fmla="val -71120"/>
              <a:gd name="adj2" fmla="val 15447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Bo‘luvchi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6140698" y="5172086"/>
            <a:ext cx="3500462" cy="826962"/>
          </a:xfrm>
          <a:prstGeom prst="wedgeRoundRectCallout">
            <a:avLst>
              <a:gd name="adj1" fmla="val -40044"/>
              <a:gd name="adj2" fmla="val -15246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Bo‘linma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2068732" y="5672152"/>
            <a:ext cx="3500462" cy="826962"/>
          </a:xfrm>
          <a:prstGeom prst="wedgeRoundRectCallout">
            <a:avLst>
              <a:gd name="adj1" fmla="val -6265"/>
              <a:gd name="adj2" fmla="val -15818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Bo‘linma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авая фигурная скобка 27"/>
          <p:cNvSpPr/>
          <p:nvPr/>
        </p:nvSpPr>
        <p:spPr>
          <a:xfrm rot="5400000">
            <a:off x="3355888" y="3170552"/>
            <a:ext cx="596975" cy="2599781"/>
          </a:xfrm>
          <a:prstGeom prst="rightBrace">
            <a:avLst>
              <a:gd name="adj1" fmla="val 87560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object 3"/>
          <p:cNvSpPr txBox="1">
            <a:spLocks noGrp="1"/>
          </p:cNvSpPr>
          <p:nvPr>
            <p:ph type="title"/>
          </p:nvPr>
        </p:nvSpPr>
        <p:spPr>
          <a:xfrm>
            <a:off x="237115" y="45335"/>
            <a:ext cx="11258812" cy="943243"/>
          </a:xfrm>
          <a:prstGeom prst="rect">
            <a:avLst/>
          </a:prstGeom>
        </p:spPr>
        <p:txBody>
          <a:bodyPr vert="horz" wrap="square" lIns="0" tIns="34961" rIns="0" bIns="0" rtlCol="0">
            <a:spAutoFit/>
          </a:bodyPr>
          <a:lstStyle/>
          <a:p>
            <a:pPr marL="26893" algn="ctr">
              <a:spcBef>
                <a:spcPts val="275"/>
              </a:spcBef>
            </a:pPr>
            <a:r>
              <a:rPr lang="en-US" sz="5900" dirty="0"/>
              <a:t>  </a:t>
            </a:r>
            <a:r>
              <a:rPr lang="en-US" sz="4800" dirty="0" smtClean="0"/>
              <a:t>MISOL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3722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2439" y="141508"/>
            <a:ext cx="12529391" cy="866299"/>
          </a:xfrm>
          <a:prstGeom prst="rect">
            <a:avLst/>
          </a:prstGeom>
        </p:spPr>
        <p:txBody>
          <a:bodyPr vert="horz" wrap="square" lIns="0" tIns="34961" rIns="0" bIns="0" rtlCol="0">
            <a:spAutoFit/>
          </a:bodyPr>
          <a:lstStyle/>
          <a:p>
            <a:pPr marL="26893" algn="ctr">
              <a:spcBef>
                <a:spcPts val="275"/>
              </a:spcBef>
            </a:pPr>
            <a:r>
              <a:rPr lang="en-US" sz="5400" dirty="0" smtClean="0"/>
              <a:t>NATURAL SONLARNI BO‘LISH</a:t>
            </a:r>
            <a:endParaRPr lang="en-US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3736504" y="1033043"/>
            <a:ext cx="57864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 : 1 = a</a:t>
            </a:r>
            <a:endParaRPr lang="ru-RU" sz="8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12893" y="2345565"/>
                <a:ext cx="938858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 smtClean="0">
                    <a:ln w="1905"/>
                    <a:solidFill>
                      <a:srgbClr val="00206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pitchFamily="34" charset="0"/>
                    <a:cs typeface="Arial" pitchFamily="34" charset="0"/>
                  </a:rPr>
                  <a:t>a : a = 1,  a</a:t>
                </a:r>
                <a14:m>
                  <m:oMath xmlns:m="http://schemas.openxmlformats.org/officeDocument/2006/math">
                    <m:r>
                      <a:rPr lang="en-US" sz="8000" b="1" i="1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≠</m:t>
                    </m:r>
                    <m:r>
                      <a:rPr lang="en-US" sz="8000" b="1" i="1" smtClean="0">
                        <a:ln w="1905"/>
                        <a:solidFill>
                          <a:srgbClr val="00206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𝟎</m:t>
                    </m:r>
                  </m:oMath>
                </a14:m>
                <a:endParaRPr lang="ru-RU" sz="80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893" y="2345565"/>
                <a:ext cx="9388588" cy="1323439"/>
              </a:xfrm>
              <a:prstGeom prst="rect">
                <a:avLst/>
              </a:prstGeom>
              <a:blipFill rotWithShape="0">
                <a:blip r:embed="rId3"/>
                <a:stretch>
                  <a:fillRect l="-5516" t="-19816" b="-419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205273" y="5371242"/>
            <a:ext cx="32036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 : 0 </a:t>
            </a:r>
            <a:endParaRPr lang="ru-RU" sz="8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3895" y="3730144"/>
            <a:ext cx="57864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0 : a </a:t>
            </a:r>
            <a:r>
              <a:rPr lang="en-US" sz="8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=</a:t>
            </a:r>
            <a:r>
              <a:rPr lang="ru-RU" sz="8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0 </a:t>
            </a:r>
            <a:endParaRPr lang="ru-RU" sz="8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205273" y="5834601"/>
            <a:ext cx="3060763" cy="822525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194202" y="5728432"/>
            <a:ext cx="3071834" cy="928694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66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3880520" y="216074"/>
            <a:ext cx="4392488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77" defTabSz="914400">
              <a:spcBef>
                <a:spcPts val="296"/>
              </a:spcBef>
            </a:pPr>
            <a:r>
              <a:rPr lang="ru-RU" sz="5400" kern="0" dirty="0"/>
              <a:t>2</a:t>
            </a:r>
            <a:r>
              <a:rPr lang="en-US" sz="5400" kern="0" dirty="0" smtClean="0"/>
              <a:t>0</a:t>
            </a:r>
            <a:r>
              <a:rPr lang="ru-RU" sz="5400" kern="0" dirty="0" smtClean="0"/>
              <a:t>5</a:t>
            </a:r>
            <a:r>
              <a:rPr lang="en-US" sz="5400" kern="0" dirty="0" smtClean="0"/>
              <a:t>- masala</a:t>
            </a:r>
            <a:endParaRPr lang="en-US" sz="5400" kern="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8152" y="1368202"/>
            <a:ext cx="117373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</a:rPr>
              <a:t>Bo‘lishni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bajaring</a:t>
            </a:r>
            <a:r>
              <a:rPr lang="en-US" sz="4000" dirty="0" smtClean="0">
                <a:latin typeface="Arial" panose="020B0604020202020204" pitchFamily="34" charset="0"/>
              </a:rPr>
              <a:t>:</a:t>
            </a:r>
            <a:endParaRPr lang="ru-RU" sz="4000" dirty="0" smtClean="0">
              <a:latin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</a:endParaRPr>
          </a:p>
          <a:p>
            <a:pPr marL="742950" indent="-742950">
              <a:buAutoNum type="alphaLcParenR"/>
            </a:pPr>
            <a:r>
              <a:rPr lang="pt-BR" sz="4000" dirty="0" smtClean="0">
                <a:latin typeface="Arial" panose="020B0604020202020204" pitchFamily="34" charset="0"/>
              </a:rPr>
              <a:t>512 </a:t>
            </a:r>
            <a:r>
              <a:rPr lang="pt-BR" sz="4000" dirty="0">
                <a:latin typeface="Arial" panose="020B0604020202020204" pitchFamily="34" charset="0"/>
              </a:rPr>
              <a:t>: 16; </a:t>
            </a:r>
            <a:r>
              <a:rPr lang="ru-RU" sz="4000" dirty="0" smtClean="0">
                <a:latin typeface="Arial" panose="020B0604020202020204" pitchFamily="34" charset="0"/>
              </a:rPr>
              <a:t>          </a:t>
            </a:r>
            <a:r>
              <a:rPr lang="pt-BR" sz="4000" dirty="0" smtClean="0">
                <a:latin typeface="Arial" panose="020B0604020202020204" pitchFamily="34" charset="0"/>
              </a:rPr>
              <a:t>b</a:t>
            </a:r>
            <a:r>
              <a:rPr lang="pt-BR" sz="4000" dirty="0">
                <a:latin typeface="Arial" panose="020B0604020202020204" pitchFamily="34" charset="0"/>
              </a:rPr>
              <a:t>) 1980 : 36; </a:t>
            </a:r>
            <a:r>
              <a:rPr lang="ru-RU" sz="4000" dirty="0" smtClean="0">
                <a:latin typeface="Arial" panose="020B0604020202020204" pitchFamily="34" charset="0"/>
              </a:rPr>
              <a:t>  </a:t>
            </a:r>
          </a:p>
          <a:p>
            <a:r>
              <a:rPr lang="pt-BR" sz="4000" dirty="0" smtClean="0">
                <a:latin typeface="Arial" panose="020B0604020202020204" pitchFamily="34" charset="0"/>
              </a:rPr>
              <a:t>d</a:t>
            </a:r>
            <a:r>
              <a:rPr lang="pt-BR" sz="4000" dirty="0">
                <a:latin typeface="Arial" panose="020B0604020202020204" pitchFamily="34" charset="0"/>
              </a:rPr>
              <a:t>) 1530 : 15; </a:t>
            </a:r>
            <a:r>
              <a:rPr lang="ru-RU" sz="4000" dirty="0" smtClean="0">
                <a:latin typeface="Arial" panose="020B0604020202020204" pitchFamily="34" charset="0"/>
              </a:rPr>
              <a:t>         </a:t>
            </a:r>
            <a:r>
              <a:rPr lang="pt-BR" sz="4000" dirty="0" smtClean="0">
                <a:latin typeface="Arial" panose="020B0604020202020204" pitchFamily="34" charset="0"/>
              </a:rPr>
              <a:t>e) </a:t>
            </a:r>
            <a:r>
              <a:rPr lang="pt-BR" sz="4000" dirty="0">
                <a:latin typeface="Arial" panose="020B0604020202020204" pitchFamily="34" charset="0"/>
              </a:rPr>
              <a:t>1050 : 15</a:t>
            </a:r>
            <a:r>
              <a:rPr lang="pt-BR" sz="4000" dirty="0" smtClean="0">
                <a:latin typeface="Arial" panose="020B0604020202020204" pitchFamily="34" charset="0"/>
              </a:rPr>
              <a:t>;</a:t>
            </a:r>
            <a:r>
              <a:rPr lang="ru-RU" sz="4000" dirty="0" smtClean="0">
                <a:latin typeface="Arial" panose="020B0604020202020204" pitchFamily="34" charset="0"/>
              </a:rPr>
              <a:t>  </a:t>
            </a:r>
          </a:p>
          <a:p>
            <a:r>
              <a:rPr lang="pt-BR" sz="4000" dirty="0" smtClean="0">
                <a:latin typeface="Arial" panose="020B0604020202020204" pitchFamily="34" charset="0"/>
              </a:rPr>
              <a:t>f</a:t>
            </a:r>
            <a:r>
              <a:rPr lang="pt-BR" sz="4000" dirty="0">
                <a:latin typeface="Arial" panose="020B0604020202020204" pitchFamily="34" charset="0"/>
              </a:rPr>
              <a:t>) 3080 : 5; </a:t>
            </a:r>
            <a:r>
              <a:rPr lang="ru-RU" sz="4000" dirty="0" smtClean="0">
                <a:latin typeface="Arial" panose="020B0604020202020204" pitchFamily="34" charset="0"/>
              </a:rPr>
              <a:t>            </a:t>
            </a:r>
            <a:r>
              <a:rPr lang="pt-BR" sz="4000" dirty="0" smtClean="0">
                <a:latin typeface="Arial" panose="020B0604020202020204" pitchFamily="34" charset="0"/>
              </a:rPr>
              <a:t>g</a:t>
            </a:r>
            <a:r>
              <a:rPr lang="pt-BR" sz="4000" dirty="0">
                <a:latin typeface="Arial" panose="020B0604020202020204" pitchFamily="34" charset="0"/>
              </a:rPr>
              <a:t>) 2106 : 39; </a:t>
            </a:r>
            <a:endParaRPr lang="ru-RU" sz="4000" dirty="0" smtClean="0">
              <a:latin typeface="Arial" panose="020B0604020202020204" pitchFamily="34" charset="0"/>
            </a:endParaRPr>
          </a:p>
          <a:p>
            <a:r>
              <a:rPr lang="pt-BR" sz="4000" dirty="0" smtClean="0">
                <a:latin typeface="Arial" panose="020B0604020202020204" pitchFamily="34" charset="0"/>
              </a:rPr>
              <a:t>h</a:t>
            </a:r>
            <a:r>
              <a:rPr lang="pt-BR" sz="4000" dirty="0">
                <a:latin typeface="Arial" panose="020B0604020202020204" pitchFamily="34" charset="0"/>
              </a:rPr>
              <a:t>) 15 655 : 31; </a:t>
            </a:r>
            <a:r>
              <a:rPr lang="ru-RU" sz="4000" dirty="0" smtClean="0">
                <a:latin typeface="Arial" panose="020B0604020202020204" pitchFamily="34" charset="0"/>
              </a:rPr>
              <a:t>       </a:t>
            </a:r>
            <a:r>
              <a:rPr lang="pt-BR" sz="4000" dirty="0" smtClean="0">
                <a:latin typeface="Arial" panose="020B0604020202020204" pitchFamily="34" charset="0"/>
              </a:rPr>
              <a:t>i</a:t>
            </a:r>
            <a:r>
              <a:rPr lang="pt-BR" sz="4000" dirty="0">
                <a:latin typeface="Arial" panose="020B0604020202020204" pitchFamily="34" charset="0"/>
              </a:rPr>
              <a:t>) 31 108 : 44</a:t>
            </a:r>
            <a:r>
              <a:rPr lang="pt-BR" sz="4000" dirty="0" smtClean="0">
                <a:latin typeface="Arial" panose="020B0604020202020204" pitchFamily="34" charset="0"/>
              </a:rPr>
              <a:t>.</a:t>
            </a:r>
            <a:r>
              <a:rPr lang="ru-RU" sz="4000" dirty="0" smtClean="0">
                <a:latin typeface="Arial" panose="020B0604020202020204" pitchFamily="34" charset="0"/>
              </a:rPr>
              <a:t> </a:t>
            </a:r>
            <a:endParaRPr lang="pt-BR" sz="4000" dirty="0"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8625" t="27989" r="47188" b="33992"/>
          <a:stretch/>
        </p:blipFill>
        <p:spPr>
          <a:xfrm>
            <a:off x="8993088" y="1733376"/>
            <a:ext cx="3096344" cy="342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5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183423" y="138353"/>
            <a:ext cx="4176464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77" defTabSz="914400">
              <a:spcBef>
                <a:spcPts val="296"/>
              </a:spcBef>
            </a:pPr>
            <a:r>
              <a:rPr lang="ru-RU" sz="5400" kern="0" dirty="0" smtClean="0"/>
              <a:t>206</a:t>
            </a:r>
            <a:r>
              <a:rPr lang="en-US" sz="5400" kern="0" dirty="0" smtClean="0"/>
              <a:t>- masala</a:t>
            </a:r>
            <a:endParaRPr lang="en-US" sz="5400" kern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96144" y="1399848"/>
            <a:ext cx="97210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</a:rPr>
              <a:t>Tushirib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</a:rPr>
              <a:t>qoldirilgan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</a:rPr>
              <a:t>sonni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</a:rPr>
              <a:t>ayting</a:t>
            </a:r>
            <a:r>
              <a:rPr lang="en-US" sz="4000" dirty="0" smtClean="0">
                <a:latin typeface="Arial" panose="020B0604020202020204" pitchFamily="34" charset="0"/>
              </a:rPr>
              <a:t>.</a:t>
            </a:r>
            <a:endParaRPr lang="ru-RU" sz="4000" dirty="0" smtClean="0">
              <a:latin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pt-BR" sz="4000" dirty="0" smtClean="0">
                <a:latin typeface="Arial" panose="020B0604020202020204" pitchFamily="34" charset="0"/>
              </a:rPr>
              <a:t>3 •  ... = 36;</a:t>
            </a:r>
            <a:r>
              <a:rPr lang="ru-RU" sz="4000" dirty="0" smtClean="0">
                <a:latin typeface="Arial" panose="020B0604020202020204" pitchFamily="34" charset="0"/>
              </a:rPr>
              <a:t>          </a:t>
            </a:r>
            <a:r>
              <a:rPr lang="pt-BR" sz="4000" dirty="0" smtClean="0">
                <a:latin typeface="Arial" panose="020B0604020202020204" pitchFamily="34" charset="0"/>
              </a:rPr>
              <a:t> f)  ...  : 3 = 13; </a:t>
            </a:r>
            <a:endParaRPr lang="ru-RU" sz="4000" dirty="0" smtClean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</a:rPr>
              <a:t>b)  2 •  ... = 50; </a:t>
            </a:r>
            <a:r>
              <a:rPr lang="ru-RU" sz="4000" dirty="0" smtClean="0">
                <a:latin typeface="Arial" panose="020B0604020202020204" pitchFamily="34" charset="0"/>
              </a:rPr>
              <a:t>      </a:t>
            </a:r>
            <a:r>
              <a:rPr lang="en-US" sz="4000" dirty="0" smtClean="0">
                <a:latin typeface="Arial" panose="020B0604020202020204" pitchFamily="34" charset="0"/>
              </a:rPr>
              <a:t>  </a:t>
            </a:r>
            <a:r>
              <a:rPr lang="ru-RU" sz="4000" dirty="0" smtClean="0">
                <a:latin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</a:rPr>
              <a:t>g</a:t>
            </a:r>
            <a:r>
              <a:rPr lang="en-US" sz="4000" dirty="0">
                <a:latin typeface="Arial" panose="020B0604020202020204" pitchFamily="34" charset="0"/>
              </a:rPr>
              <a:t>) </a:t>
            </a:r>
            <a:r>
              <a:rPr lang="en-US" sz="4000" dirty="0" smtClean="0">
                <a:latin typeface="Arial" panose="020B0604020202020204" pitchFamily="34" charset="0"/>
              </a:rPr>
              <a:t>  ...  : </a:t>
            </a:r>
            <a:r>
              <a:rPr lang="en-US" sz="4000" dirty="0">
                <a:latin typeface="Arial" panose="020B0604020202020204" pitchFamily="34" charset="0"/>
              </a:rPr>
              <a:t>50 = 2;</a:t>
            </a:r>
            <a:r>
              <a:rPr lang="ru-RU" sz="4000" dirty="0" smtClean="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pt-BR" sz="4000" dirty="0" smtClean="0">
                <a:latin typeface="Arial" panose="020B0604020202020204" pitchFamily="34" charset="0"/>
              </a:rPr>
              <a:t>d</a:t>
            </a:r>
            <a:r>
              <a:rPr lang="pt-BR" sz="4000" dirty="0">
                <a:latin typeface="Arial" panose="020B0604020202020204" pitchFamily="34" charset="0"/>
              </a:rPr>
              <a:t>) </a:t>
            </a:r>
            <a:r>
              <a:rPr lang="pt-BR" sz="4000" dirty="0" smtClean="0">
                <a:latin typeface="Arial" panose="020B0604020202020204" pitchFamily="34" charset="0"/>
              </a:rPr>
              <a:t> 10 </a:t>
            </a:r>
            <a:r>
              <a:rPr lang="pt-BR" sz="4000" dirty="0">
                <a:latin typeface="Arial" panose="020B0604020202020204" pitchFamily="34" charset="0"/>
              </a:rPr>
              <a:t>• </a:t>
            </a:r>
            <a:r>
              <a:rPr lang="pt-BR" sz="4000" dirty="0" smtClean="0">
                <a:latin typeface="Arial" panose="020B0604020202020204" pitchFamily="34" charset="0"/>
              </a:rPr>
              <a:t> ... = </a:t>
            </a:r>
            <a:r>
              <a:rPr lang="pt-BR" sz="4000" dirty="0">
                <a:latin typeface="Arial" panose="020B0604020202020204" pitchFamily="34" charset="0"/>
              </a:rPr>
              <a:t>30; </a:t>
            </a:r>
            <a:r>
              <a:rPr lang="ru-RU" sz="4000" dirty="0" smtClean="0">
                <a:latin typeface="Arial" panose="020B0604020202020204" pitchFamily="34" charset="0"/>
              </a:rPr>
              <a:t>       </a:t>
            </a:r>
            <a:r>
              <a:rPr lang="pt-BR" sz="4000" dirty="0" smtClean="0">
                <a:latin typeface="Arial" panose="020B0604020202020204" pitchFamily="34" charset="0"/>
              </a:rPr>
              <a:t>h) 50 :  ...  = 2;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</a:rPr>
              <a:t>e) </a:t>
            </a:r>
            <a:r>
              <a:rPr lang="en-US" sz="4000" dirty="0" smtClean="0">
                <a:latin typeface="Arial" panose="020B0604020202020204" pitchFamily="34" charset="0"/>
              </a:rPr>
              <a:t> 30 </a:t>
            </a:r>
            <a:r>
              <a:rPr lang="en-US" sz="4000" dirty="0">
                <a:latin typeface="Arial" panose="020B0604020202020204" pitchFamily="34" charset="0"/>
              </a:rPr>
              <a:t>: </a:t>
            </a:r>
            <a:r>
              <a:rPr lang="en-US" sz="4000" dirty="0" smtClean="0">
                <a:latin typeface="Arial" panose="020B0604020202020204" pitchFamily="34" charset="0"/>
              </a:rPr>
              <a:t> ...  = </a:t>
            </a:r>
            <a:r>
              <a:rPr lang="en-US" sz="4000" dirty="0">
                <a:latin typeface="Arial" panose="020B0604020202020204" pitchFamily="34" charset="0"/>
              </a:rPr>
              <a:t>3; </a:t>
            </a:r>
            <a:r>
              <a:rPr lang="ru-RU" sz="4000" dirty="0" smtClean="0">
                <a:latin typeface="Arial" panose="020B0604020202020204" pitchFamily="34" charset="0"/>
              </a:rPr>
              <a:t>     </a:t>
            </a:r>
            <a:r>
              <a:rPr lang="en-US" sz="4000" dirty="0" smtClean="0">
                <a:latin typeface="Arial" panose="020B0604020202020204" pitchFamily="34" charset="0"/>
              </a:rPr>
              <a:t> </a:t>
            </a:r>
            <a:r>
              <a:rPr lang="ru-RU" sz="4000" dirty="0" smtClean="0">
                <a:latin typeface="Arial" panose="020B0604020202020204" pitchFamily="34" charset="0"/>
              </a:rPr>
              <a:t>    </a:t>
            </a:r>
            <a:r>
              <a:rPr lang="en-US" sz="4000" dirty="0" err="1" smtClean="0">
                <a:latin typeface="Arial" panose="020B0604020202020204" pitchFamily="34" charset="0"/>
              </a:rPr>
              <a:t>i</a:t>
            </a:r>
            <a:r>
              <a:rPr lang="en-US" sz="4000" dirty="0" smtClean="0">
                <a:latin typeface="Arial" panose="020B0604020202020204" pitchFamily="34" charset="0"/>
              </a:rPr>
              <a:t>) 99 :  ...  = 9.</a:t>
            </a:r>
            <a:r>
              <a:rPr lang="ru-RU" sz="4000" dirty="0" smtClean="0">
                <a:latin typeface="Arial" panose="020B0604020202020204" pitchFamily="34" charset="0"/>
              </a:rPr>
              <a:t> </a:t>
            </a:r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961482" y="2203759"/>
            <a:ext cx="1008112" cy="707886"/>
            <a:chOff x="1964880" y="2174578"/>
            <a:chExt cx="1008112" cy="707886"/>
          </a:xfrm>
        </p:grpSpPr>
        <p:sp>
          <p:nvSpPr>
            <p:cNvPr id="4" name="Овал 3"/>
            <p:cNvSpPr/>
            <p:nvPr/>
          </p:nvSpPr>
          <p:spPr>
            <a:xfrm>
              <a:off x="1964880" y="2241302"/>
              <a:ext cx="792088" cy="57606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64880" y="2174578"/>
              <a:ext cx="10081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ru-RU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964880" y="3095670"/>
            <a:ext cx="1008112" cy="707886"/>
            <a:chOff x="1964880" y="2174578"/>
            <a:chExt cx="1008112" cy="707886"/>
          </a:xfrm>
        </p:grpSpPr>
        <p:sp>
          <p:nvSpPr>
            <p:cNvPr id="15" name="Овал 14"/>
            <p:cNvSpPr/>
            <p:nvPr/>
          </p:nvSpPr>
          <p:spPr>
            <a:xfrm>
              <a:off x="1964880" y="2241302"/>
              <a:ext cx="792088" cy="57606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64880" y="2174578"/>
              <a:ext cx="10081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endParaRPr lang="ru-RU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252912" y="4019714"/>
            <a:ext cx="1008112" cy="707886"/>
            <a:chOff x="1964880" y="2174578"/>
            <a:chExt cx="1008112" cy="707886"/>
          </a:xfrm>
        </p:grpSpPr>
        <p:sp>
          <p:nvSpPr>
            <p:cNvPr id="18" name="Овал 17"/>
            <p:cNvSpPr/>
            <p:nvPr/>
          </p:nvSpPr>
          <p:spPr>
            <a:xfrm>
              <a:off x="1964880" y="2241302"/>
              <a:ext cx="792088" cy="57606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64880" y="2174578"/>
              <a:ext cx="10081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  <a:endParaRPr lang="ru-RU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252912" y="4943758"/>
            <a:ext cx="1008112" cy="707886"/>
            <a:chOff x="1964880" y="2174578"/>
            <a:chExt cx="1008112" cy="707886"/>
          </a:xfrm>
        </p:grpSpPr>
        <p:sp>
          <p:nvSpPr>
            <p:cNvPr id="21" name="Овал 20"/>
            <p:cNvSpPr/>
            <p:nvPr/>
          </p:nvSpPr>
          <p:spPr>
            <a:xfrm>
              <a:off x="1964880" y="2241302"/>
              <a:ext cx="792088" cy="57606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64880" y="2174578"/>
              <a:ext cx="10081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ru-RU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875611" y="2227870"/>
            <a:ext cx="1008112" cy="707886"/>
            <a:chOff x="1964880" y="2174578"/>
            <a:chExt cx="1008112" cy="707886"/>
          </a:xfrm>
        </p:grpSpPr>
        <p:sp>
          <p:nvSpPr>
            <p:cNvPr id="24" name="Овал 23"/>
            <p:cNvSpPr/>
            <p:nvPr/>
          </p:nvSpPr>
          <p:spPr>
            <a:xfrm>
              <a:off x="1964880" y="2241302"/>
              <a:ext cx="792088" cy="57606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64880" y="2174578"/>
              <a:ext cx="10081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39</a:t>
              </a:r>
              <a:endParaRPr lang="ru-RU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797170" y="3162394"/>
            <a:ext cx="1307843" cy="1377164"/>
            <a:chOff x="1943625" y="2176256"/>
            <a:chExt cx="1008112" cy="1323439"/>
          </a:xfrm>
        </p:grpSpPr>
        <p:sp>
          <p:nvSpPr>
            <p:cNvPr id="27" name="Овал 26"/>
            <p:cNvSpPr/>
            <p:nvPr/>
          </p:nvSpPr>
          <p:spPr>
            <a:xfrm>
              <a:off x="1964880" y="2241302"/>
              <a:ext cx="792088" cy="57606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43625" y="2176256"/>
              <a:ext cx="100811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  <a:endParaRPr lang="ru-RU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836943" y="4021336"/>
            <a:ext cx="1008112" cy="707886"/>
            <a:chOff x="1964880" y="2174578"/>
            <a:chExt cx="1008112" cy="707886"/>
          </a:xfrm>
        </p:grpSpPr>
        <p:sp>
          <p:nvSpPr>
            <p:cNvPr id="30" name="Овал 29"/>
            <p:cNvSpPr/>
            <p:nvPr/>
          </p:nvSpPr>
          <p:spPr>
            <a:xfrm>
              <a:off x="1964880" y="2241302"/>
              <a:ext cx="792088" cy="57606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964880" y="2174578"/>
              <a:ext cx="10081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endParaRPr lang="ru-RU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6883723" y="4943758"/>
            <a:ext cx="1008112" cy="707886"/>
            <a:chOff x="1964880" y="2174578"/>
            <a:chExt cx="1008112" cy="707886"/>
          </a:xfrm>
        </p:grpSpPr>
        <p:sp>
          <p:nvSpPr>
            <p:cNvPr id="33" name="Овал 32"/>
            <p:cNvSpPr/>
            <p:nvPr/>
          </p:nvSpPr>
          <p:spPr>
            <a:xfrm>
              <a:off x="1964880" y="2241302"/>
              <a:ext cx="792088" cy="57606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64880" y="2174578"/>
              <a:ext cx="10081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ru-RU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620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168552" y="135948"/>
            <a:ext cx="4248472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77" defTabSz="914400">
              <a:spcBef>
                <a:spcPts val="296"/>
              </a:spcBef>
            </a:pPr>
            <a:r>
              <a:rPr lang="en-US" sz="5400" kern="0" dirty="0" smtClean="0"/>
              <a:t>2</a:t>
            </a:r>
            <a:r>
              <a:rPr lang="ru-RU" sz="5400" kern="0" dirty="0" smtClean="0"/>
              <a:t>09</a:t>
            </a:r>
            <a:r>
              <a:rPr lang="en-US" sz="5400" kern="0" dirty="0" smtClean="0"/>
              <a:t>- masala</a:t>
            </a:r>
            <a:endParaRPr lang="en-US" sz="5400" kern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2128" y="1031797"/>
            <a:ext cx="12097344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441 559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109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sonidan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b) 306 soni 674 730 sonidan necha marta kichik?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2128" y="3240410"/>
            <a:ext cx="9299872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indent="-742950">
              <a:buAutoNum type="alphaLcParenR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441 559 : 109 = </a:t>
            </a:r>
          </a:p>
          <a:p>
            <a:pPr marL="742950" indent="-742950">
              <a:buAutoNum type="alphaLcParenR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674 730 : 306 =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a) 4 051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 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b) 2 205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2608" y="3816474"/>
            <a:ext cx="1439818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4 051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2608" y="4382522"/>
            <a:ext cx="1439818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2 205</a:t>
            </a:r>
          </a:p>
        </p:txBody>
      </p:sp>
    </p:spTree>
    <p:extLst>
      <p:ext uri="{BB962C8B-B14F-4D97-AF65-F5344CB8AC3E}">
        <p14:creationId xmlns:p14="http://schemas.microsoft.com/office/powerpoint/2010/main" val="410877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7221" t="26989" r="14563" b="33992"/>
          <a:stretch/>
        </p:blipFill>
        <p:spPr>
          <a:xfrm>
            <a:off x="7529530" y="1537379"/>
            <a:ext cx="4352949" cy="33843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7177" t="26989" r="56685" b="34088"/>
          <a:stretch/>
        </p:blipFill>
        <p:spPr>
          <a:xfrm>
            <a:off x="2811105" y="1314416"/>
            <a:ext cx="4308781" cy="3607339"/>
          </a:xfrm>
          <a:prstGeom prst="rect">
            <a:avLst/>
          </a:prstGeom>
        </p:spPr>
      </p:pic>
      <p:sp>
        <p:nvSpPr>
          <p:cNvPr id="10" name="object 3"/>
          <p:cNvSpPr txBox="1">
            <a:spLocks/>
          </p:cNvSpPr>
          <p:nvPr/>
        </p:nvSpPr>
        <p:spPr>
          <a:xfrm>
            <a:off x="4168552" y="135460"/>
            <a:ext cx="4896544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77" defTabSz="914400">
              <a:spcBef>
                <a:spcPts val="296"/>
              </a:spcBef>
            </a:pPr>
            <a:r>
              <a:rPr lang="ru-RU" sz="5400" kern="0" dirty="0" smtClean="0"/>
              <a:t>210</a:t>
            </a:r>
            <a:r>
              <a:rPr lang="en-US" sz="5400" kern="0" dirty="0" smtClean="0"/>
              <a:t>- masala</a:t>
            </a:r>
            <a:endParaRPr lang="en-US" sz="5400" kern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49231" y="1143998"/>
            <a:ext cx="112332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</a:rPr>
              <a:t>Bitta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olma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massasi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necha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gramm</a:t>
            </a:r>
            <a:r>
              <a:rPr lang="en-US" sz="4000" dirty="0">
                <a:latin typeface="Arial" panose="020B0604020202020204" pitchFamily="34" charset="0"/>
              </a:rPr>
              <a:t>? (2-rasm)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66298" y="1887141"/>
            <a:ext cx="6480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5494" y="1914443"/>
            <a:ext cx="6480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3989" y="4086823"/>
            <a:ext cx="495012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indent="-742950">
              <a:buAutoNum type="alphaLcParenR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350 : 2 = 175 (g)</a:t>
            </a:r>
          </a:p>
          <a:p>
            <a:pPr marL="742950" indent="-742950">
              <a:buAutoNum type="alphaLcParenR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825 : 3 = 275 (g)</a:t>
            </a:r>
          </a:p>
          <a:p>
            <a:pPr marL="742950" indent="-742950">
              <a:buAutoNum type="alphaLcParenR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175g;  275g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54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4657</TotalTime>
  <Words>376</Words>
  <Application>Microsoft Office PowerPoint</Application>
  <PresentationFormat>Произвольный</PresentationFormat>
  <Paragraphs>75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 Math</vt:lpstr>
      <vt:lpstr>Constantia</vt:lpstr>
      <vt:lpstr>Office Theme</vt:lpstr>
      <vt:lpstr>MATEMATIKA</vt:lpstr>
      <vt:lpstr>Презентация PowerPoint</vt:lpstr>
      <vt:lpstr>Презентация PowerPoint</vt:lpstr>
      <vt:lpstr>  MISOL</vt:lpstr>
      <vt:lpstr>NATURAL SONLARNI BO‘LISH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Пользователь</cp:lastModifiedBy>
  <cp:revision>326</cp:revision>
  <dcterms:created xsi:type="dcterms:W3CDTF">2020-04-09T07:32:19Z</dcterms:created>
  <dcterms:modified xsi:type="dcterms:W3CDTF">2020-09-23T07:32:28Z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