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0" r:id="rId2"/>
    <p:sldId id="346" r:id="rId3"/>
    <p:sldId id="362" r:id="rId4"/>
    <p:sldId id="348" r:id="rId5"/>
    <p:sldId id="349" r:id="rId6"/>
    <p:sldId id="350" r:id="rId7"/>
    <p:sldId id="351" r:id="rId8"/>
    <p:sldId id="352" r:id="rId9"/>
    <p:sldId id="359" r:id="rId10"/>
    <p:sldId id="363" r:id="rId11"/>
    <p:sldId id="297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0305" autoAdjust="0"/>
  </p:normalViewPr>
  <p:slideViewPr>
    <p:cSldViewPr>
      <p:cViewPr varScale="1">
        <p:scale>
          <a:sx n="61" d="100"/>
          <a:sy n="61" d="100"/>
        </p:scale>
        <p:origin x="1068" y="6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5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7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0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1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21487" y="2953490"/>
            <a:ext cx="8085809" cy="4247410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60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60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6000" b="1" dirty="0" smtClean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ru-RU" sz="60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latin typeface="Arial"/>
                <a:cs typeface="Arial"/>
              </a:rPr>
              <a:t>MASALALAR</a:t>
            </a:r>
          </a:p>
          <a:p>
            <a:pPr marL="40888">
              <a:spcBef>
                <a:spcPts val="245"/>
              </a:spcBef>
            </a:pPr>
            <a:r>
              <a:rPr lang="en-US" sz="6000" b="1" dirty="0" smtClean="0">
                <a:solidFill>
                  <a:schemeClr val="tx2"/>
                </a:solidFill>
                <a:latin typeface="Arial"/>
                <a:cs typeface="Arial"/>
              </a:rPr>
              <a:t>YECHISH</a:t>
            </a:r>
            <a:r>
              <a:rPr lang="ru-RU" sz="60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ru-RU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lang="en-US" sz="8659" dirty="0">
              <a:latin typeface="Arial"/>
              <a:cs typeface="Arial"/>
            </a:endParaRPr>
          </a:p>
          <a:p>
            <a:pPr marL="40888" algn="ctr"/>
            <a:endParaRPr sz="3017" dirty="0">
              <a:latin typeface="Arial"/>
              <a:cs typeface="Arial"/>
            </a:endParaRPr>
          </a:p>
          <a:p>
            <a:pPr marL="71904" algn="ctr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29236" y="2808362"/>
            <a:ext cx="2793632" cy="2319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218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8483" y="1368202"/>
            <a:ext cx="11817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 + 24 = 56 (ta)  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2) 1456 : 56 = 26 (kun)  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 26 ∙ 32 = 832 (ta) </a:t>
            </a:r>
          </a:p>
          <a:p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832 ta, 624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8483" y="3744466"/>
            <a:ext cx="6400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4) 1456 – 832 = 624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ta)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7999" t="12983" r="14001" b="53002"/>
          <a:stretch/>
        </p:blipFill>
        <p:spPr>
          <a:xfrm>
            <a:off x="9397103" y="1386067"/>
            <a:ext cx="2057589" cy="2186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3563" t="14006" r="10000" b="39972"/>
          <a:stretch/>
        </p:blipFill>
        <p:spPr>
          <a:xfrm>
            <a:off x="6662201" y="3769515"/>
            <a:ext cx="2780279" cy="27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54492" y="1796071"/>
            <a:ext cx="11093590" cy="22159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218a-, 219-, 220-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>
                <a:solidFill>
                  <a:schemeClr val="tx1"/>
                </a:solidFill>
              </a:rPr>
              <a:t>. 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839" t="16960" r="7724" b="22011"/>
          <a:stretch/>
        </p:blipFill>
        <p:spPr>
          <a:xfrm>
            <a:off x="4096544" y="3456434"/>
            <a:ext cx="334660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112" y="159193"/>
            <a:ext cx="12313368" cy="814275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BO‘LISHNI TEKSHIRISH</a:t>
            </a:r>
            <a:endParaRPr lang="en-US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8152" y="1152178"/>
            <a:ext cx="119422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</a:rPr>
              <a:t>    </a:t>
            </a:r>
            <a:r>
              <a:rPr lang="en-US" sz="3600" b="1" dirty="0" err="1" smtClean="0">
                <a:latin typeface="Arial" panose="020B0604020202020204" pitchFamily="34" charset="0"/>
              </a:rPr>
              <a:t>Bo‘lish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amali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natijasini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ko‘paytirish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orqali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tekshirish</a:t>
            </a:r>
            <a:endParaRPr lang="en-US" sz="3600" b="1" dirty="0">
              <a:latin typeface="Arial" panose="020B0604020202020204" pitchFamily="34" charset="0"/>
            </a:endParaRPr>
          </a:p>
          <a:p>
            <a:endParaRPr lang="ru-RU" sz="4000" dirty="0" smtClean="0">
              <a:latin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</a:rPr>
              <a:t>945 </a:t>
            </a:r>
            <a:r>
              <a:rPr lang="en-US" sz="4000" dirty="0">
                <a:latin typeface="Arial" panose="020B0604020202020204" pitchFamily="34" charset="0"/>
              </a:rPr>
              <a:t>: 35 = 27 </a:t>
            </a:r>
            <a:r>
              <a:rPr lang="en-US" sz="4000" dirty="0" err="1" smtClean="0">
                <a:latin typeface="Arial" panose="020B0604020202020204" pitchFamily="34" charset="0"/>
              </a:rPr>
              <a:t>bo‘lish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chunki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         </a:t>
            </a:r>
            <a:r>
              <a:rPr lang="en-US" sz="4000" dirty="0" smtClean="0">
                <a:latin typeface="Arial" panose="020B0604020202020204" pitchFamily="34" charset="0"/>
              </a:rPr>
              <a:t>35 </a:t>
            </a:r>
            <a:r>
              <a:rPr lang="en-US" sz="4000" b="1" dirty="0" smtClean="0">
                <a:latin typeface="Arial" panose="020B0604020202020204" pitchFamily="34" charset="0"/>
              </a:rPr>
              <a:t>∙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27 </a:t>
            </a:r>
            <a:r>
              <a:rPr lang="en-US" sz="4000" dirty="0">
                <a:latin typeface="Arial" panose="020B0604020202020204" pitchFamily="34" charset="0"/>
              </a:rPr>
              <a:t>= 945</a:t>
            </a:r>
            <a:r>
              <a:rPr lang="en-US" sz="4000" dirty="0" smtClean="0">
                <a:latin typeface="Arial" panose="020B0604020202020204" pitchFamily="34" charset="0"/>
              </a:rPr>
              <a:t>.</a:t>
            </a:r>
          </a:p>
          <a:p>
            <a:endParaRPr lang="en-US" sz="4000" dirty="0">
              <a:latin typeface="Arial" panose="020B0604020202020204" pitchFamily="34" charset="0"/>
            </a:endParaRPr>
          </a:p>
          <a:p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Agar </a:t>
            </a:r>
            <a:r>
              <a:rPr lang="en-US" sz="4000" dirty="0" err="1" smtClean="0">
                <a:latin typeface="Arial" panose="020B0604020202020204" pitchFamily="34" charset="0"/>
              </a:rPr>
              <a:t>bo‘luvchi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bo‘linmaning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ko‘paytmasi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bo‘linuvchiga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</a:rPr>
              <a:t>bo‘lish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nn-NO" sz="4000" dirty="0" smtClean="0">
                <a:latin typeface="Arial" panose="020B0604020202020204" pitchFamily="34" charset="0"/>
              </a:rPr>
              <a:t>to‘g‘ri</a:t>
            </a:r>
            <a:r>
              <a:rPr lang="nn-NO" sz="4000" dirty="0">
                <a:latin typeface="Arial" panose="020B0604020202020204" pitchFamily="34" charset="0"/>
              </a:rPr>
              <a:t>, aks </a:t>
            </a:r>
            <a:endParaRPr lang="ru-RU" sz="4000" dirty="0" smtClean="0">
              <a:latin typeface="Arial" panose="020B0604020202020204" pitchFamily="34" charset="0"/>
            </a:endParaRPr>
          </a:p>
          <a:p>
            <a:r>
              <a:rPr lang="nn-NO" sz="4000" dirty="0" smtClean="0">
                <a:latin typeface="Arial" panose="020B0604020202020204" pitchFamily="34" charset="0"/>
              </a:rPr>
              <a:t>holda </a:t>
            </a:r>
            <a:r>
              <a:rPr lang="nn-NO" sz="4000" dirty="0" smtClean="0">
                <a:latin typeface="Arial" panose="020B0604020202020204" pitchFamily="34" charset="0"/>
              </a:rPr>
              <a:t>noto‘g‘ri </a:t>
            </a:r>
            <a:r>
              <a:rPr lang="nn-NO" sz="4000" dirty="0">
                <a:latin typeface="Arial" panose="020B0604020202020204" pitchFamily="34" charset="0"/>
              </a:rPr>
              <a:t>bajarilgan </a:t>
            </a:r>
            <a:r>
              <a:rPr lang="nn-NO" sz="4000" dirty="0" smtClean="0">
                <a:latin typeface="Arial" panose="020B0604020202020204" pitchFamily="34" charset="0"/>
              </a:rPr>
              <a:t>bo‘ladi</a:t>
            </a:r>
            <a:r>
              <a:rPr lang="nn-NO" sz="4000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2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112" y="159193"/>
            <a:ext cx="12313368" cy="814275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KO‘PAYTIRISHNI TEKSHIRISH</a:t>
            </a:r>
            <a:endParaRPr lang="en-US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112" y="1368202"/>
            <a:ext cx="12169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amali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768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768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24= 32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768 : 32 =24).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ko‘paytuvchilardan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207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44" y="1084210"/>
            <a:ext cx="12459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804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 67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f )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14 : 1;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672 : 56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 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1224 : 12;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9450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18;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1072 : 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  i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1515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687" t="25988" r="11751" b="41996"/>
          <a:stretch/>
        </p:blipFill>
        <p:spPr>
          <a:xfrm>
            <a:off x="9497144" y="1419883"/>
            <a:ext cx="308734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208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144" y="1399848"/>
            <a:ext cx="12025336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</a:rPr>
              <a:t>Ko‘paytirish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natijasini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tekshiring</a:t>
            </a:r>
            <a:r>
              <a:rPr lang="en-US" sz="4000" dirty="0" smtClean="0">
                <a:latin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</a:rPr>
              <a:t>a) 314 • 75 = 23 550; </a:t>
            </a:r>
            <a:r>
              <a:rPr lang="pt-BR" sz="4000" dirty="0" smtClean="0">
                <a:latin typeface="Arial" panose="020B0604020202020204" pitchFamily="34" charset="0"/>
              </a:rPr>
              <a:t>       d</a:t>
            </a:r>
            <a:r>
              <a:rPr lang="pt-BR" sz="4000" dirty="0">
                <a:latin typeface="Arial" panose="020B0604020202020204" pitchFamily="34" charset="0"/>
              </a:rPr>
              <a:t>) 601 • 852 = 512 012;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</a:rPr>
              <a:t>b) 502 • 104 = 52 208; </a:t>
            </a:r>
            <a:r>
              <a:rPr lang="pt-BR" sz="4000" dirty="0" smtClean="0">
                <a:latin typeface="Arial" panose="020B0604020202020204" pitchFamily="34" charset="0"/>
              </a:rPr>
              <a:t>     e</a:t>
            </a:r>
            <a:r>
              <a:rPr lang="pt-BR" sz="4000" dirty="0">
                <a:latin typeface="Arial" panose="020B0604020202020204" pitchFamily="34" charset="0"/>
              </a:rPr>
              <a:t>) 1005 • 212 = 213 060.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625" t="27989" r="47188" b="33992"/>
          <a:stretch/>
        </p:blipFill>
        <p:spPr>
          <a:xfrm>
            <a:off x="2584376" y="4162784"/>
            <a:ext cx="3096344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215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192" y="1368202"/>
            <a:ext cx="4262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Jadvalni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to‘ldiring</a:t>
            </a:r>
            <a:r>
              <a:rPr lang="en-US" sz="4000" dirty="0">
                <a:latin typeface="Arial" panose="020B0604020202020204" pitchFamily="34" charset="0"/>
              </a:rPr>
              <a:t>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04175"/>
              </p:ext>
            </p:extLst>
          </p:nvPr>
        </p:nvGraphicFramePr>
        <p:xfrm>
          <a:off x="424137" y="2360080"/>
          <a:ext cx="12025332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148"/>
                <a:gridCol w="1336148"/>
                <a:gridCol w="1336148"/>
                <a:gridCol w="1336148"/>
                <a:gridCol w="1336148"/>
                <a:gridCol w="1336148"/>
                <a:gridCol w="1336148"/>
                <a:gridCol w="1336148"/>
                <a:gridCol w="1336148"/>
              </a:tblGrid>
              <a:tr h="373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3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3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• b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3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: b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76464" y="3762160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1098" y="3754425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684" y="4470046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1961" y="3764480"/>
            <a:ext cx="129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4103" y="3076989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8036" y="3723644"/>
            <a:ext cx="117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576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3398" y="3001367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4708" y="4471938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8885" y="3709253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0384" y="3699295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0384" y="4402526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0311" y="2360080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217" y="4470046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7200" y="4417139"/>
            <a:ext cx="89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216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44" y="1224695"/>
            <a:ext cx="12683592" cy="50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</a:t>
            </a:r>
            <a:r>
              <a:rPr lang="en-US" sz="4000" dirty="0" smtClean="0"/>
              <a:t>Ag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a) a =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23712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b = 145, d = 31; b) a =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2730,b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= 438, d = 412 bo‘lsa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(b - d)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indent="-742950">
              <a:lnSpc>
                <a:spcPts val="5500"/>
              </a:lnSpc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b = 145, d 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pPr>
              <a:lnSpc>
                <a:spcPts val="55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: (b - d) = 23712 : (145 – 31) = 23712 : 114 = 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= 2730,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438, d = 412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: (b - d)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2730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(438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412) =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160" y="6199110"/>
            <a:ext cx="4350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2730 : 26 = 105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08036" y="4044692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208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217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44" y="1368202"/>
            <a:ext cx="12459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2880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ko‘paytuvchilardan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10323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ko‘paytuvchilardan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3747811"/>
            <a:ext cx="9361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2880 : 45 = 64,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10323 : 111 = 93,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9654" y="4360019"/>
            <a:ext cx="3480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2880 = 45 ∙ 64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9654" y="4975572"/>
            <a:ext cx="3974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10323 = 111 ∙ 93</a:t>
            </a:r>
          </a:p>
        </p:txBody>
      </p:sp>
    </p:spTree>
    <p:extLst>
      <p:ext uri="{BB962C8B-B14F-4D97-AF65-F5344CB8AC3E}">
        <p14:creationId xmlns:p14="http://schemas.microsoft.com/office/powerpoint/2010/main" val="2966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218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7440" y="1186985"/>
            <a:ext cx="12313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duradgor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birgalikda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ishlab</a:t>
            </a:r>
            <a:r>
              <a:rPr lang="en-US" sz="4000" dirty="0">
                <a:latin typeface="Arial" panose="020B0604020202020204" pitchFamily="34" charset="0"/>
              </a:rPr>
              <a:t> 1456 ta </a:t>
            </a:r>
            <a:r>
              <a:rPr lang="en-US" sz="4000" dirty="0" err="1">
                <a:latin typeface="Arial" panose="020B0604020202020204" pitchFamily="34" charset="0"/>
              </a:rPr>
              <a:t>stul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yasadi</a:t>
            </a:r>
            <a:r>
              <a:rPr lang="en-US" sz="4000" dirty="0">
                <a:latin typeface="Arial" panose="020B0604020202020204" pitchFamily="34" charset="0"/>
              </a:rPr>
              <a:t>. Agar </a:t>
            </a:r>
            <a:r>
              <a:rPr lang="en-US" sz="4000" dirty="0" err="1">
                <a:latin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duradgor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</a:rPr>
              <a:t>bir </a:t>
            </a:r>
            <a:r>
              <a:rPr lang="sv-SE" sz="4000" dirty="0">
                <a:latin typeface="Arial" panose="020B0604020202020204" pitchFamily="34" charset="0"/>
              </a:rPr>
              <a:t>kunda 32 ta, ikkinchisi esa 24 ta stul yasagan bo‘lsa, ularning har </a:t>
            </a:r>
            <a:r>
              <a:rPr lang="sv-SE" sz="4000" dirty="0" smtClean="0">
                <a:latin typeface="Arial" panose="020B0604020202020204" pitchFamily="34" charset="0"/>
              </a:rPr>
              <a:t>biri  </a:t>
            </a:r>
            <a:r>
              <a:rPr lang="en-US" sz="4000" dirty="0" err="1" smtClean="0">
                <a:latin typeface="Arial" panose="020B0604020202020204" pitchFamily="34" charset="0"/>
              </a:rPr>
              <a:t>jami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nechtadan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stul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yasagan</a:t>
            </a:r>
            <a:r>
              <a:rPr lang="en-US" sz="4000" dirty="0">
                <a:latin typeface="Arial" panose="020B0604020202020204" pitchFamily="34" charset="0"/>
              </a:rPr>
              <a:t>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3563" t="14006" r="10000" b="39972"/>
          <a:stretch/>
        </p:blipFill>
        <p:spPr>
          <a:xfrm>
            <a:off x="5968752" y="3528442"/>
            <a:ext cx="3456384" cy="3382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7999" t="12983" r="14001" b="53002"/>
          <a:stretch/>
        </p:blipFill>
        <p:spPr>
          <a:xfrm>
            <a:off x="1936304" y="4032498"/>
            <a:ext cx="2581339" cy="27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529</Words>
  <Application>Microsoft Office PowerPoint</Application>
  <PresentationFormat>Произвольный</PresentationFormat>
  <Paragraphs>112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MATEMATIKA</vt:lpstr>
      <vt:lpstr>    BO‘LISHNI TEKSHIRISH</vt:lpstr>
      <vt:lpstr>    KO‘PAYTIRISHNI TEKSHIRISH</vt:lpstr>
      <vt:lpstr>    207- masala</vt:lpstr>
      <vt:lpstr>    208- masala</vt:lpstr>
      <vt:lpstr>    215- masala</vt:lpstr>
      <vt:lpstr>    216- masala</vt:lpstr>
      <vt:lpstr>    217- masala</vt:lpstr>
      <vt:lpstr>    218- masala</vt:lpstr>
      <vt:lpstr>    218- masala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321</cp:revision>
  <dcterms:created xsi:type="dcterms:W3CDTF">2020-04-09T07:32:19Z</dcterms:created>
  <dcterms:modified xsi:type="dcterms:W3CDTF">2020-09-23T05:39:11Z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