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90" r:id="rId2"/>
    <p:sldId id="372" r:id="rId3"/>
    <p:sldId id="348" r:id="rId4"/>
    <p:sldId id="373" r:id="rId5"/>
    <p:sldId id="366" r:id="rId6"/>
    <p:sldId id="374" r:id="rId7"/>
    <p:sldId id="377" r:id="rId8"/>
    <p:sldId id="375" r:id="rId9"/>
    <p:sldId id="378" r:id="rId10"/>
    <p:sldId id="376" r:id="rId11"/>
    <p:sldId id="379" r:id="rId12"/>
    <p:sldId id="297" r:id="rId13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56" autoAdjust="0"/>
    <p:restoredTop sz="90305" autoAdjust="0"/>
  </p:normalViewPr>
  <p:slideViewPr>
    <p:cSldViewPr>
      <p:cViewPr varScale="1">
        <p:scale>
          <a:sx n="67" d="100"/>
          <a:sy n="67" d="100"/>
        </p:scale>
        <p:origin x="816" y="78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651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89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203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1569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1398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441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0458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763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23DB5-9FC0-4013-8E8E-EC9726CA12C3}" type="datetime1">
              <a:rPr lang="ru-RU" smtClean="0"/>
              <a:pPr>
                <a:defRPr/>
              </a:pPr>
              <a:t>05.10.2020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8EE99-8902-42F0-86F6-8DD708764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02" y="0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585451" y="2719365"/>
            <a:ext cx="9685812" cy="2704552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2871788" indent="-2832100">
              <a:spcBef>
                <a:spcPts val="245"/>
              </a:spcBef>
            </a:pP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M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AVZU</a:t>
            </a:r>
            <a:r>
              <a:rPr lang="it-IT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MASALALAR </a:t>
            </a:r>
            <a:r>
              <a:rPr lang="ru-RU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5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71788" indent="-2832100">
              <a:spcBef>
                <a:spcPts val="245"/>
              </a:spcBef>
            </a:pPr>
            <a:r>
              <a:rPr lang="it-IT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it-IT" sz="8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 algn="ctr"/>
            <a:endParaRPr sz="3017" dirty="0">
              <a:latin typeface="Arial"/>
              <a:cs typeface="Arial"/>
            </a:endParaRPr>
          </a:p>
          <a:p>
            <a:pPr marL="71904" algn="ctr"/>
            <a:r>
              <a:rPr lang="en-US" sz="3554" dirty="0">
                <a:latin typeface="Arial" pitchFamily="34" charset="0"/>
                <a:cs typeface="Arial" pitchFamily="34" charset="0"/>
              </a:rPr>
              <a:t> </a:t>
            </a:r>
            <a:endParaRPr sz="2800" i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6" y="454530"/>
            <a:ext cx="11094394" cy="876938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uz-Cyrl-UZ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444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10232890" y="2719365"/>
            <a:ext cx="2300409" cy="20762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6" name="TextBox 5"/>
          <p:cNvSpPr txBox="1"/>
          <p:nvPr/>
        </p:nvSpPr>
        <p:spPr>
          <a:xfrm>
            <a:off x="568152" y="2614932"/>
            <a:ext cx="792088" cy="187220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68152" y="4781460"/>
            <a:ext cx="792088" cy="1872208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YECHISH</a:t>
            </a:r>
            <a:endParaRPr lang="en-US" sz="4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2168" y="1368202"/>
            <a:ext cx="95050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lphaLcParenR"/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130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536 : 444 - 5829 : 87 + 58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606 =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1892405" y="3025031"/>
            <a:ext cx="878953" cy="563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4000">
              <a:latin typeface="Arial" panose="020B0604020202020204" pitchFamily="34" charset="0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856184" y="2332749"/>
            <a:ext cx="223343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 </a:t>
            </a:r>
            <a:r>
              <a:rPr lang="en-US" altLang="ru-RU" sz="4000" dirty="0" smtClean="0">
                <a:latin typeface="Arial" panose="020B0604020202020204" pitchFamily="34" charset="0"/>
              </a:rPr>
              <a:t>130536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>
            <a:off x="2858150" y="2448768"/>
            <a:ext cx="0" cy="10795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>
            <a:off x="2858150" y="3025031"/>
            <a:ext cx="98048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2836080" y="2355261"/>
            <a:ext cx="13874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444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2841687" y="2967690"/>
            <a:ext cx="45424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2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1279802" y="2806034"/>
            <a:ext cx="116055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888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17" name="Line 17"/>
          <p:cNvSpPr>
            <a:spLocks noChangeShapeType="1"/>
          </p:cNvSpPr>
          <p:nvPr/>
        </p:nvSpPr>
        <p:spPr bwMode="auto">
          <a:xfrm>
            <a:off x="1432174" y="3456434"/>
            <a:ext cx="792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Box 18"/>
          <p:cNvSpPr txBox="1">
            <a:spLocks noChangeArrowheads="1"/>
          </p:cNvSpPr>
          <p:nvPr/>
        </p:nvSpPr>
        <p:spPr bwMode="auto">
          <a:xfrm>
            <a:off x="1309769" y="3363783"/>
            <a:ext cx="120092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417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3110570" y="2968031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9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1298197" y="3911602"/>
            <a:ext cx="147316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3996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2446019" y="5453789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0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22" name="Line 17"/>
          <p:cNvSpPr>
            <a:spLocks noChangeShapeType="1"/>
          </p:cNvSpPr>
          <p:nvPr/>
        </p:nvSpPr>
        <p:spPr bwMode="auto">
          <a:xfrm flipV="1">
            <a:off x="1410248" y="4527541"/>
            <a:ext cx="1145086" cy="90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2142995" y="3372784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3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24" name="Text Box 16"/>
          <p:cNvSpPr txBox="1">
            <a:spLocks noChangeArrowheads="1"/>
          </p:cNvSpPr>
          <p:nvPr/>
        </p:nvSpPr>
        <p:spPr bwMode="auto">
          <a:xfrm>
            <a:off x="1595300" y="4419378"/>
            <a:ext cx="147316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1</a:t>
            </a:r>
            <a:r>
              <a:rPr lang="en-US" altLang="ru-RU" sz="4000" dirty="0" smtClean="0">
                <a:latin typeface="Arial" panose="020B0604020202020204" pitchFamily="34" charset="0"/>
              </a:rPr>
              <a:t>776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3409733" y="2966666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4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26" name="Text Box 16"/>
          <p:cNvSpPr txBox="1">
            <a:spLocks noChangeArrowheads="1"/>
          </p:cNvSpPr>
          <p:nvPr/>
        </p:nvSpPr>
        <p:spPr bwMode="auto">
          <a:xfrm>
            <a:off x="1594884" y="4908788"/>
            <a:ext cx="147316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1</a:t>
            </a:r>
            <a:r>
              <a:rPr lang="en-US" altLang="ru-RU" sz="4000" dirty="0" smtClean="0">
                <a:latin typeface="Arial" panose="020B0604020202020204" pitchFamily="34" charset="0"/>
              </a:rPr>
              <a:t>776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27" name="Line 17"/>
          <p:cNvSpPr>
            <a:spLocks noChangeShapeType="1"/>
          </p:cNvSpPr>
          <p:nvPr/>
        </p:nvSpPr>
        <p:spPr bwMode="auto">
          <a:xfrm flipV="1">
            <a:off x="1713064" y="5502036"/>
            <a:ext cx="1145086" cy="90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5271716" y="2984086"/>
            <a:ext cx="878953" cy="563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4000">
              <a:latin typeface="Arial" panose="020B0604020202020204" pitchFamily="34" charset="0"/>
            </a:endParaRPr>
          </a:p>
        </p:txBody>
      </p:sp>
      <p:sp>
        <p:nvSpPr>
          <p:cNvPr id="29" name="Text Box 11"/>
          <p:cNvSpPr txBox="1">
            <a:spLocks noChangeArrowheads="1"/>
          </p:cNvSpPr>
          <p:nvPr/>
        </p:nvSpPr>
        <p:spPr bwMode="auto">
          <a:xfrm>
            <a:off x="4689080" y="2247884"/>
            <a:ext cx="223343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 </a:t>
            </a:r>
            <a:r>
              <a:rPr lang="en-US" altLang="ru-RU" sz="4000" dirty="0" smtClean="0">
                <a:latin typeface="Arial" panose="020B0604020202020204" pitchFamily="34" charset="0"/>
              </a:rPr>
              <a:t>5829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30" name="Line 12"/>
          <p:cNvSpPr>
            <a:spLocks noChangeShapeType="1"/>
          </p:cNvSpPr>
          <p:nvPr/>
        </p:nvSpPr>
        <p:spPr bwMode="auto">
          <a:xfrm>
            <a:off x="6237461" y="2407823"/>
            <a:ext cx="0" cy="10795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Line 13"/>
          <p:cNvSpPr>
            <a:spLocks noChangeShapeType="1"/>
          </p:cNvSpPr>
          <p:nvPr/>
        </p:nvSpPr>
        <p:spPr bwMode="auto">
          <a:xfrm>
            <a:off x="6237461" y="2984086"/>
            <a:ext cx="792163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 Box 14"/>
          <p:cNvSpPr txBox="1">
            <a:spLocks noChangeArrowheads="1"/>
          </p:cNvSpPr>
          <p:nvPr/>
        </p:nvSpPr>
        <p:spPr bwMode="auto">
          <a:xfrm>
            <a:off x="6237461" y="2263361"/>
            <a:ext cx="13874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87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33" name="Text Box 15"/>
          <p:cNvSpPr txBox="1">
            <a:spLocks noChangeArrowheads="1"/>
          </p:cNvSpPr>
          <p:nvPr/>
        </p:nvSpPr>
        <p:spPr bwMode="auto">
          <a:xfrm>
            <a:off x="6220998" y="2926745"/>
            <a:ext cx="45424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6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34" name="Text Box 16"/>
          <p:cNvSpPr txBox="1">
            <a:spLocks noChangeArrowheads="1"/>
          </p:cNvSpPr>
          <p:nvPr/>
        </p:nvSpPr>
        <p:spPr bwMode="auto">
          <a:xfrm>
            <a:off x="4831517" y="2706899"/>
            <a:ext cx="116055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522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35" name="Line 17"/>
          <p:cNvSpPr>
            <a:spLocks noChangeShapeType="1"/>
          </p:cNvSpPr>
          <p:nvPr/>
        </p:nvSpPr>
        <p:spPr bwMode="auto">
          <a:xfrm>
            <a:off x="4960640" y="3384426"/>
            <a:ext cx="792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 Box 18"/>
          <p:cNvSpPr txBox="1">
            <a:spLocks noChangeArrowheads="1"/>
          </p:cNvSpPr>
          <p:nvPr/>
        </p:nvSpPr>
        <p:spPr bwMode="auto">
          <a:xfrm>
            <a:off x="5150589" y="3280117"/>
            <a:ext cx="120092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60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37" name="Text Box 15"/>
          <p:cNvSpPr txBox="1">
            <a:spLocks noChangeArrowheads="1"/>
          </p:cNvSpPr>
          <p:nvPr/>
        </p:nvSpPr>
        <p:spPr bwMode="auto">
          <a:xfrm>
            <a:off x="6489881" y="2927086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7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38" name="Text Box 16"/>
          <p:cNvSpPr txBox="1">
            <a:spLocks noChangeArrowheads="1"/>
          </p:cNvSpPr>
          <p:nvPr/>
        </p:nvSpPr>
        <p:spPr bwMode="auto">
          <a:xfrm>
            <a:off x="5171434" y="3742223"/>
            <a:ext cx="147316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609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5751049" y="4312350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0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40" name="Line 17"/>
          <p:cNvSpPr>
            <a:spLocks noChangeShapeType="1"/>
          </p:cNvSpPr>
          <p:nvPr/>
        </p:nvSpPr>
        <p:spPr bwMode="auto">
          <a:xfrm flipV="1">
            <a:off x="5111698" y="4392538"/>
            <a:ext cx="1145086" cy="90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 Box 15"/>
          <p:cNvSpPr txBox="1">
            <a:spLocks noChangeArrowheads="1"/>
          </p:cNvSpPr>
          <p:nvPr/>
        </p:nvSpPr>
        <p:spPr bwMode="auto">
          <a:xfrm>
            <a:off x="5724608" y="3272180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9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7937238" y="2247884"/>
            <a:ext cx="13874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294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47" name="Text Box 14"/>
          <p:cNvSpPr txBox="1">
            <a:spLocks noChangeArrowheads="1"/>
          </p:cNvSpPr>
          <p:nvPr/>
        </p:nvSpPr>
        <p:spPr bwMode="auto">
          <a:xfrm>
            <a:off x="8217631" y="2706899"/>
            <a:ext cx="98841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67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48" name="Line 17"/>
          <p:cNvSpPr>
            <a:spLocks noChangeShapeType="1"/>
          </p:cNvSpPr>
          <p:nvPr/>
        </p:nvSpPr>
        <p:spPr bwMode="auto">
          <a:xfrm flipV="1">
            <a:off x="7801678" y="3359276"/>
            <a:ext cx="1145086" cy="90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 Box 14"/>
          <p:cNvSpPr txBox="1">
            <a:spLocks noChangeArrowheads="1"/>
          </p:cNvSpPr>
          <p:nvPr/>
        </p:nvSpPr>
        <p:spPr bwMode="auto">
          <a:xfrm>
            <a:off x="7904789" y="3280117"/>
            <a:ext cx="13874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227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9798744" y="2280086"/>
            <a:ext cx="18966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58 606 </a:t>
            </a:r>
            <a:endParaRPr lang="ru-RU" sz="4000" dirty="0"/>
          </a:p>
        </p:txBody>
      </p:sp>
      <p:sp>
        <p:nvSpPr>
          <p:cNvPr id="51" name="Text Box 14"/>
          <p:cNvSpPr txBox="1">
            <a:spLocks noChangeArrowheads="1"/>
          </p:cNvSpPr>
          <p:nvPr/>
        </p:nvSpPr>
        <p:spPr bwMode="auto">
          <a:xfrm>
            <a:off x="10513403" y="2748548"/>
            <a:ext cx="13874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227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53" name="Line 17"/>
          <p:cNvSpPr>
            <a:spLocks noChangeShapeType="1"/>
          </p:cNvSpPr>
          <p:nvPr/>
        </p:nvSpPr>
        <p:spPr bwMode="auto">
          <a:xfrm>
            <a:off x="9913535" y="3384425"/>
            <a:ext cx="1477351" cy="1399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9846222" y="3376096"/>
            <a:ext cx="18966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58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833 </a:t>
            </a:r>
            <a:endParaRPr lang="ru-RU" sz="4000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9873930" y="1380815"/>
            <a:ext cx="18966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58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833 </a:t>
            </a:r>
            <a:endParaRPr lang="ru-RU" sz="4000" dirty="0"/>
          </a:p>
        </p:txBody>
      </p:sp>
      <p:sp>
        <p:nvSpPr>
          <p:cNvPr id="57" name="Text Box 15"/>
          <p:cNvSpPr txBox="1">
            <a:spLocks noChangeArrowheads="1"/>
          </p:cNvSpPr>
          <p:nvPr/>
        </p:nvSpPr>
        <p:spPr bwMode="auto">
          <a:xfrm>
            <a:off x="797148" y="2557911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-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58" name="Text Box 15"/>
          <p:cNvSpPr txBox="1">
            <a:spLocks noChangeArrowheads="1"/>
          </p:cNvSpPr>
          <p:nvPr/>
        </p:nvSpPr>
        <p:spPr bwMode="auto">
          <a:xfrm>
            <a:off x="1035276" y="3522458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-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59" name="Text Box 15"/>
          <p:cNvSpPr txBox="1">
            <a:spLocks noChangeArrowheads="1"/>
          </p:cNvSpPr>
          <p:nvPr/>
        </p:nvSpPr>
        <p:spPr bwMode="auto">
          <a:xfrm>
            <a:off x="1314301" y="4649500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-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60" name="Text Box 15"/>
          <p:cNvSpPr txBox="1">
            <a:spLocks noChangeArrowheads="1"/>
          </p:cNvSpPr>
          <p:nvPr/>
        </p:nvSpPr>
        <p:spPr bwMode="auto">
          <a:xfrm>
            <a:off x="4503534" y="2407823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-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61" name="Text Box 15"/>
          <p:cNvSpPr txBox="1">
            <a:spLocks noChangeArrowheads="1"/>
          </p:cNvSpPr>
          <p:nvPr/>
        </p:nvSpPr>
        <p:spPr bwMode="auto">
          <a:xfrm>
            <a:off x="4926388" y="3462763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-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62" name="Text Box 15"/>
          <p:cNvSpPr txBox="1">
            <a:spLocks noChangeArrowheads="1"/>
          </p:cNvSpPr>
          <p:nvPr/>
        </p:nvSpPr>
        <p:spPr bwMode="auto">
          <a:xfrm>
            <a:off x="7627624" y="2525735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-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63" name="Text Box 15"/>
          <p:cNvSpPr txBox="1">
            <a:spLocks noChangeArrowheads="1"/>
          </p:cNvSpPr>
          <p:nvPr/>
        </p:nvSpPr>
        <p:spPr bwMode="auto">
          <a:xfrm>
            <a:off x="9438435" y="2577836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+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8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500"/>
                            </p:stCondLst>
                            <p:childTnLst>
                              <p:par>
                                <p:cTn id="10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000"/>
                            </p:stCondLst>
                            <p:childTnLst>
                              <p:par>
                                <p:cTn id="1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0"/>
                            </p:stCondLst>
                            <p:childTnLst>
                              <p:par>
                                <p:cTn id="12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500"/>
                            </p:stCondLst>
                            <p:childTnLst>
                              <p:par>
                                <p:cTn id="13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000"/>
                            </p:stCondLst>
                            <p:childTnLst>
                              <p:par>
                                <p:cTn id="13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6500"/>
                            </p:stCondLst>
                            <p:childTnLst>
                              <p:par>
                                <p:cTn id="13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000"/>
                            </p:stCondLst>
                            <p:childTnLst>
                              <p:par>
                                <p:cTn id="14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00"/>
                            </p:stCondLst>
                            <p:childTnLst>
                              <p:par>
                                <p:cTn id="15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500"/>
                            </p:stCondLst>
                            <p:childTnLst>
                              <p:par>
                                <p:cTn id="15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2000"/>
                            </p:stCondLst>
                            <p:childTnLst>
                              <p:par>
                                <p:cTn id="16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000"/>
                            </p:stCondLst>
                            <p:childTnLst>
                              <p:par>
                                <p:cTn id="17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500"/>
                            </p:stCondLst>
                            <p:childTnLst>
                              <p:par>
                                <p:cTn id="18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2000"/>
                            </p:stCondLst>
                            <p:childTnLst>
                              <p:par>
                                <p:cTn id="18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  <p:bldP spid="14" grpId="0"/>
      <p:bldP spid="15" grpId="0"/>
      <p:bldP spid="16" grpId="0"/>
      <p:bldP spid="17" grpId="0" animBg="1"/>
      <p:bldP spid="18" grpId="0"/>
      <p:bldP spid="19" grpId="0"/>
      <p:bldP spid="20" grpId="0"/>
      <p:bldP spid="21" grpId="0"/>
      <p:bldP spid="22" grpId="0" animBg="1"/>
      <p:bldP spid="23" grpId="0"/>
      <p:bldP spid="24" grpId="0"/>
      <p:bldP spid="25" grpId="0"/>
      <p:bldP spid="26" grpId="0"/>
      <p:bldP spid="27" grpId="0" animBg="1"/>
      <p:bldP spid="29" grpId="0"/>
      <p:bldP spid="30" grpId="0" animBg="1"/>
      <p:bldP spid="31" grpId="0" animBg="1"/>
      <p:bldP spid="32" grpId="0"/>
      <p:bldP spid="33" grpId="0"/>
      <p:bldP spid="34" grpId="0"/>
      <p:bldP spid="35" grpId="0" animBg="1"/>
      <p:bldP spid="36" grpId="0"/>
      <p:bldP spid="37" grpId="0"/>
      <p:bldP spid="38" grpId="0"/>
      <p:bldP spid="39" grpId="0"/>
      <p:bldP spid="40" grpId="0" animBg="1"/>
      <p:bldP spid="41" grpId="0"/>
      <p:bldP spid="46" grpId="0"/>
      <p:bldP spid="47" grpId="0"/>
      <p:bldP spid="48" grpId="0" animBg="1"/>
      <p:bldP spid="49" grpId="0"/>
      <p:bldP spid="50" grpId="0"/>
      <p:bldP spid="51" grpId="0"/>
      <p:bldP spid="53" grpId="0" animBg="1"/>
      <p:bldP spid="55" grpId="0"/>
      <p:bldP spid="57" grpId="0"/>
      <p:bldP spid="58" grpId="0"/>
      <p:bldP spid="59" grpId="0"/>
      <p:bldP spid="60" grpId="0"/>
      <p:bldP spid="61" grpId="0"/>
      <p:bldP spid="62" grpId="0"/>
      <p:bldP spid="6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TEST</a:t>
            </a:r>
            <a:endParaRPr lang="en-US" sz="4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2128" y="936154"/>
            <a:ext cx="122413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tenglik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qoldiqli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ifodalaydi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AutoNum type="arabicParenR"/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47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4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• 11 + 3            2) 47 = 6 • 6 + 11</a:t>
            </a:r>
          </a:p>
          <a:p>
            <a:pPr marL="742950" indent="-742950">
              <a:lnSpc>
                <a:spcPct val="150000"/>
              </a:lnSpc>
              <a:buAutoNum type="arabicParenR" startAt="3"/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47 = 9 • 5 + 2              4) 47 = 7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• 7 – 2 </a:t>
            </a:r>
          </a:p>
          <a:p>
            <a:pPr>
              <a:lnSpc>
                <a:spcPct val="150000"/>
              </a:lnSpc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1 va 3      B) 1 , 2 va 3      D)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va 4      E) 2 va 3          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8152" y="5472658"/>
            <a:ext cx="23214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840002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846663" y="288082"/>
            <a:ext cx="11494563" cy="738664"/>
          </a:xfrm>
        </p:spPr>
        <p:txBody>
          <a:bodyPr/>
          <a:lstStyle/>
          <a:p>
            <a:r>
              <a:rPr lang="en-US" sz="4800" b="1" dirty="0" err="1"/>
              <a:t>Mustaqil</a:t>
            </a:r>
            <a:r>
              <a:rPr lang="en-US" sz="4800" b="1" dirty="0"/>
              <a:t>  </a:t>
            </a:r>
            <a:r>
              <a:rPr lang="en-US" sz="4800" b="1" dirty="0" err="1"/>
              <a:t>bajarish</a:t>
            </a:r>
            <a:r>
              <a:rPr lang="en-US" sz="4800" b="1" dirty="0"/>
              <a:t>  </a:t>
            </a:r>
            <a:r>
              <a:rPr lang="en-US" sz="4800" b="1" dirty="0" err="1"/>
              <a:t>uchun</a:t>
            </a:r>
            <a:r>
              <a:rPr lang="en-US" sz="4800" b="1" dirty="0"/>
              <a:t>  </a:t>
            </a:r>
            <a:r>
              <a:rPr lang="en-US" sz="4800" b="1" dirty="0" err="1"/>
              <a:t>topshiriqlar</a:t>
            </a:r>
            <a:r>
              <a:rPr lang="en-US" sz="4800" b="1" dirty="0"/>
              <a:t>:</a:t>
            </a:r>
            <a:endParaRPr lang="ru-RU" sz="48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846663" y="1656234"/>
            <a:ext cx="11093590" cy="1477328"/>
          </a:xfrm>
        </p:spPr>
        <p:txBody>
          <a:bodyPr/>
          <a:lstStyle/>
          <a:p>
            <a:pPr algn="l"/>
            <a:r>
              <a:rPr lang="en-US" sz="4800" b="1" dirty="0">
                <a:solidFill>
                  <a:schemeClr val="tx1"/>
                </a:solidFill>
              </a:rPr>
              <a:t>   </a:t>
            </a: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8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800" b="1" dirty="0" smtClean="0">
                <a:solidFill>
                  <a:schemeClr val="tx1"/>
                </a:solidFill>
              </a:rPr>
              <a:t>  254-, 255-,  256-,  257-, 258- </a:t>
            </a:r>
            <a:r>
              <a:rPr lang="en-US" sz="4800" b="1" dirty="0" err="1">
                <a:solidFill>
                  <a:schemeClr val="tx1"/>
                </a:solidFill>
              </a:rPr>
              <a:t>masalalarni</a:t>
            </a:r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 smtClean="0">
                <a:solidFill>
                  <a:schemeClr val="tx1"/>
                </a:solidFill>
              </a:rPr>
              <a:t>yechish</a:t>
            </a:r>
            <a:r>
              <a:rPr lang="en-US" sz="4800" b="1" dirty="0" smtClean="0">
                <a:solidFill>
                  <a:schemeClr val="tx1"/>
                </a:solidFill>
              </a:rPr>
              <a:t> (56- bet).  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1250" t="20986" r="11188" b="20986"/>
          <a:stretch/>
        </p:blipFill>
        <p:spPr>
          <a:xfrm>
            <a:off x="4312568" y="3456434"/>
            <a:ext cx="2721845" cy="3221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244405" y="108767"/>
            <a:ext cx="12425982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352129" y="108767"/>
            <a:ext cx="12210534" cy="85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QOLDIQLI  BO‘LISH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6846" y="4793573"/>
            <a:ext cx="119533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bo‘luvchidan</a:t>
            </a: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en-US" sz="3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20480" y="5680350"/>
            <a:ext cx="54520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22</a:t>
            </a:r>
            <a:r>
              <a:rPr lang="ru-RU" sz="44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>
                <a:solidFill>
                  <a:schemeClr val="tx2"/>
                </a:solidFill>
                <a:latin typeface="Arial" panose="020B0604020202020204" pitchFamily="34" charset="0"/>
              </a:rPr>
              <a:t>:</a:t>
            </a:r>
            <a:r>
              <a:rPr lang="ru-RU" sz="44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7</a:t>
            </a:r>
            <a:r>
              <a:rPr lang="ru-RU" sz="44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=</a:t>
            </a:r>
            <a:r>
              <a:rPr lang="en-US" sz="44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3 (</a:t>
            </a:r>
            <a:r>
              <a:rPr lang="en-US" sz="4400" b="1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qoldiq</a:t>
            </a:r>
            <a:r>
              <a:rPr lang="ru-RU" sz="44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1)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1216224" y="3593133"/>
            <a:ext cx="3600400" cy="799405"/>
          </a:xfrm>
          <a:prstGeom prst="wedgeRectCallout">
            <a:avLst>
              <a:gd name="adj1" fmla="val 60916"/>
              <a:gd name="adj2" fmla="val -13409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bo‘luvchi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7480920" y="1394262"/>
            <a:ext cx="4320728" cy="799405"/>
          </a:xfrm>
          <a:prstGeom prst="wedgeRectCallout">
            <a:avLst>
              <a:gd name="adj1" fmla="val -74735"/>
              <a:gd name="adj2" fmla="val 60713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bo‘linma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352129" y="1420009"/>
            <a:ext cx="3600400" cy="799405"/>
          </a:xfrm>
          <a:prstGeom prst="wedgeRectCallout">
            <a:avLst>
              <a:gd name="adj1" fmla="val 54169"/>
              <a:gd name="adj2" fmla="val 10896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bo‘linuvchi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8561040" y="3398738"/>
            <a:ext cx="3600400" cy="799405"/>
          </a:xfrm>
          <a:prstGeom prst="wedgeRectCallout">
            <a:avLst>
              <a:gd name="adj1" fmla="val -82738"/>
              <a:gd name="adj2" fmla="val -7333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52529" y="2323034"/>
            <a:ext cx="36478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22</a:t>
            </a:r>
            <a:r>
              <a:rPr lang="ru-RU" sz="44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>
                <a:solidFill>
                  <a:schemeClr val="tx2"/>
                </a:solidFill>
                <a:latin typeface="Arial" panose="020B0604020202020204" pitchFamily="34" charset="0"/>
              </a:rPr>
              <a:t>=</a:t>
            </a:r>
            <a:r>
              <a:rPr lang="ru-RU" sz="44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7 </a:t>
            </a:r>
            <a:r>
              <a:rPr lang="pt-BR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ru-RU" sz="44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3</a:t>
            </a:r>
            <a:r>
              <a:rPr lang="ru-RU" sz="44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4400" b="1" dirty="0">
                <a:solidFill>
                  <a:schemeClr val="tx2"/>
                </a:solidFill>
                <a:latin typeface="Arial" panose="020B0604020202020204" pitchFamily="34" charset="0"/>
              </a:rPr>
              <a:t>+ </a:t>
            </a:r>
            <a:r>
              <a:rPr lang="en-US" sz="44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788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16074"/>
            <a:ext cx="12313368" cy="868136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5050" dirty="0"/>
              <a:t>    </a:t>
            </a:r>
            <a:r>
              <a:rPr lang="en-US" sz="5050" dirty="0" smtClean="0"/>
              <a:t>247</a:t>
            </a:r>
            <a:r>
              <a:rPr lang="en-US" sz="5400" dirty="0" smtClean="0"/>
              <a:t>- masala</a:t>
            </a:r>
            <a:endParaRPr lang="en-US" sz="5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3247" y="1224186"/>
            <a:ext cx="1212622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770 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zavodiga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vagoniga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60 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sig‘adi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zavodga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yuk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vagoni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vagonga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yuklanadi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873" y="4417130"/>
            <a:ext cx="224850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09669" y="4463296"/>
            <a:ext cx="576311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770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60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50)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12 + 1 = 13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8230" y="6048722"/>
            <a:ext cx="69266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13 ta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vagon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50 t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12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248- </a:t>
            </a:r>
            <a:r>
              <a:rPr lang="en-US" sz="4800" dirty="0"/>
              <a:t>masala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96144" y="1180599"/>
            <a:ext cx="1202533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ma’muriyati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bitiruvchi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o‘quvchiga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sovg‘a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370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xarid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o‘quvchiga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donadan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berildi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bitiruvchi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o‘quvchilarining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873" y="4417130"/>
            <a:ext cx="224850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09669" y="4463296"/>
            <a:ext cx="335220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370 - 1 = 369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369 : 3 = 123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8230" y="6048722"/>
            <a:ext cx="69266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123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500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249- </a:t>
            </a:r>
            <a:r>
              <a:rPr lang="en-US" sz="4800" dirty="0"/>
              <a:t>masala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8152" y="1224186"/>
            <a:ext cx="120253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139571"/>
              </p:ext>
            </p:extLst>
          </p:nvPr>
        </p:nvGraphicFramePr>
        <p:xfrm>
          <a:off x="280120" y="2119762"/>
          <a:ext cx="12313368" cy="32918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078342"/>
                <a:gridCol w="3078342"/>
                <a:gridCol w="3078342"/>
                <a:gridCol w="307834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b="0" cap="none" spc="0" dirty="0" err="1" smtClean="0">
                          <a:ln w="0"/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</a:t>
                      </a:r>
                      <a:r>
                        <a:rPr lang="en-US" sz="3600" b="0" cap="none" spc="0" baseline="0" dirty="0" err="1" smtClean="0">
                          <a:ln w="0"/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‘linuvchi</a:t>
                      </a:r>
                      <a:endParaRPr lang="ru-RU" sz="3600" b="0" cap="none" spc="0" dirty="0">
                        <a:ln w="0"/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cap="none" spc="0" dirty="0" err="1" smtClean="0">
                          <a:ln w="0"/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Bo‘luvchi</a:t>
                      </a:r>
                      <a:endParaRPr lang="ru-RU" sz="3600" b="0" cap="none" spc="0" dirty="0">
                        <a:ln w="0"/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cap="none" spc="0" dirty="0" err="1" smtClean="0">
                          <a:ln w="0"/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To‘liqsiz</a:t>
                      </a:r>
                      <a:r>
                        <a:rPr lang="en-US" sz="3600" b="0" cap="none" spc="0" dirty="0" smtClean="0">
                          <a:ln w="0"/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0" cap="none" spc="0" dirty="0" err="1" smtClean="0">
                          <a:ln w="0"/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bo‘linma</a:t>
                      </a:r>
                      <a:endParaRPr lang="ru-RU" sz="3600" b="0" cap="none" spc="0" dirty="0">
                        <a:ln w="0"/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cap="none" spc="0" dirty="0" err="1" smtClean="0">
                          <a:ln w="0"/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Qoldiq</a:t>
                      </a:r>
                      <a:r>
                        <a:rPr lang="en-US" sz="3600" b="0" cap="none" spc="0" dirty="0" smtClean="0">
                          <a:ln w="0"/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600" b="0" cap="none" spc="0" dirty="0">
                        <a:ln w="0"/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000" b="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837 </a:t>
                      </a:r>
                      <a:endParaRPr lang="ru-RU" sz="40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lang="ru-RU" sz="40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000" b="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721</a:t>
                      </a:r>
                      <a:endParaRPr lang="ru-RU" sz="40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ru-RU" sz="40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40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  <a:endParaRPr lang="ru-RU" sz="40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  <a:endParaRPr lang="ru-RU" sz="40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ru-RU" sz="4000" b="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624936" y="3312418"/>
            <a:ext cx="1368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649272" y="3312418"/>
            <a:ext cx="1368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28592" y="4020304"/>
            <a:ext cx="1368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801795" y="4008067"/>
            <a:ext cx="1368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16224" y="4692826"/>
            <a:ext cx="1368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3080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615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250- </a:t>
            </a:r>
            <a:r>
              <a:rPr lang="en-US" sz="4800" dirty="0"/>
              <a:t>masala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52128" y="1128150"/>
            <a:ext cx="122413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Botir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buvisining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tavallud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kuniga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guldasta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sovg‘a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bozoridan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55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xarid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Guldasta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Botir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sotuvchiga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10 000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Sotuvchi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100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qaytardi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narxi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6144" y="3496623"/>
            <a:ext cx="224850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8588" y="4263058"/>
            <a:ext cx="493596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10 000 - 100 = 9 900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9 900 : 55 = 180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8230" y="6048722"/>
            <a:ext cx="69266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180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59563" t="24988" r="4438" b="34992"/>
          <a:stretch/>
        </p:blipFill>
        <p:spPr>
          <a:xfrm>
            <a:off x="6126372" y="3680249"/>
            <a:ext cx="4032448" cy="25202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4339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253- </a:t>
            </a:r>
            <a:r>
              <a:rPr lang="en-US" sz="4800" dirty="0"/>
              <a:t>masala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40160" y="1224186"/>
            <a:ext cx="1195332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Qoldiqli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bajarilganmi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76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9 = 7 (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13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20 : 7 = 2 (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54 : 15 = 4 (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55625" t="23988" r="5563" b="32992"/>
          <a:stretch/>
        </p:blipFill>
        <p:spPr>
          <a:xfrm>
            <a:off x="9065096" y="1189335"/>
            <a:ext cx="3528392" cy="2198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0201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YECHISH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68152" y="1368202"/>
                <a:ext cx="9691529" cy="43242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ts val="55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) 76 : 9 = 7 (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qoldiq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13) </a:t>
                </a:r>
              </a:p>
              <a:p>
                <a:pPr>
                  <a:lnSpc>
                    <a:spcPts val="55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13 &gt; 9  </a:t>
                </a:r>
              </a:p>
              <a:p>
                <a:pPr>
                  <a:lnSpc>
                    <a:spcPts val="55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b)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20 : 7 = 2 (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qoldiq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6)</a:t>
                </a:r>
              </a:p>
              <a:p>
                <a:pPr>
                  <a:lnSpc>
                    <a:spcPts val="55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6 &lt; 7,    7 </a:t>
                </a:r>
                <a:r>
                  <a:rPr lang="pt-BR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• 2 + 6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20  </a:t>
                </a:r>
              </a:p>
              <a:p>
                <a:pPr>
                  <a:lnSpc>
                    <a:spcPts val="55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d)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54 : 15 = 4 (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qoldiq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1)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ts val="55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1 &lt; 15,   15 </a:t>
                </a:r>
                <a:r>
                  <a:rPr lang="pt-BR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• 4 + 1 = 61,   61</a:t>
                </a:r>
                <a14:m>
                  <m:oMath xmlns:m="http://schemas.openxmlformats.org/officeDocument/2006/math">
                    <m:r>
                      <a:rPr lang="pt-BR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≠</m:t>
                    </m:r>
                  </m:oMath>
                </a14:m>
                <a:r>
                  <a:rPr lang="pt-BR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54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152" y="1368202"/>
                <a:ext cx="9691529" cy="4324261"/>
              </a:xfrm>
              <a:prstGeom prst="rect">
                <a:avLst/>
              </a:prstGeom>
              <a:blipFill rotWithShape="0">
                <a:blip r:embed="rId3"/>
                <a:stretch>
                  <a:fillRect l="-2201" t="-1831" b="-36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80120" y="5968493"/>
            <a:ext cx="9505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b)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d)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лево 6"/>
          <p:cNvSpPr/>
          <p:nvPr/>
        </p:nvSpPr>
        <p:spPr>
          <a:xfrm>
            <a:off x="6544816" y="1368202"/>
            <a:ext cx="3384376" cy="720080"/>
          </a:xfrm>
          <a:prstGeom prst="leftArrow">
            <a:avLst>
              <a:gd name="adj1" fmla="val 100000"/>
              <a:gd name="adj2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лево 7"/>
          <p:cNvSpPr/>
          <p:nvPr/>
        </p:nvSpPr>
        <p:spPr>
          <a:xfrm>
            <a:off x="6875305" y="2772358"/>
            <a:ext cx="3384376" cy="720080"/>
          </a:xfrm>
          <a:prstGeom prst="leftArrow">
            <a:avLst>
              <a:gd name="adj1" fmla="val 100000"/>
              <a:gd name="adj2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лево 8"/>
          <p:cNvSpPr/>
          <p:nvPr/>
        </p:nvSpPr>
        <p:spPr>
          <a:xfrm>
            <a:off x="8567493" y="4176514"/>
            <a:ext cx="3384376" cy="720080"/>
          </a:xfrm>
          <a:prstGeom prst="leftArrow">
            <a:avLst>
              <a:gd name="adj1" fmla="val 100000"/>
              <a:gd name="adj2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537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252- masala</a:t>
            </a:r>
            <a:endParaRPr lang="en-US" sz="4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2128" y="1512218"/>
            <a:ext cx="122413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130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536 : 444 - 5829 : 87 + 58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606</a:t>
            </a:r>
          </a:p>
          <a:p>
            <a:pPr>
              <a:lnSpc>
                <a:spcPct val="150000"/>
              </a:lnSpc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14 • (3600 • 18 - 239 200 : 46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55062" t="26989" r="6126" b="30991"/>
          <a:stretch/>
        </p:blipFill>
        <p:spPr>
          <a:xfrm>
            <a:off x="9281122" y="1368202"/>
            <a:ext cx="3312366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1664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5231</TotalTime>
  <Words>544</Words>
  <Application>Microsoft Office PowerPoint</Application>
  <PresentationFormat>Произвольный</PresentationFormat>
  <Paragraphs>124</Paragraphs>
  <Slides>12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 Math</vt:lpstr>
      <vt:lpstr>Office Theme</vt:lpstr>
      <vt:lpstr>MATEMATIKA</vt:lpstr>
      <vt:lpstr>Презентация PowerPoint</vt:lpstr>
      <vt:lpstr>    247- masala</vt:lpstr>
      <vt:lpstr>248- masala</vt:lpstr>
      <vt:lpstr>249- masala</vt:lpstr>
      <vt:lpstr>250- masala</vt:lpstr>
      <vt:lpstr>253- masala</vt:lpstr>
      <vt:lpstr>YECHISH</vt:lpstr>
      <vt:lpstr>252- masala</vt:lpstr>
      <vt:lpstr>YECHISH</vt:lpstr>
      <vt:lpstr>TEST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365</cp:revision>
  <dcterms:created xsi:type="dcterms:W3CDTF">2020-04-09T07:32:19Z</dcterms:created>
  <dcterms:modified xsi:type="dcterms:W3CDTF">2020-10-05T03:01:08Z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