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90" r:id="rId2"/>
    <p:sldId id="382" r:id="rId3"/>
    <p:sldId id="383" r:id="rId4"/>
    <p:sldId id="384" r:id="rId5"/>
    <p:sldId id="387" r:id="rId6"/>
    <p:sldId id="385" r:id="rId7"/>
    <p:sldId id="388" r:id="rId8"/>
    <p:sldId id="348" r:id="rId9"/>
    <p:sldId id="373" r:id="rId10"/>
    <p:sldId id="374" r:id="rId11"/>
    <p:sldId id="377" r:id="rId12"/>
    <p:sldId id="378" r:id="rId13"/>
    <p:sldId id="297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6" autoAdjust="0"/>
    <p:restoredTop sz="90305" autoAdjust="0"/>
  </p:normalViewPr>
  <p:slideViewPr>
    <p:cSldViewPr>
      <p:cViewPr varScale="1">
        <p:scale>
          <a:sx n="62" d="100"/>
          <a:sy n="62" d="100"/>
        </p:scale>
        <p:origin x="784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65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203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156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44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6C1F-EDC4-4DF8-8C8E-A80FEF06551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046639"/>
      </p:ext>
    </p:extLst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387618" y="2725084"/>
            <a:ext cx="8742318" cy="2966162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>
              <a:lnSpc>
                <a:spcPts val="7500"/>
              </a:lnSpc>
              <a:spcBef>
                <a:spcPts val="245"/>
              </a:spcBef>
            </a:pP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lang="it-IT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 KVADRATI VA KUBI</a:t>
            </a:r>
            <a:endParaRPr lang="it-IT" sz="8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 algn="ctr"/>
            <a:endParaRPr sz="3017" dirty="0" smtClean="0">
              <a:latin typeface="Arial"/>
              <a:cs typeface="Arial"/>
            </a:endParaRPr>
          </a:p>
          <a:p>
            <a:pPr marL="71904" algn="ctr"/>
            <a:r>
              <a:rPr lang="en-US" sz="3554" dirty="0" smtClean="0">
                <a:latin typeface="Arial" pitchFamily="34" charset="0"/>
                <a:cs typeface="Arial" pitchFamily="34" charset="0"/>
              </a:rPr>
              <a:t> </a:t>
            </a:r>
            <a:endParaRPr sz="28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uz-Cyrl-UZ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10001201" y="3024386"/>
            <a:ext cx="2487858" cy="23042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6" name="TextBox 5"/>
          <p:cNvSpPr txBox="1"/>
          <p:nvPr/>
        </p:nvSpPr>
        <p:spPr>
          <a:xfrm>
            <a:off x="568152" y="2614932"/>
            <a:ext cx="792088" cy="18722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68152" y="4781460"/>
            <a:ext cx="792088" cy="187220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292198"/>
            <a:ext cx="12313368" cy="775803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>
              <a:spcBef>
                <a:spcPts val="289"/>
              </a:spcBef>
            </a:pPr>
            <a:r>
              <a:rPr lang="en-US" sz="4800" dirty="0" smtClean="0"/>
              <a:t>345- </a:t>
            </a:r>
            <a:r>
              <a:rPr lang="en-US" sz="4800" dirty="0"/>
              <a:t>masala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3777" y="1200969"/>
            <a:ext cx="50829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3²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      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5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6²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(3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5)²  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7³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3³)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: (7 -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3)    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(7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1)³  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(8 -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5)³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: (8 - 5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6³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9²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2⁶)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: 17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4²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84376" y="1800250"/>
            <a:ext cx="32083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9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= 99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584376" y="2399531"/>
            <a:ext cx="3366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5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36 =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995240" y="2998812"/>
            <a:ext cx="23823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8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64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4710772" y="3610297"/>
            <a:ext cx="71625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(343 - 27) :  4 = 316 : 4 = 79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728392" y="4253066"/>
            <a:ext cx="26677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8³ = 512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492549" y="4852347"/>
            <a:ext cx="28103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3³ : 3  = 9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709905" y="5463832"/>
            <a:ext cx="40943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216 - 16 = 200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853009" y="6080601"/>
            <a:ext cx="62776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(81 – 64) : 17 + 16  = 17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39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6104" y="284358"/>
            <a:ext cx="12313368" cy="775803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>
              <a:spcBef>
                <a:spcPts val="289"/>
              </a:spcBef>
            </a:pPr>
            <a:r>
              <a:rPr lang="en-US" sz="4800" dirty="0" smtClean="0"/>
              <a:t>347- </a:t>
            </a:r>
            <a:r>
              <a:rPr lang="en-US" sz="4800" dirty="0"/>
              <a:t>masala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16224" y="1109133"/>
            <a:ext cx="12385376" cy="3671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ildizini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es-E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lnSpc>
                <a:spcPct val="150000"/>
              </a:lnSpc>
              <a:buAutoNum type="alphaLcParenR"/>
            </a:pP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• x = </a:t>
            </a: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36                  b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ES" sz="4000" i="1" dirty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4000" i="1" dirty="0"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81 </a:t>
            </a:r>
          </a:p>
          <a:p>
            <a:pPr>
              <a:lnSpc>
                <a:spcPct val="150000"/>
              </a:lnSpc>
            </a:pP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ES" sz="40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40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400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E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64             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) z • z • z • z • z = 1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g)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416224" y="292198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0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292198"/>
            <a:ext cx="12313368" cy="775803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>
              <a:spcBef>
                <a:spcPts val="289"/>
              </a:spcBef>
            </a:pPr>
            <a:r>
              <a:rPr lang="en-US" sz="4800" dirty="0" smtClean="0"/>
              <a:t>350- masala</a:t>
            </a:r>
            <a:endParaRPr lang="en-US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8111" y="714967"/>
            <a:ext cx="1148256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indent="-742950">
              <a:lnSpc>
                <a:spcPts val="6000"/>
              </a:lnSpc>
              <a:buAutoNum type="alphaLcParenR"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4²                               </a:t>
            </a:r>
          </a:p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d) (10² - 2⁶) : 6 + 1¹⁰       </a:t>
            </a:r>
          </a:p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3²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6²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0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6³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5³                                   </a:t>
            </a:r>
          </a:p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(40 : 4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)⁵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100²                   </a:t>
            </a:r>
          </a:p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90 000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57447" y="2027957"/>
            <a:ext cx="29610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4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4 = 16 </a:t>
            </a:r>
            <a:endParaRPr lang="ru-RU" sz="4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744616" y="2799699"/>
            <a:ext cx="81900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(100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64)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: 6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 = 36 : 6 + 1 =7 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440102" y="3507585"/>
            <a:ext cx="3509294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9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36 = 45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314412" y="4299230"/>
            <a:ext cx="42082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216 – 125 = 91 </a:t>
            </a:r>
            <a:endParaRPr lang="ru-RU" sz="40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225103" y="5075942"/>
            <a:ext cx="8161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10⁵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100² = 100 000 – 10 000 =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1664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/>
      <p:bldP spid="40" grpId="0"/>
      <p:bldP spid="41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846663" y="288082"/>
            <a:ext cx="11494563" cy="738664"/>
          </a:xfrm>
        </p:spPr>
        <p:txBody>
          <a:bodyPr/>
          <a:lstStyle/>
          <a:p>
            <a:r>
              <a:rPr lang="en-US" sz="4800" b="1" dirty="0" err="1"/>
              <a:t>Mustaqil</a:t>
            </a:r>
            <a:r>
              <a:rPr lang="en-US" sz="4800" b="1" dirty="0"/>
              <a:t>  </a:t>
            </a:r>
            <a:r>
              <a:rPr lang="en-US" sz="4800" b="1" dirty="0" err="1"/>
              <a:t>bajarish</a:t>
            </a:r>
            <a:r>
              <a:rPr lang="en-US" sz="4800" b="1" dirty="0"/>
              <a:t>  </a:t>
            </a:r>
            <a:r>
              <a:rPr lang="en-US" sz="4800" b="1" dirty="0" err="1"/>
              <a:t>uchun</a:t>
            </a:r>
            <a:r>
              <a:rPr lang="en-US" sz="4800" b="1" dirty="0"/>
              <a:t>  </a:t>
            </a:r>
            <a:r>
              <a:rPr lang="en-US" sz="4800" b="1" dirty="0" err="1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728242"/>
            <a:ext cx="11818833" cy="1354217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000" b="1" dirty="0" smtClean="0">
                <a:solidFill>
                  <a:schemeClr val="tx1"/>
                </a:solidFill>
              </a:rPr>
              <a:t>  351-, 352-, 353-, 354- </a:t>
            </a:r>
            <a:r>
              <a:rPr lang="en-US" sz="40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err="1" smtClean="0">
                <a:solidFill>
                  <a:schemeClr val="tx1"/>
                </a:solidFill>
              </a:rPr>
              <a:t>yechish</a:t>
            </a:r>
            <a:r>
              <a:rPr lang="en-US" sz="4000" b="1" dirty="0" smtClean="0">
                <a:solidFill>
                  <a:schemeClr val="tx1"/>
                </a:solidFill>
              </a:rPr>
              <a:t> (75- bet).                                            </a:t>
            </a:r>
            <a:endParaRPr lang="ru-RU" sz="40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520" y="3384426"/>
            <a:ext cx="3420318" cy="259228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50901" y="-35949"/>
            <a:ext cx="12499798" cy="1182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103" dirty="0">
              <a:solidFill>
                <a:schemeClr val="bg1"/>
              </a:solidFill>
            </a:endParaRPr>
          </a:p>
        </p:txBody>
      </p:sp>
      <p:sp>
        <p:nvSpPr>
          <p:cNvPr id="22" name="object 3"/>
          <p:cNvSpPr txBox="1">
            <a:spLocks/>
          </p:cNvSpPr>
          <p:nvPr/>
        </p:nvSpPr>
        <p:spPr>
          <a:xfrm>
            <a:off x="150902" y="85489"/>
            <a:ext cx="12713629" cy="911528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 defTabSz="962098">
              <a:spcBef>
                <a:spcPts val="289"/>
              </a:spcBef>
              <a:defRPr/>
            </a:pPr>
            <a:r>
              <a:rPr lang="en-US" sz="5050" b="1" kern="0" dirty="0">
                <a:solidFill>
                  <a:srgbClr val="002060"/>
                </a:solidFill>
                <a:latin typeface="Arial"/>
                <a:ea typeface="+mj-ea"/>
                <a:cs typeface="Arial"/>
              </a:rPr>
              <a:t>   </a:t>
            </a:r>
            <a:r>
              <a:rPr lang="en-US" sz="5539" b="1" kern="0" dirty="0">
                <a:solidFill>
                  <a:schemeClr val="bg1"/>
                </a:solidFill>
                <a:latin typeface="Arial"/>
                <a:ea typeface="+mj-ea"/>
                <a:cs typeface="Arial"/>
              </a:rPr>
              <a:t>SONNING  DARAJASI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706" y="1475339"/>
            <a:ext cx="11819155" cy="1228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n-US" sz="7386" b="1" dirty="0" smtClean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 </a:t>
            </a:r>
            <a:r>
              <a:rPr lang="en-US" sz="7386" b="1" dirty="0">
                <a:ln w="1905"/>
                <a:solidFill>
                  <a:srgbClr val="00A85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6 </a:t>
            </a:r>
            <a:endParaRPr lang="ru-RU" sz="7386" b="1" dirty="0">
              <a:ln w="1905"/>
              <a:solidFill>
                <a:srgbClr val="00A85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4663" y="2794373"/>
            <a:ext cx="10039317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</a:t>
            </a:r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</a:t>
            </a:r>
            <a:r>
              <a:rPr lang="en-US" sz="7386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</a:t>
            </a:r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</a:t>
            </a:r>
            <a:r>
              <a:rPr lang="en-US" sz="7386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</a:t>
            </a:r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</a:t>
            </a:r>
            <a:r>
              <a:rPr lang="en-US" sz="7386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</a:t>
            </a:r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</a:t>
            </a:r>
            <a:r>
              <a:rPr lang="en-US" sz="7386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</a:t>
            </a:r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</a:t>
            </a:r>
            <a:r>
              <a:rPr lang="en-US" sz="7386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</a:t>
            </a:r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8206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7781" y="4259967"/>
            <a:ext cx="10039317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a · a · a · … · a = aᵇ </a:t>
            </a:r>
            <a:endParaRPr lang="ru-RU" sz="7386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4440567" y="2446293"/>
            <a:ext cx="659516" cy="6338696"/>
          </a:xfrm>
          <a:prstGeom prst="rightBrace">
            <a:avLst>
              <a:gd name="adj1" fmla="val 82692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12" name="TextBox 11"/>
          <p:cNvSpPr txBox="1"/>
          <p:nvPr/>
        </p:nvSpPr>
        <p:spPr>
          <a:xfrm>
            <a:off x="4055850" y="5798841"/>
            <a:ext cx="2051831" cy="1163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7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</a:t>
            </a:r>
            <a:r>
              <a:rPr lang="en-US" sz="6155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6155" dirty="0" err="1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ta</a:t>
            </a:r>
            <a:endParaRPr lang="ru-RU" sz="5539" dirty="0">
              <a:solidFill>
                <a:schemeClr val="accent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405267" y="2647814"/>
            <a:ext cx="1535998" cy="1481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27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4⁶ </a:t>
            </a:r>
            <a:endParaRPr lang="ru-RU" sz="9027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02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00718" y="229585"/>
            <a:ext cx="75328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kern="0" dirty="0">
                <a:solidFill>
                  <a:srgbClr val="FEFEFE"/>
                </a:solidFill>
                <a:latin typeface="Arial"/>
                <a:cs typeface="Arial"/>
              </a:rPr>
              <a:t>SONNING  DARAJASI 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63536" y="1759910"/>
            <a:ext cx="3857924" cy="4741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944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aᵇ</a:t>
            </a:r>
            <a:endParaRPr lang="ru-RU" sz="24517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611705" y="941332"/>
            <a:ext cx="3682823" cy="1706482"/>
          </a:xfrm>
          <a:prstGeom prst="wedgeRoundRectCallout">
            <a:avLst>
              <a:gd name="adj1" fmla="val 33487"/>
              <a:gd name="adj2" fmla="val 12146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924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Daraja</a:t>
            </a:r>
            <a:r>
              <a:rPr lang="en-US" sz="4924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924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asosi</a:t>
            </a:r>
            <a:endParaRPr lang="ru-RU" sz="4924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620639" y="1271432"/>
            <a:ext cx="4103662" cy="1816061"/>
          </a:xfrm>
          <a:prstGeom prst="wedgeRoundRectCallout">
            <a:avLst>
              <a:gd name="adj1" fmla="val -66298"/>
              <a:gd name="adj2" fmla="val 7129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924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Daraja</a:t>
            </a:r>
            <a:r>
              <a:rPr lang="en-US" sz="4924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924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ko‘rsatkichi</a:t>
            </a:r>
            <a:endParaRPr lang="ru-RU" sz="4924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370417" y="2574534"/>
            <a:ext cx="4689900" cy="33708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7866394" y="4186688"/>
            <a:ext cx="4103662" cy="1319034"/>
          </a:xfrm>
          <a:prstGeom prst="wedgeRoundRectCallout">
            <a:avLst>
              <a:gd name="adj1" fmla="val -74298"/>
              <a:gd name="adj2" fmla="val 2553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386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Daraja</a:t>
            </a:r>
            <a:r>
              <a:rPr lang="en-US" sz="4103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103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16172" y="2867653"/>
            <a:ext cx="3004467" cy="3317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413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4⁶</a:t>
            </a:r>
            <a:endParaRPr lang="ru-RU" sz="17028" dirty="0"/>
          </a:p>
        </p:txBody>
      </p:sp>
    </p:spTree>
    <p:extLst>
      <p:ext uri="{BB962C8B-B14F-4D97-AF65-F5344CB8AC3E}">
        <p14:creationId xmlns:p14="http://schemas.microsoft.com/office/powerpoint/2010/main" val="97991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0257" y="962381"/>
            <a:ext cx="6888290" cy="1649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848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a · a  = a² </a:t>
            </a:r>
            <a:endParaRPr lang="ru-RU" sz="9848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23858" y="3673730"/>
            <a:ext cx="8500443" cy="1649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848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a · a · a = a³ </a:t>
            </a:r>
            <a:endParaRPr lang="ru-RU" sz="9848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94518" y="229585"/>
            <a:ext cx="96231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kern="0" dirty="0">
                <a:solidFill>
                  <a:srgbClr val="FEFEFE"/>
                </a:solidFill>
                <a:latin typeface="Arial"/>
                <a:cs typeface="Arial"/>
              </a:rPr>
              <a:t>SONNING  KVADRATI  VA KUBI </a:t>
            </a:r>
            <a:endParaRPr lang="ru-RU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1710900" y="2354695"/>
            <a:ext cx="8647003" cy="1519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27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9027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²</a:t>
            </a:r>
            <a:r>
              <a:rPr lang="ru-RU" sz="9027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 3</a:t>
            </a:r>
            <a:r>
              <a:rPr lang="en-US" sz="9027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</a:t>
            </a:r>
            <a:r>
              <a:rPr lang="ru-RU" sz="9027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 = 9</a:t>
            </a:r>
            <a:r>
              <a:rPr lang="en-US" sz="9027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9027" b="1" dirty="0">
              <a:ln w="1905"/>
              <a:solidFill>
                <a:schemeClr val="accent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3536" y="5139324"/>
            <a:ext cx="8500443" cy="1607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³ </a:t>
            </a:r>
            <a:r>
              <a:rPr lang="ru-RU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 2</a:t>
            </a:r>
            <a:r>
              <a:rPr lang="en-US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· </a:t>
            </a:r>
            <a:r>
              <a:rPr lang="ru-RU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· </a:t>
            </a:r>
            <a:r>
              <a:rPr lang="ru-RU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2=8</a:t>
            </a:r>
            <a:r>
              <a:rPr lang="en-US" sz="9848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9848" b="1" dirty="0">
              <a:ln w="1905"/>
              <a:solidFill>
                <a:schemeClr val="accent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70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485341" y="140374"/>
            <a:ext cx="4643913" cy="10663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155" b="1" kern="0" dirty="0">
                <a:solidFill>
                  <a:srgbClr val="FEFEFE"/>
                </a:solidFill>
                <a:latin typeface="Arial"/>
                <a:cs typeface="Arial"/>
              </a:rPr>
              <a:t>MISOLLAR </a:t>
            </a:r>
            <a:endParaRPr lang="ru-RU" sz="5539" dirty="0"/>
          </a:p>
        </p:txBody>
      </p:sp>
      <p:sp>
        <p:nvSpPr>
          <p:cNvPr id="11" name="TextBox 10"/>
          <p:cNvSpPr txBox="1"/>
          <p:nvPr/>
        </p:nvSpPr>
        <p:spPr>
          <a:xfrm>
            <a:off x="611705" y="1255500"/>
            <a:ext cx="4836459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4²</a:t>
            </a:r>
            <a:r>
              <a:rPr lang="ru-RU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</a:t>
            </a:r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16</a:t>
            </a:r>
            <a:endParaRPr lang="ru-RU" sz="7386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33597" y="1621898"/>
            <a:ext cx="4176942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3³ </a:t>
            </a:r>
            <a:r>
              <a:rPr lang="ru-RU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27</a:t>
            </a:r>
            <a:r>
              <a:rPr lang="ru-RU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7386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78103" y="3747009"/>
            <a:ext cx="4836459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10²</a:t>
            </a:r>
            <a:r>
              <a:rPr lang="ru-RU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</a:t>
            </a:r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100</a:t>
            </a:r>
            <a:endParaRPr lang="ru-RU" sz="7386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85436" y="2574534"/>
            <a:ext cx="4250222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7² </a:t>
            </a:r>
            <a:r>
              <a:rPr lang="ru-RU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49  </a:t>
            </a:r>
            <a:endParaRPr lang="ru-RU" sz="7386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17781" y="4992764"/>
            <a:ext cx="4250222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11² </a:t>
            </a:r>
            <a:r>
              <a:rPr lang="ru-RU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121  </a:t>
            </a:r>
            <a:endParaRPr lang="ru-RU" sz="7386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87038" y="4333247"/>
            <a:ext cx="4176942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6³ </a:t>
            </a:r>
            <a:r>
              <a:rPr lang="ru-RU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7386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386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216</a:t>
            </a:r>
            <a:r>
              <a:rPr lang="ru-RU" sz="7386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386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7386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87038" y="2940933"/>
            <a:ext cx="4176942" cy="1260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5³ </a:t>
            </a:r>
            <a:r>
              <a:rPr lang="ru-RU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125</a:t>
            </a:r>
            <a:r>
              <a:rPr lang="ru-RU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386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7386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2-конечная звезда 19"/>
          <p:cNvSpPr/>
          <p:nvPr/>
        </p:nvSpPr>
        <p:spPr>
          <a:xfrm>
            <a:off x="3212495" y="1230756"/>
            <a:ext cx="1538873" cy="1218729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22" name="12-конечная звезда 21"/>
          <p:cNvSpPr/>
          <p:nvPr/>
        </p:nvSpPr>
        <p:spPr>
          <a:xfrm>
            <a:off x="3202634" y="2564920"/>
            <a:ext cx="1494322" cy="1270222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23" name="12-конечная звезда 22"/>
          <p:cNvSpPr/>
          <p:nvPr/>
        </p:nvSpPr>
        <p:spPr>
          <a:xfrm>
            <a:off x="3649340" y="3673730"/>
            <a:ext cx="1933008" cy="1407167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24" name="12-конечная звезда 23"/>
          <p:cNvSpPr/>
          <p:nvPr/>
        </p:nvSpPr>
        <p:spPr>
          <a:xfrm>
            <a:off x="3723765" y="4879462"/>
            <a:ext cx="1840664" cy="1428786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25" name="12-конечная звезда 24"/>
          <p:cNvSpPr/>
          <p:nvPr/>
        </p:nvSpPr>
        <p:spPr>
          <a:xfrm>
            <a:off x="8705056" y="4301785"/>
            <a:ext cx="2342977" cy="1392314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26" name="12-конечная звезда 25"/>
          <p:cNvSpPr/>
          <p:nvPr/>
        </p:nvSpPr>
        <p:spPr>
          <a:xfrm>
            <a:off x="8705056" y="2892980"/>
            <a:ext cx="2123361" cy="1350378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  <p:sp>
        <p:nvSpPr>
          <p:cNvPr id="27" name="12-конечная звезда 26"/>
          <p:cNvSpPr/>
          <p:nvPr/>
        </p:nvSpPr>
        <p:spPr>
          <a:xfrm>
            <a:off x="8892436" y="1506802"/>
            <a:ext cx="1538873" cy="1392314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1"/>
          </a:p>
        </p:txBody>
      </p:sp>
    </p:spTree>
    <p:extLst>
      <p:ext uri="{BB962C8B-B14F-4D97-AF65-F5344CB8AC3E}">
        <p14:creationId xmlns:p14="http://schemas.microsoft.com/office/powerpoint/2010/main" val="156624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5"/>
          <p:cNvPicPr>
            <a:picLocks noChangeAspect="1" noChangeArrowheads="1"/>
          </p:cNvPicPr>
          <p:nvPr/>
        </p:nvPicPr>
        <p:blipFill>
          <a:blip r:embed="rId2"/>
          <a:srcRect b="16702"/>
          <a:stretch>
            <a:fillRect/>
          </a:stretch>
        </p:blipFill>
        <p:spPr bwMode="auto">
          <a:xfrm>
            <a:off x="9983643" y="3892483"/>
            <a:ext cx="2411377" cy="224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6"/>
          <p:cNvPicPr>
            <a:picLocks noChangeAspect="1" noChangeArrowheads="1"/>
          </p:cNvPicPr>
          <p:nvPr/>
        </p:nvPicPr>
        <p:blipFill>
          <a:blip r:embed="rId3"/>
          <a:srcRect b="11145"/>
          <a:stretch>
            <a:fillRect/>
          </a:stretch>
        </p:blipFill>
        <p:spPr bwMode="auto">
          <a:xfrm>
            <a:off x="10010499" y="880744"/>
            <a:ext cx="2440906" cy="241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Группа 2"/>
          <p:cNvGrpSpPr>
            <a:grpSpLocks/>
          </p:cNvGrpSpPr>
          <p:nvPr/>
        </p:nvGrpSpPr>
        <p:grpSpPr bwMode="auto">
          <a:xfrm>
            <a:off x="1164552" y="987894"/>
            <a:ext cx="2474369" cy="2250092"/>
            <a:chOff x="8085501" y="5197277"/>
            <a:chExt cx="1995124" cy="2362398"/>
          </a:xfrm>
        </p:grpSpPr>
        <p:pic>
          <p:nvPicPr>
            <p:cNvPr id="18440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085501" y="5197277"/>
              <a:ext cx="1995124" cy="2362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1" name="TextBox 23"/>
            <p:cNvSpPr txBox="1">
              <a:spLocks noChangeArrowheads="1"/>
            </p:cNvSpPr>
            <p:nvPr/>
          </p:nvSpPr>
          <p:spPr bwMode="auto">
            <a:xfrm>
              <a:off x="8434093" y="6577860"/>
              <a:ext cx="1575109" cy="653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3392" tIns="51696" rIns="103392" bIns="51696">
              <a:spAutoFit/>
            </a:bodyPr>
            <a:lstStyle/>
            <a:p>
              <a:r>
                <a:rPr lang="en-US" sz="3283" b="1" dirty="0" err="1">
                  <a:latin typeface="Arial" pitchFamily="34" charset="0"/>
                  <a:cs typeface="Arial" pitchFamily="34" charset="0"/>
                </a:rPr>
                <a:t>daraja</a:t>
              </a:r>
              <a:endParaRPr lang="ru-RU" sz="3283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1281897" y="4079229"/>
            <a:ext cx="2242091" cy="73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3392" tIns="51696" rIns="103392" bIns="51696">
            <a:spAutoFit/>
          </a:bodyPr>
          <a:lstStyle/>
          <a:p>
            <a:pPr>
              <a:spcBef>
                <a:spcPct val="50000"/>
              </a:spcBef>
            </a:pPr>
            <a:endParaRPr lang="ru-RU" sz="4001"/>
          </a:p>
        </p:txBody>
      </p:sp>
      <p:sp>
        <p:nvSpPr>
          <p:cNvPr id="34" name="Прямоугольник 33"/>
          <p:cNvSpPr/>
          <p:nvPr/>
        </p:nvSpPr>
        <p:spPr>
          <a:xfrm>
            <a:off x="150901" y="-35949"/>
            <a:ext cx="12499798" cy="1182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103" dirty="0">
              <a:solidFill>
                <a:schemeClr val="bg1"/>
              </a:solidFill>
            </a:endParaRPr>
          </a:p>
        </p:txBody>
      </p: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1006311" y="3096326"/>
            <a:ext cx="8464430" cy="3251142"/>
            <a:chOff x="567" y="2024"/>
            <a:chExt cx="3901" cy="1950"/>
          </a:xfrm>
        </p:grpSpPr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567" y="2024"/>
              <a:ext cx="14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927" y="2069"/>
              <a:ext cx="0" cy="59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1973" y="2639"/>
              <a:ext cx="1271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3198" y="2704"/>
              <a:ext cx="0" cy="6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>
              <a:off x="3243" y="3385"/>
              <a:ext cx="122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  <p:sp>
          <p:nvSpPr>
            <p:cNvPr id="31" name="Line 12"/>
            <p:cNvSpPr>
              <a:spLocks noChangeShapeType="1"/>
            </p:cNvSpPr>
            <p:nvPr/>
          </p:nvSpPr>
          <p:spPr bwMode="auto">
            <a:xfrm>
              <a:off x="4468" y="3385"/>
              <a:ext cx="0" cy="58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 sz="4001"/>
            </a:p>
          </p:txBody>
        </p:sp>
      </p:grp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8530652" y="6137666"/>
            <a:ext cx="4578300" cy="490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077"/>
              </a:lnSpc>
              <a:spcBef>
                <a:spcPct val="50000"/>
              </a:spcBef>
            </a:pPr>
            <a:r>
              <a:rPr lang="en-US" sz="553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en-US" sz="553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ru-RU" sz="553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3375744" y="1655820"/>
            <a:ext cx="458480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en-US" sz="5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ru-RU" sz="5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8238425" y="3408688"/>
            <a:ext cx="5400600" cy="55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077"/>
              </a:lnSpc>
              <a:spcBef>
                <a:spcPct val="50000"/>
              </a:spcBef>
            </a:pPr>
            <a:r>
              <a:rPr lang="en-US" sz="553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en-US" sz="553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bosqich</a:t>
            </a:r>
            <a:endParaRPr lang="ru-RU" sz="553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901" y="163185"/>
            <a:ext cx="12499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AMALLARNI  BAJARILISH TARTIBI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3593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71076E-6 L -0.27456 0.2065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8" y="103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7 0.01565 L -0.43589 -0.289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92" y="-1527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0476E-6 -3.38624E-6 L -0.45772 -0.2290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92" y="-114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4286E-6 -3.45679E-6 L -0.22594 0.2676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97" y="1338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0952E-6 -4.30335E-6 L -0.25335 0.3183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4" y="15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5" grpId="1"/>
      <p:bldP spid="32" grpId="0"/>
      <p:bldP spid="3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901" y="-35949"/>
            <a:ext cx="12499798" cy="1182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103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901" y="104424"/>
            <a:ext cx="12499798" cy="106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155" b="1" kern="0" dirty="0" smtClean="0">
                <a:solidFill>
                  <a:schemeClr val="bg1"/>
                </a:solidFill>
                <a:latin typeface="Arial"/>
                <a:cs typeface="Arial"/>
              </a:rPr>
              <a:t>MISOLLAR</a:t>
            </a:r>
            <a:endParaRPr lang="ru-RU" sz="5539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426" y="2952378"/>
            <a:ext cx="41366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2) 9</a:t>
            </a:r>
            <a:r>
              <a:rPr lang="en-US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³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- 6³ </a:t>
            </a:r>
            <a:r>
              <a:rPr lang="en-US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72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</a:t>
            </a:r>
            <a:endParaRPr lang="ru-RU" sz="4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5368" y="1801806"/>
            <a:ext cx="41366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1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)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2³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+ 3²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ru-RU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4²</a:t>
            </a:r>
            <a:r>
              <a:rPr lang="en-US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</a:t>
            </a:r>
            <a:endParaRPr lang="ru-RU" sz="44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83346" y="1790700"/>
            <a:ext cx="38298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8 + 9 – 16 = 1</a:t>
            </a:r>
            <a:r>
              <a:rPr lang="ru-RU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96359" y="2952378"/>
            <a:ext cx="86052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729 - 216 + 72 </a:t>
            </a:r>
            <a:r>
              <a:rPr lang="en-US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513  + 72 = 585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5368" y="4576021"/>
            <a:ext cx="98650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(6</a:t>
            </a:r>
            <a:r>
              <a:rPr lang="en-US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³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+ 13) • 2 -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2⁴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²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181378" y="1286644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387736" y="1296194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3481562" y="1323256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1784557" y="1286058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2934649" y="1323256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1432915" y="4171550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 flipH="1">
            <a:off x="2152328" y="3960490"/>
            <a:ext cx="504056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4672608" y="4182656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5752728" y="4166856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3374739" y="4182656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5172499" y="4182656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4177208" y="4140645"/>
            <a:ext cx="50405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315010" y="4569215"/>
            <a:ext cx="65004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=(216 +13)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 – 16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9 =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4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28546" y="5515003"/>
            <a:ext cx="89130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 229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 – 144 = 458 – 144 = 314</a:t>
            </a:r>
            <a:r>
              <a:rPr lang="ru-RU" sz="44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37682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8" grpId="0"/>
      <p:bldP spid="3" grpId="0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216074"/>
            <a:ext cx="12313368" cy="868136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>
              <a:spcBef>
                <a:spcPts val="289"/>
              </a:spcBef>
            </a:pPr>
            <a:r>
              <a:rPr lang="en-US" sz="5050" dirty="0"/>
              <a:t>    </a:t>
            </a:r>
            <a:r>
              <a:rPr lang="en-US" sz="5050" dirty="0" smtClean="0"/>
              <a:t>343</a:t>
            </a:r>
            <a:r>
              <a:rPr lang="en-US" sz="5400" dirty="0" smtClean="0"/>
              <a:t>- masala</a:t>
            </a:r>
            <a:endParaRPr lang="en-US" sz="5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3247" y="1224186"/>
            <a:ext cx="1226138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a) 8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8 • 8 • 8 • 8 • 8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        b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24 • 24 • 24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  <a:p>
            <a:pPr>
              <a:lnSpc>
                <a:spcPts val="6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x            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5 • 5 • 5 • 5 •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>
              <a:lnSpc>
                <a:spcPts val="6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13 • 13 • 13 •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                 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000"/>
              </a:lnSpc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h)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(x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+ 3) • (x + 3) • (x + 3) • (x + 3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000"/>
              </a:lnSpc>
            </a:pP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i) (6 - z) • (6 -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z)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(6 - z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усеченными соседними углами 3"/>
          <p:cNvSpPr/>
          <p:nvPr/>
        </p:nvSpPr>
        <p:spPr>
          <a:xfrm>
            <a:off x="11504516" y="5053161"/>
            <a:ext cx="1080120" cy="283941"/>
          </a:xfrm>
          <a:prstGeom prst="snip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12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292198"/>
            <a:ext cx="12313368" cy="775803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algn="ctr">
              <a:spcBef>
                <a:spcPts val="289"/>
              </a:spcBef>
            </a:pPr>
            <a:r>
              <a:rPr lang="en-US" sz="4800" dirty="0" smtClean="0"/>
              <a:t>YECHISH</a:t>
            </a:r>
            <a:endParaRPr lang="en-US" sz="4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84176" y="1584226"/>
            <a:ext cx="57134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a) 8 • 8 • 8 • 8 • 8 • 8 • 8 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28792" y="1584226"/>
            <a:ext cx="12266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8⁷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5367" y="2448322"/>
            <a:ext cx="4461478" cy="7861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60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b) 24 • 24 • 24 • 24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70982" y="2526613"/>
            <a:ext cx="15119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24⁴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2328" y="3469000"/>
            <a:ext cx="49247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d) x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i="1" dirty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endParaRPr lang="ru-RU" sz="4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715483" y="3469000"/>
            <a:ext cx="11977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x⁵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4176" y="4176886"/>
            <a:ext cx="7992888" cy="786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h)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(x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+ 3) • (x + 3) • (x + 3) • (x + 3)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777064" y="4255177"/>
            <a:ext cx="241123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(x + 3)⁴ </a:t>
            </a:r>
            <a:endParaRPr lang="ru-RU" sz="4000" dirty="0"/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5695" y="5052447"/>
            <a:ext cx="5567550" cy="7861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6000"/>
              </a:lnSpc>
            </a:pP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i) (6 - z) • (6 - </a:t>
            </a:r>
            <a:r>
              <a:rPr lang="pl-PL" sz="4000" i="1" dirty="0">
                <a:latin typeface="Arial" panose="020B0604020202020204" pitchFamily="34" charset="0"/>
                <a:cs typeface="Arial" panose="020B0604020202020204" pitchFamily="34" charset="0"/>
              </a:rPr>
              <a:t>z)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• (6 - z)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00800" y="5142114"/>
            <a:ext cx="22829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(6 - z)³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9850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5779</TotalTime>
  <Words>738</Words>
  <Application>Microsoft Office PowerPoint</Application>
  <PresentationFormat>Произвольный</PresentationFormat>
  <Paragraphs>118</Paragraphs>
  <Slides>13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343- masala</vt:lpstr>
      <vt:lpstr>YECHISH</vt:lpstr>
      <vt:lpstr>345- masala</vt:lpstr>
      <vt:lpstr>347- masala</vt:lpstr>
      <vt:lpstr>350-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404</cp:revision>
  <dcterms:created xsi:type="dcterms:W3CDTF">2020-04-09T07:32:19Z</dcterms:created>
  <dcterms:modified xsi:type="dcterms:W3CDTF">2020-10-16T09:21:14Z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