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90" r:id="rId2"/>
    <p:sldId id="365" r:id="rId3"/>
    <p:sldId id="382" r:id="rId4"/>
    <p:sldId id="384" r:id="rId5"/>
    <p:sldId id="347" r:id="rId6"/>
    <p:sldId id="378" r:id="rId7"/>
    <p:sldId id="383" r:id="rId8"/>
    <p:sldId id="385" r:id="rId9"/>
    <p:sldId id="387" r:id="rId10"/>
    <p:sldId id="388" r:id="rId11"/>
    <p:sldId id="341" r:id="rId12"/>
    <p:sldId id="371" r:id="rId13"/>
    <p:sldId id="373" r:id="rId14"/>
    <p:sldId id="390" r:id="rId15"/>
    <p:sldId id="354" r:id="rId16"/>
    <p:sldId id="379" r:id="rId17"/>
    <p:sldId id="297" r:id="rId18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93178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405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895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57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16.10.2020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EE99-8902-42F0-86F6-8DD708764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064506" y="2542602"/>
            <a:ext cx="9137935" cy="486809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TO‘RT AMALGA DOIR HISOBLASH ALGORITMLARI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  <a:p>
            <a:pPr marL="40888"/>
            <a:endParaRPr sz="3017" dirty="0">
              <a:latin typeface="Arial"/>
              <a:cs typeface="Arial"/>
            </a:endParaRPr>
          </a:p>
          <a:p>
            <a:pPr marL="71904"/>
            <a:r>
              <a:rPr lang="en-US" sz="3554" dirty="0">
                <a:latin typeface="Arial" pitchFamily="34" charset="0"/>
                <a:cs typeface="Arial" pitchFamily="34" charset="0"/>
              </a:rPr>
              <a:t> </a:t>
            </a:r>
            <a:endParaRPr sz="28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uz-Cyrl-UZ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785176" y="2304306"/>
            <a:ext cx="2736304" cy="2520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002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517116" y="3108480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7199" y="885807"/>
            <a:ext cx="1158402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bajaring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804 · 6 + 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312 · 9) :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36 =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8152" y="3096591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1)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 804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54036" y="3568422"/>
            <a:ext cx="500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6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39656" y="4211364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4824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159925" y="4211364"/>
            <a:ext cx="121444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357324" y="3068356"/>
            <a:ext cx="1782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 312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40118" y="363986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11438" y="4189354"/>
            <a:ext cx="13573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2808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796291" y="4211364"/>
            <a:ext cx="121444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675969" y="3024386"/>
            <a:ext cx="2857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 4824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26068" y="3585024"/>
            <a:ext cx="13573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2808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446337" y="4211364"/>
            <a:ext cx="121444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426068" y="4282802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7632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8218" y="3382344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830988" y="3282671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140316" y="3354109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0120" y="235791"/>
            <a:ext cx="12313367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8561040" y="2630182"/>
            <a:ext cx="19255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7632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rot="5400000">
            <a:off x="9918361" y="3123754"/>
            <a:ext cx="999338" cy="7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0418427" y="3193604"/>
            <a:ext cx="107157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448911" y="2630182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36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0418427" y="3124548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212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9155709" y="3003555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72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9275419" y="3553176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9418295" y="3410301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43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418295" y="3767490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36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9418295" y="4337406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9989799" y="5124812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0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704047" y="419611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72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9704047" y="4624746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72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9632609" y="5194662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рямоугольник 69"/>
          <p:cNvSpPr/>
          <p:nvPr/>
        </p:nvSpPr>
        <p:spPr>
          <a:xfrm>
            <a:off x="7018459" y="2049555"/>
            <a:ext cx="11272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Arial" pitchFamily="34" charset="0"/>
                <a:cs typeface="Arial" pitchFamily="34" charset="0"/>
              </a:rPr>
              <a:t>212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1950592" y="1800250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72" name="Овал 71"/>
          <p:cNvSpPr/>
          <p:nvPr/>
        </p:nvSpPr>
        <p:spPr>
          <a:xfrm>
            <a:off x="2875291" y="1785108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4384576" y="1800250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5320680" y="1800250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14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5" grpId="0"/>
      <p:bldP spid="17" grpId="0"/>
      <p:bldP spid="18" grpId="0"/>
      <p:bldP spid="21" grpId="0"/>
      <p:bldP spid="23" grpId="0"/>
      <p:bldP spid="28" grpId="0"/>
      <p:bldP spid="25" grpId="0"/>
      <p:bldP spid="27" grpId="0"/>
      <p:bldP spid="30" grpId="0"/>
      <p:bldP spid="56" grpId="0"/>
      <p:bldP spid="59" grpId="0"/>
      <p:bldP spid="60" grpId="0"/>
      <p:bldP spid="61" grpId="0"/>
      <p:bldP spid="63" grpId="0"/>
      <p:bldP spid="64" grpId="0"/>
      <p:bldP spid="66" grpId="0"/>
      <p:bldP spid="67" grpId="0"/>
      <p:bldP spid="68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83422" y="138353"/>
            <a:ext cx="5385729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BILIB OLING</a:t>
            </a:r>
            <a:endParaRPr lang="en-US" sz="5400" kern="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2158" y="4032498"/>
            <a:ext cx="1180931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</a:rPr>
              <a:t>   </a:t>
            </a:r>
            <a:r>
              <a:rPr lang="en-US" sz="3600" dirty="0" err="1" smtClean="0">
                <a:latin typeface="Arial" panose="020B0604020202020204" pitchFamily="34" charset="0"/>
              </a:rPr>
              <a:t>Ifodalarning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qiymatini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hisoblayotganda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qo‘shish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</a:rPr>
              <a:t>ayirish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ko‘paytirish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amallarining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xossalaridan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foydalanish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qulay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maqsadga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muvofiq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bo‘lsa</a:t>
            </a:r>
            <a:r>
              <a:rPr lang="en-US" sz="3600" dirty="0" smtClean="0">
                <a:latin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</a:rPr>
              <a:t>amallarni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bajarish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tartibi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qoidalaridan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chetga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chiqish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</a:rPr>
              <a:t>ham </a:t>
            </a:r>
            <a:r>
              <a:rPr lang="en-US" sz="3600" dirty="0" err="1">
                <a:latin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</a:rPr>
              <a:t>.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8132" y="1335003"/>
            <a:ext cx="1227736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</a:rPr>
              <a:t>   Agar </a:t>
            </a:r>
            <a:r>
              <a:rPr lang="en-US" sz="3600" dirty="0" err="1">
                <a:latin typeface="Arial" panose="020B0604020202020204" pitchFamily="34" charset="0"/>
              </a:rPr>
              <a:t>ifodadagi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qavslarni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tashlab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yuborish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amallarning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bajarilish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tartibiga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ta’sir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qilmasa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</a:rPr>
              <a:t>unda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qavslarni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tashlab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yuborish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sz="4000" dirty="0" smtClean="0">
                <a:latin typeface="Arial" panose="020B0604020202020204" pitchFamily="34" charset="0"/>
              </a:rPr>
              <a:t>                (49 </a:t>
            </a:r>
            <a:r>
              <a:rPr lang="en-US" sz="4000" dirty="0">
                <a:latin typeface="Arial" panose="020B0604020202020204" pitchFamily="34" charset="0"/>
              </a:rPr>
              <a:t>+ 23) - 39 </a:t>
            </a:r>
            <a:r>
              <a:rPr lang="en-US" sz="4000" dirty="0" smtClean="0">
                <a:latin typeface="Arial" panose="020B0604020202020204" pitchFamily="34" charset="0"/>
              </a:rPr>
              <a:t>= 49 </a:t>
            </a:r>
            <a:r>
              <a:rPr lang="en-US" sz="4000" dirty="0">
                <a:latin typeface="Arial" panose="020B0604020202020204" pitchFamily="34" charset="0"/>
              </a:rPr>
              <a:t>+ 23 - 39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20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948"/>
            <a:ext cx="4248472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321- masala</a:t>
            </a:r>
            <a:endParaRPr lang="en-US" sz="5400" kern="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8112" y="1150588"/>
            <a:ext cx="121693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latin typeface="Arial" panose="020B0604020202020204" pitchFamily="34" charset="0"/>
              </a:rPr>
              <a:t>Ifodadagi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amallarni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bajarish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algoritmini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qiymatini</a:t>
            </a:r>
            <a:r>
              <a:rPr lang="en-US" sz="4000" dirty="0">
                <a:latin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</a:rPr>
              <a:t>:</a:t>
            </a:r>
            <a:endParaRPr lang="en-US" sz="4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32248" y="2474027"/>
            <a:ext cx="12313368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ts val="53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</a:rPr>
              <a:t>78 </a:t>
            </a:r>
            <a:r>
              <a:rPr lang="pt-BR" sz="4000" dirty="0">
                <a:latin typeface="Arial" panose="020B0604020202020204" pitchFamily="34" charset="0"/>
              </a:rPr>
              <a:t>- 45 + 54 - </a:t>
            </a:r>
            <a:r>
              <a:rPr lang="pt-BR" sz="4000" dirty="0" smtClean="0">
                <a:latin typeface="Arial" panose="020B0604020202020204" pitchFamily="34" charset="0"/>
              </a:rPr>
              <a:t>49</a:t>
            </a:r>
          </a:p>
          <a:p>
            <a:pPr>
              <a:lnSpc>
                <a:spcPts val="5300"/>
              </a:lnSpc>
            </a:pPr>
            <a:r>
              <a:rPr lang="pl-PL" sz="4000" dirty="0">
                <a:latin typeface="Arial" panose="020B0604020202020204" pitchFamily="34" charset="0"/>
              </a:rPr>
              <a:t>b) 231 + 112 - 223 - </a:t>
            </a:r>
            <a:r>
              <a:rPr lang="pl-PL" sz="4000" dirty="0" smtClean="0">
                <a:latin typeface="Arial" panose="020B0604020202020204" pitchFamily="34" charset="0"/>
              </a:rPr>
              <a:t>109</a:t>
            </a:r>
            <a:endParaRPr lang="pl-PL" sz="4000" dirty="0">
              <a:latin typeface="Arial" panose="020B0604020202020204" pitchFamily="34" charset="0"/>
            </a:endParaRPr>
          </a:p>
          <a:p>
            <a:pPr>
              <a:lnSpc>
                <a:spcPts val="53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d</a:t>
            </a:r>
            <a:r>
              <a:rPr lang="en-US" sz="4000" dirty="0">
                <a:latin typeface="Arial" panose="020B0604020202020204" pitchFamily="34" charset="0"/>
              </a:rPr>
              <a:t>) 721 : 7 - 112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>
                <a:latin typeface="Arial" panose="020B0604020202020204" pitchFamily="34" charset="0"/>
              </a:rPr>
              <a:t>37 • </a:t>
            </a:r>
            <a:r>
              <a:rPr lang="en-US" sz="4000" dirty="0" smtClean="0">
                <a:latin typeface="Arial" panose="020B0604020202020204" pitchFamily="34" charset="0"/>
              </a:rPr>
              <a:t>22</a:t>
            </a:r>
            <a:endParaRPr lang="en-US" sz="4000" dirty="0">
              <a:latin typeface="Arial" panose="020B0604020202020204" pitchFamily="34" charset="0"/>
            </a:endParaRPr>
          </a:p>
          <a:p>
            <a:pPr>
              <a:lnSpc>
                <a:spcPts val="5300"/>
              </a:lnSpc>
            </a:pPr>
            <a:r>
              <a:rPr lang="en-US" sz="4000" dirty="0">
                <a:latin typeface="Arial" panose="020B0604020202020204" pitchFamily="34" charset="0"/>
              </a:rPr>
              <a:t>e) 322 : 23 • 22 - 483 • 9 : </a:t>
            </a:r>
            <a:r>
              <a:rPr lang="en-US" sz="4000" dirty="0" smtClean="0">
                <a:latin typeface="Arial" panose="020B0604020202020204" pitchFamily="34" charset="0"/>
              </a:rPr>
              <a:t>23</a:t>
            </a:r>
            <a:endParaRPr lang="en-US" sz="4000" dirty="0">
              <a:latin typeface="Arial" panose="020B0604020202020204" pitchFamily="34" charset="0"/>
            </a:endParaRPr>
          </a:p>
          <a:p>
            <a:pPr>
              <a:lnSpc>
                <a:spcPts val="53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f </a:t>
            </a:r>
            <a:r>
              <a:rPr lang="en-US" sz="4000" dirty="0">
                <a:latin typeface="Arial" panose="020B0604020202020204" pitchFamily="34" charset="0"/>
              </a:rPr>
              <a:t>) 315 : (375 - 24 • 15) + </a:t>
            </a:r>
            <a:r>
              <a:rPr lang="en-US" sz="4000" dirty="0" smtClean="0">
                <a:latin typeface="Arial" panose="020B0604020202020204" pitchFamily="34" charset="0"/>
              </a:rPr>
              <a:t>98</a:t>
            </a:r>
            <a:endParaRPr lang="en-US" sz="4000" dirty="0">
              <a:latin typeface="Arial" panose="020B0604020202020204" pitchFamily="34" charset="0"/>
            </a:endParaRPr>
          </a:p>
          <a:p>
            <a:pPr>
              <a:lnSpc>
                <a:spcPts val="5300"/>
              </a:lnSpc>
            </a:pPr>
            <a:r>
              <a:rPr lang="nn-NO" sz="4000" dirty="0" smtClean="0">
                <a:latin typeface="Arial" panose="020B0604020202020204" pitchFamily="34" charset="0"/>
              </a:rPr>
              <a:t>g</a:t>
            </a:r>
            <a:r>
              <a:rPr lang="nn-NO" sz="4000" dirty="0">
                <a:latin typeface="Arial" panose="020B0604020202020204" pitchFamily="34" charset="0"/>
              </a:rPr>
              <a:t>) (24 • 7 - 676 : 13) • 13 - </a:t>
            </a:r>
            <a:r>
              <a:rPr lang="nn-NO" sz="4000" dirty="0" smtClean="0">
                <a:latin typeface="Arial" panose="020B0604020202020204" pitchFamily="34" charset="0"/>
              </a:rPr>
              <a:t>238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78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6144" y="1962702"/>
            <a:ext cx="6592254" cy="7305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en-US" sz="4000" dirty="0">
                <a:latin typeface="Arial" panose="020B0604020202020204" pitchFamily="34" charset="0"/>
              </a:rPr>
              <a:t>d) 721 : 7 - 112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8 + </a:t>
            </a:r>
            <a:r>
              <a:rPr lang="en-US" sz="4000" dirty="0">
                <a:latin typeface="Arial" panose="020B0604020202020204" pitchFamily="34" charset="0"/>
              </a:rPr>
              <a:t>37 • 22</a:t>
            </a:r>
          </a:p>
        </p:txBody>
      </p:sp>
      <p:sp>
        <p:nvSpPr>
          <p:cNvPr id="19" name="Овал 18"/>
          <p:cNvSpPr/>
          <p:nvPr/>
        </p:nvSpPr>
        <p:spPr>
          <a:xfrm>
            <a:off x="1950592" y="160266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5824736" y="1600076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3982840" y="160266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2719178" y="1611457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4742446" y="1600076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07026" y="1964348"/>
            <a:ext cx="4365298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= 103 – 14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latin typeface="Arial" panose="020B0604020202020204" pitchFamily="34" charset="0"/>
              </a:rPr>
              <a:t>814=</a:t>
            </a:r>
            <a:endParaRPr lang="en-US" sz="4000" dirty="0">
              <a:latin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0530" y="3044468"/>
            <a:ext cx="4079963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= 89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dirty="0" smtClean="0">
                <a:latin typeface="Arial" panose="020B0604020202020204" pitchFamily="34" charset="0"/>
              </a:rPr>
              <a:t>814 = 903</a:t>
            </a:r>
            <a:endParaRPr lang="en-US" sz="4000" dirty="0">
              <a:latin typeface="Arial" panose="020B060402020202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290818" y="158467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27" name="Овал 26"/>
          <p:cNvSpPr/>
          <p:nvPr/>
        </p:nvSpPr>
        <p:spPr>
          <a:xfrm>
            <a:off x="9493238" y="1559821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52129" y="4149413"/>
            <a:ext cx="7108036" cy="7335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nn-NO" sz="4000" dirty="0">
                <a:latin typeface="Arial" panose="020B0604020202020204" pitchFamily="34" charset="0"/>
              </a:rPr>
              <a:t>g) (24 • 7 - 676 : 13) • 13 - 238</a:t>
            </a:r>
            <a:endParaRPr lang="ru-RU" sz="4000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7264896" y="4130177"/>
            <a:ext cx="5615640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nn-NO" sz="4000" dirty="0" smtClean="0">
                <a:latin typeface="Arial" panose="020B0604020202020204" pitchFamily="34" charset="0"/>
              </a:rPr>
              <a:t>=(168 </a:t>
            </a:r>
            <a:r>
              <a:rPr lang="nn-NO" sz="4000" dirty="0">
                <a:latin typeface="Arial" panose="020B0604020202020204" pitchFamily="34" charset="0"/>
              </a:rPr>
              <a:t>- </a:t>
            </a:r>
            <a:r>
              <a:rPr lang="nn-NO" sz="4000" dirty="0" smtClean="0">
                <a:latin typeface="Arial" panose="020B0604020202020204" pitchFamily="34" charset="0"/>
              </a:rPr>
              <a:t>52) </a:t>
            </a:r>
            <a:r>
              <a:rPr lang="nn-NO" sz="4000" dirty="0">
                <a:latin typeface="Arial" panose="020B0604020202020204" pitchFamily="34" charset="0"/>
              </a:rPr>
              <a:t>• 13 </a:t>
            </a:r>
            <a:r>
              <a:rPr lang="nn-NO" sz="4000" dirty="0" smtClean="0">
                <a:latin typeface="Arial" panose="020B0604020202020204" pitchFamily="34" charset="0"/>
              </a:rPr>
              <a:t>– 238=</a:t>
            </a:r>
            <a:endParaRPr lang="ru-RU" sz="4000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841756" y="5046198"/>
            <a:ext cx="3907223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nn-NO" sz="4000" dirty="0" smtClean="0">
                <a:latin typeface="Arial" panose="020B0604020202020204" pitchFamily="34" charset="0"/>
              </a:rPr>
              <a:t>= 116 </a:t>
            </a:r>
            <a:r>
              <a:rPr lang="nn-NO" sz="4000" dirty="0">
                <a:latin typeface="Arial" panose="020B0604020202020204" pitchFamily="34" charset="0"/>
              </a:rPr>
              <a:t>• 13 </a:t>
            </a:r>
            <a:r>
              <a:rPr lang="nn-NO" sz="4000" dirty="0" smtClean="0">
                <a:latin typeface="Arial" panose="020B0604020202020204" pitchFamily="34" charset="0"/>
              </a:rPr>
              <a:t>– 238</a:t>
            </a:r>
            <a:endParaRPr lang="ru-RU" sz="4000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4672608" y="5023258"/>
            <a:ext cx="4921540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nn-NO" sz="4000" dirty="0" smtClean="0">
                <a:latin typeface="Arial" panose="020B0604020202020204" pitchFamily="34" charset="0"/>
              </a:rPr>
              <a:t>= 1508 – 238 = 1270</a:t>
            </a:r>
            <a:endParaRPr lang="ru-RU" sz="4000" dirty="0"/>
          </a:p>
        </p:txBody>
      </p:sp>
      <p:sp>
        <p:nvSpPr>
          <p:cNvPr id="89" name="Овал 88"/>
          <p:cNvSpPr/>
          <p:nvPr/>
        </p:nvSpPr>
        <p:spPr>
          <a:xfrm>
            <a:off x="1698564" y="3869354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90" name="Овал 89"/>
          <p:cNvSpPr/>
          <p:nvPr/>
        </p:nvSpPr>
        <p:spPr>
          <a:xfrm>
            <a:off x="2498851" y="388848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91" name="Овал 90"/>
          <p:cNvSpPr/>
          <p:nvPr/>
        </p:nvSpPr>
        <p:spPr>
          <a:xfrm>
            <a:off x="3730812" y="3869354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92" name="Овал 91"/>
          <p:cNvSpPr/>
          <p:nvPr/>
        </p:nvSpPr>
        <p:spPr>
          <a:xfrm>
            <a:off x="5021301" y="3878149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93" name="Овал 92"/>
          <p:cNvSpPr/>
          <p:nvPr/>
        </p:nvSpPr>
        <p:spPr>
          <a:xfrm>
            <a:off x="5976370" y="3835710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94" name="Овал 93"/>
          <p:cNvSpPr/>
          <p:nvPr/>
        </p:nvSpPr>
        <p:spPr>
          <a:xfrm>
            <a:off x="9820688" y="3843061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95" name="Овал 94"/>
          <p:cNvSpPr/>
          <p:nvPr/>
        </p:nvSpPr>
        <p:spPr>
          <a:xfrm>
            <a:off x="10895607" y="3843061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96" name="Овал 95"/>
          <p:cNvSpPr/>
          <p:nvPr/>
        </p:nvSpPr>
        <p:spPr>
          <a:xfrm>
            <a:off x="8664599" y="3858913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02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 animBg="1"/>
      <p:bldP spid="27" grpId="0" animBg="1"/>
      <p:bldP spid="71" grpId="0"/>
      <p:bldP spid="85" grpId="0"/>
      <p:bldP spid="87" grpId="0"/>
      <p:bldP spid="88" grpId="0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48544" y="1731117"/>
            <a:ext cx="6736139" cy="718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300"/>
              </a:lnSpc>
            </a:pPr>
            <a:r>
              <a:rPr lang="en-US" sz="4000" dirty="0">
                <a:latin typeface="Arial" panose="020B0604020202020204" pitchFamily="34" charset="0"/>
              </a:rPr>
              <a:t>e) 322 : 23 • 22 - 483 • 9 : 23</a:t>
            </a:r>
          </a:p>
        </p:txBody>
      </p:sp>
      <p:sp>
        <p:nvSpPr>
          <p:cNvPr id="29" name="Овал 28"/>
          <p:cNvSpPr/>
          <p:nvPr/>
        </p:nvSpPr>
        <p:spPr>
          <a:xfrm>
            <a:off x="2176528" y="1407651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0" name="Овал 29"/>
          <p:cNvSpPr/>
          <p:nvPr/>
        </p:nvSpPr>
        <p:spPr>
          <a:xfrm>
            <a:off x="5486126" y="136820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31" name="Овал 30"/>
          <p:cNvSpPr/>
          <p:nvPr/>
        </p:nvSpPr>
        <p:spPr>
          <a:xfrm>
            <a:off x="3172236" y="1410493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6208531" y="1368202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33" name="Овал 32"/>
          <p:cNvSpPr/>
          <p:nvPr/>
        </p:nvSpPr>
        <p:spPr>
          <a:xfrm>
            <a:off x="4238390" y="1410493"/>
            <a:ext cx="504056" cy="504056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834147" y="2558879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5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23215" y="2544111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14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01484" y="3018821"/>
            <a:ext cx="969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23946" y="3515858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28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476956" y="3602154"/>
            <a:ext cx="926578" cy="6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385249" y="2832743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57335" y="2615070"/>
            <a:ext cx="1706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322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>
            <a:off x="1878919" y="3138013"/>
            <a:ext cx="999338" cy="7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378985" y="3207863"/>
            <a:ext cx="107157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2409022" y="2591356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78985" y="3138807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14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257553" y="3003289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1235977" y="3567435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537979" y="3467566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92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526036" y="3898015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92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1450291" y="4509100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834293" y="4424691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0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43341" y="3918902"/>
            <a:ext cx="854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28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206654" y="4431766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308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V="1">
            <a:off x="4458857" y="4530886"/>
            <a:ext cx="1005942" cy="217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6866893" y="26791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5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955961" y="2664346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483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253014" y="3096010"/>
            <a:ext cx="629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066387" y="3680165"/>
            <a:ext cx="2134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4347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6511085" y="3723196"/>
            <a:ext cx="1207997" cy="102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417995" y="2952978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8273008" y="2631062"/>
            <a:ext cx="19240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4347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rot="5400000">
            <a:off x="9691899" y="3154005"/>
            <a:ext cx="999338" cy="7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0191965" y="3223855"/>
            <a:ext cx="107157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 74"/>
          <p:cNvSpPr/>
          <p:nvPr/>
        </p:nvSpPr>
        <p:spPr>
          <a:xfrm>
            <a:off x="10222002" y="2607348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0191965" y="3154799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189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8912560" y="3007338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8959279" y="3583427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954215" y="3473647"/>
            <a:ext cx="1276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204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925086" y="3901761"/>
            <a:ext cx="1560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184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9031287" y="4525092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9821269" y="5412844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0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9235018" y="4398033"/>
            <a:ext cx="1560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207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235018" y="4834274"/>
            <a:ext cx="1560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207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3365463" y="4989146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5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454531" y="4974378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4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5)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308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72237" y="5406042"/>
            <a:ext cx="1208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189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786689" y="5990197"/>
            <a:ext cx="2134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119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3009655" y="6033228"/>
            <a:ext cx="1207997" cy="102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916565" y="5263010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endParaRPr lang="ru-RU" dirty="0"/>
          </a:p>
        </p:txBody>
      </p:sp>
      <p:sp>
        <p:nvSpPr>
          <p:cNvPr id="86" name="TextBox 85"/>
          <p:cNvSpPr txBox="1"/>
          <p:nvPr/>
        </p:nvSpPr>
        <p:spPr>
          <a:xfrm>
            <a:off x="6862860" y="1713759"/>
            <a:ext cx="2134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= 119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3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8" grpId="0"/>
      <p:bldP spid="39" grpId="0"/>
      <p:bldP spid="40" grpId="0"/>
      <p:bldP spid="41" grpId="0"/>
      <p:bldP spid="43" grpId="0"/>
      <p:bldP spid="44" grpId="0"/>
      <p:bldP spid="47" grpId="0"/>
      <p:bldP spid="48" grpId="0"/>
      <p:bldP spid="49" grpId="0"/>
      <p:bldP spid="51" grpId="0"/>
      <p:bldP spid="52" grpId="0"/>
      <p:bldP spid="54" grpId="0"/>
      <p:bldP spid="58" grpId="0"/>
      <p:bldP spid="59" grpId="0"/>
      <p:bldP spid="62" grpId="0"/>
      <p:bldP spid="63" grpId="0"/>
      <p:bldP spid="64" grpId="0"/>
      <p:bldP spid="65" grpId="0"/>
      <p:bldP spid="67" grpId="0"/>
      <p:bldP spid="72" grpId="0"/>
      <p:bldP spid="75" grpId="0"/>
      <p:bldP spid="76" grpId="0"/>
      <p:bldP spid="77" grpId="0"/>
      <p:bldP spid="79" grpId="0"/>
      <p:bldP spid="80" grpId="0"/>
      <p:bldP spid="82" grpId="0"/>
      <p:bldP spid="83" grpId="0"/>
      <p:bldP spid="84" grpId="0"/>
      <p:bldP spid="61" grpId="0"/>
      <p:bldP spid="68" grpId="0"/>
      <p:bldP spid="69" grpId="0"/>
      <p:bldP spid="70" grpId="0"/>
      <p:bldP spid="85" grpId="0"/>
      <p:bldP spid="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</a:t>
            </a:r>
            <a:r>
              <a:rPr lang="en-US" sz="5400" kern="0" dirty="0" smtClean="0"/>
              <a:t>24- masala</a:t>
            </a:r>
            <a:endParaRPr lang="en-US" sz="5400" kern="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8152" y="1368202"/>
            <a:ext cx="123774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</a:rPr>
              <a:t>Qo‘shish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ayirish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xossalariga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tayangan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ifodaning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qiymatini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qulay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usulda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hisoblang</a:t>
            </a:r>
            <a:r>
              <a:rPr lang="en-US" sz="4000" dirty="0" smtClean="0">
                <a:latin typeface="Arial" panose="020B0604020202020204" pitchFamily="34" charset="0"/>
              </a:rPr>
              <a:t>:</a:t>
            </a:r>
          </a:p>
          <a:p>
            <a:endParaRPr lang="en-US" sz="4000" dirty="0" smtClean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000" dirty="0">
                <a:latin typeface="Arial" panose="020B0604020202020204" pitchFamily="34" charset="0"/>
              </a:rPr>
              <a:t>a</a:t>
            </a:r>
            <a:r>
              <a:rPr lang="pt-BR" sz="4000" dirty="0" smtClean="0">
                <a:latin typeface="Arial" panose="020B0604020202020204" pitchFamily="34" charset="0"/>
              </a:rPr>
              <a:t>) 1278 + 432 + 568         b) 123 • 4 • 25 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</a:rPr>
              <a:t>) 2132 + 231 - </a:t>
            </a:r>
            <a:r>
              <a:rPr lang="pt-BR" sz="4000" dirty="0" smtClean="0">
                <a:latin typeface="Arial" panose="020B0604020202020204" pitchFamily="34" charset="0"/>
              </a:rPr>
              <a:t>132          </a:t>
            </a:r>
            <a:r>
              <a:rPr lang="en-US" sz="4000" dirty="0" smtClean="0">
                <a:latin typeface="Arial" panose="020B0604020202020204" pitchFamily="34" charset="0"/>
              </a:rPr>
              <a:t>e) </a:t>
            </a:r>
            <a:r>
              <a:rPr lang="en-US" sz="4000" dirty="0">
                <a:latin typeface="Arial" panose="020B0604020202020204" pitchFamily="34" charset="0"/>
              </a:rPr>
              <a:t>32 • 17 +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>
                <a:latin typeface="Arial" panose="020B0604020202020204" pitchFamily="34" charset="0"/>
              </a:rPr>
              <a:t>• </a:t>
            </a:r>
            <a:r>
              <a:rPr lang="en-US" sz="4000" dirty="0" smtClean="0">
                <a:latin typeface="Arial" panose="020B0604020202020204" pitchFamily="34" charset="0"/>
              </a:rPr>
              <a:t>17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f</a:t>
            </a:r>
            <a:r>
              <a:rPr lang="en-US" sz="4000" dirty="0">
                <a:latin typeface="Arial" panose="020B0604020202020204" pitchFamily="34" charset="0"/>
              </a:rPr>
              <a:t>) 708 - 342 - </a:t>
            </a:r>
            <a:r>
              <a:rPr lang="en-US" sz="4000" dirty="0" smtClean="0">
                <a:latin typeface="Arial" panose="020B0604020202020204" pitchFamily="34" charset="0"/>
              </a:rPr>
              <a:t>208              g</a:t>
            </a:r>
            <a:r>
              <a:rPr lang="en-US" sz="4000" dirty="0">
                <a:latin typeface="Arial" panose="020B0604020202020204" pitchFamily="34" charset="0"/>
              </a:rPr>
              <a:t>) 786 • 115 -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r>
              <a:rPr lang="en-US" sz="3200" dirty="0">
                <a:latin typeface="Georgia" panose="02040502050405020303" pitchFamily="18" charset="0"/>
              </a:rPr>
              <a:t> </a:t>
            </a:r>
            <a:r>
              <a:rPr lang="en-US" sz="4000" dirty="0">
                <a:latin typeface="Arial" panose="020B0604020202020204" pitchFamily="34" charset="0"/>
              </a:rPr>
              <a:t>• </a:t>
            </a:r>
            <a:r>
              <a:rPr lang="en-US" sz="4000" dirty="0" smtClean="0">
                <a:latin typeface="Arial" panose="020B0604020202020204" pitchFamily="34" charset="0"/>
              </a:rPr>
              <a:t>115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54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YECHISH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96144" y="1584226"/>
            <a:ext cx="49503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a) 1278 + 432 + </a:t>
            </a:r>
            <a:r>
              <a:rPr lang="pt-BR" sz="4000" dirty="0" smtClean="0">
                <a:latin typeface="Arial" panose="020B0604020202020204" pitchFamily="34" charset="0"/>
              </a:rPr>
              <a:t>568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48672" y="1604625"/>
            <a:ext cx="5578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</a:rPr>
              <a:t>1278 + </a:t>
            </a:r>
            <a:r>
              <a:rPr lang="pt-BR" sz="4000" dirty="0" smtClean="0">
                <a:latin typeface="Arial" panose="020B0604020202020204" pitchFamily="34" charset="0"/>
              </a:rPr>
              <a:t>(432 </a:t>
            </a:r>
            <a:r>
              <a:rPr lang="pt-BR" sz="4000" dirty="0">
                <a:latin typeface="Arial" panose="020B0604020202020204" pitchFamily="34" charset="0"/>
              </a:rPr>
              <a:t>+ </a:t>
            </a:r>
            <a:r>
              <a:rPr lang="pt-BR" sz="4000" dirty="0" smtClean="0">
                <a:latin typeface="Arial" panose="020B0604020202020204" pitchFamily="34" charset="0"/>
              </a:rPr>
              <a:t>568) =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0160" y="2517900"/>
            <a:ext cx="55066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</a:rPr>
              <a:t>1278 + </a:t>
            </a:r>
            <a:r>
              <a:rPr lang="pt-BR" sz="4000" dirty="0" smtClean="0">
                <a:latin typeface="Arial" panose="020B0604020202020204" pitchFamily="34" charset="0"/>
              </a:rPr>
              <a:t>1000 =  2278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0160" y="3346929"/>
            <a:ext cx="3568606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>
                <a:latin typeface="Arial" panose="020B0604020202020204" pitchFamily="34" charset="0"/>
              </a:rPr>
              <a:t>b) 123 • 4 • 25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1737" y="3499865"/>
            <a:ext cx="54654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123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(4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• 25)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73307" y="3499981"/>
            <a:ext cx="2144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12 300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86660" y="3504023"/>
            <a:ext cx="300779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123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5104" y="4659431"/>
            <a:ext cx="4822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d) 2132 + 231 - 132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45992" y="4635028"/>
            <a:ext cx="57070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</a:rPr>
              <a:t> (2132 </a:t>
            </a:r>
            <a:r>
              <a:rPr lang="pt-BR" sz="4000" dirty="0">
                <a:latin typeface="Arial" panose="020B0604020202020204" pitchFamily="34" charset="0"/>
              </a:rPr>
              <a:t>+ </a:t>
            </a:r>
            <a:r>
              <a:rPr lang="pt-BR" sz="4000" dirty="0" smtClean="0">
                <a:latin typeface="Arial" panose="020B0604020202020204" pitchFamily="34" charset="0"/>
              </a:rPr>
              <a:t>231) – 132 = 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89427" y="5480598"/>
            <a:ext cx="5008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</a:rPr>
              <a:t> (2132 -132) </a:t>
            </a:r>
            <a:r>
              <a:rPr lang="pt-BR" sz="4000" dirty="0">
                <a:latin typeface="Arial" panose="020B0604020202020204" pitchFamily="34" charset="0"/>
              </a:rPr>
              <a:t>+</a:t>
            </a:r>
            <a:r>
              <a:rPr lang="pt-BR" sz="4000" dirty="0" smtClean="0">
                <a:latin typeface="Arial" panose="020B0604020202020204" pitchFamily="34" charset="0"/>
              </a:rPr>
              <a:t> 231 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418676" y="5456195"/>
            <a:ext cx="50786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</a:rPr>
              <a:t> 2000 </a:t>
            </a:r>
            <a:r>
              <a:rPr lang="pt-BR" sz="4000" dirty="0">
                <a:latin typeface="Arial" panose="020B0604020202020204" pitchFamily="34" charset="0"/>
              </a:rPr>
              <a:t>+</a:t>
            </a:r>
            <a:r>
              <a:rPr lang="pt-BR" sz="4000" dirty="0" smtClean="0">
                <a:latin typeface="Arial" panose="020B0604020202020204" pitchFamily="34" charset="0"/>
              </a:rPr>
              <a:t> 231 = 2231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3512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/>
      <p:bldP spid="8" grpId="0"/>
      <p:bldP spid="9" grpId="0"/>
      <p:bldP spid="11" grpId="0"/>
      <p:bldP spid="4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846663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52128" y="1440210"/>
            <a:ext cx="12449472" cy="1998176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325-, 326-, 327-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(72-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5320680" y="3096394"/>
            <a:ext cx="2736304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Равнобедренный треугольник 31"/>
          <p:cNvSpPr/>
          <p:nvPr/>
        </p:nvSpPr>
        <p:spPr>
          <a:xfrm>
            <a:off x="2534671" y="4393969"/>
            <a:ext cx="1872208" cy="1512168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08112" y="169940"/>
            <a:ext cx="12425982" cy="79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OG‘ZAKI BAJARAMIZ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97215" y="2124286"/>
            <a:ext cx="1656184" cy="151216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79539" y="2232298"/>
            <a:ext cx="1656184" cy="1440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306965" y="2074565"/>
            <a:ext cx="1872208" cy="1512168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741521" y="2232298"/>
            <a:ext cx="1656184" cy="1440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10332739" y="2210581"/>
            <a:ext cx="1656184" cy="151216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2296344" y="2956383"/>
            <a:ext cx="65386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4918375" y="2827226"/>
            <a:ext cx="65386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976864" y="2827226"/>
            <a:ext cx="65386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>
            <a:off x="9522217" y="2966665"/>
            <a:ext cx="65386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44527" y="1603633"/>
            <a:ext cx="1283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43452" y="1714525"/>
            <a:ext cx="14658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· </a:t>
            </a:r>
            <a:r>
              <a:rPr lang="en-US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8808" y="1650418"/>
            <a:ext cx="1085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75827" y="1681454"/>
            <a:ext cx="1690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7344" y="2471075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174507" y="4875472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196677" y="2536879"/>
            <a:ext cx="8707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648793" y="2672021"/>
            <a:ext cx="12137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69447" y="2500635"/>
            <a:ext cx="12137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890665" y="4465977"/>
            <a:ext cx="1656184" cy="1440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 flipH="1">
            <a:off x="9543451" y="3731670"/>
            <a:ext cx="1130195" cy="725386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206403" y="4443120"/>
            <a:ext cx="1656184" cy="151216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Line 8"/>
          <p:cNvSpPr>
            <a:spLocks noChangeShapeType="1"/>
          </p:cNvSpPr>
          <p:nvPr/>
        </p:nvSpPr>
        <p:spPr bwMode="auto">
          <a:xfrm flipH="1">
            <a:off x="6976864" y="5256634"/>
            <a:ext cx="864096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35" name="Line 8"/>
          <p:cNvSpPr>
            <a:spLocks noChangeShapeType="1"/>
          </p:cNvSpPr>
          <p:nvPr/>
        </p:nvSpPr>
        <p:spPr bwMode="auto">
          <a:xfrm flipH="1">
            <a:off x="4263915" y="5256634"/>
            <a:ext cx="864096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 lIns="109033" tIns="54517" rIns="109033" bIns="54517"/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562354" y="2518171"/>
            <a:ext cx="12137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577961" y="4802249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111860" y="4782752"/>
            <a:ext cx="12137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108548" y="4094363"/>
            <a:ext cx="1690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- 180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16266" y="5716434"/>
            <a:ext cx="1690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11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83719" y="5713215"/>
            <a:ext cx="1690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4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6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 descr="6"/>
          <p:cNvPicPr>
            <a:picLocks noChangeAspect="1" noChangeArrowheads="1"/>
          </p:cNvPicPr>
          <p:nvPr/>
        </p:nvPicPr>
        <p:blipFill>
          <a:blip r:embed="rId2"/>
          <a:srcRect b="11145"/>
          <a:stretch>
            <a:fillRect/>
          </a:stretch>
        </p:blipFill>
        <p:spPr bwMode="auto">
          <a:xfrm>
            <a:off x="4456584" y="1224186"/>
            <a:ext cx="3088978" cy="3059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1000200" y="105408"/>
            <a:ext cx="10997594" cy="944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3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BIRINCHI BOSQICH AMALLARI</a:t>
            </a:r>
            <a:endParaRPr lang="ru-RU" sz="553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467538" y="4019213"/>
            <a:ext cx="11866524" cy="222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ayirish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 I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en-US" sz="5539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dirty="0" err="1" smtClean="0">
                <a:latin typeface="Arial" pitchFamily="34" charset="0"/>
                <a:cs typeface="Arial" pitchFamily="34" charset="0"/>
              </a:rPr>
              <a:t>amallari</a:t>
            </a:r>
            <a:r>
              <a:rPr lang="en-US" sz="553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39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5539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539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7677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5"/>
          <p:cNvPicPr>
            <a:picLocks noChangeAspect="1" noChangeArrowheads="1"/>
          </p:cNvPicPr>
          <p:nvPr/>
        </p:nvPicPr>
        <p:blipFill>
          <a:blip r:embed="rId2"/>
          <a:srcRect b="16702"/>
          <a:stretch>
            <a:fillRect/>
          </a:stretch>
        </p:blipFill>
        <p:spPr bwMode="auto">
          <a:xfrm>
            <a:off x="4456584" y="1224186"/>
            <a:ext cx="3168352" cy="294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467538" y="3960490"/>
            <a:ext cx="11866524" cy="222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II </a:t>
            </a:r>
            <a:r>
              <a:rPr lang="en-US" sz="5539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en-US" sz="5539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5539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539" dirty="0" err="1" smtClean="0">
                <a:latin typeface="Arial" pitchFamily="34" charset="0"/>
                <a:cs typeface="Arial" pitchFamily="34" charset="0"/>
              </a:rPr>
              <a:t>amallari</a:t>
            </a:r>
            <a:r>
              <a:rPr lang="en-US" sz="553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39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5539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53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2208" y="144066"/>
            <a:ext cx="10997594" cy="944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3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IKKINCHI BOSQICH AMALLARI</a:t>
            </a:r>
            <a:endParaRPr lang="ru-RU" sz="553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1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143" y="1399848"/>
            <a:ext cx="116652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</a:rPr>
              <a:t>     Agar </a:t>
            </a:r>
            <a:r>
              <a:rPr lang="en-US" sz="4000" dirty="0" err="1">
                <a:latin typeface="Arial" panose="020B0604020202020204" pitchFamily="34" charset="0"/>
              </a:rPr>
              <a:t>ifodada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qavslar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bo‘lmasdan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faqat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bitta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bosqich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amallari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qatnashsa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amallar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chapdan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o‘ngga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qarab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yozilish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tartibida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ketma-ket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bajariladi</a:t>
            </a:r>
            <a:r>
              <a:rPr lang="en-US" sz="4000" dirty="0"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2129" y="3960490"/>
            <a:ext cx="119533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Biror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topshiriqni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ketma-ket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bajarish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tartibi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yoki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qoidasiga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rgbClr val="002060"/>
                </a:solidFill>
                <a:latin typeface="Arial" panose="020B0604020202020204" pitchFamily="34" charset="0"/>
              </a:rPr>
              <a:t>algoritm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</a:rPr>
              <a:t>deyiladi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70181" y="234658"/>
            <a:ext cx="12425982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6364" y="2260874"/>
            <a:ext cx="62944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410 - 324 + 306 - 201 =</a:t>
            </a:r>
          </a:p>
        </p:txBody>
      </p:sp>
      <p:sp>
        <p:nvSpPr>
          <p:cNvPr id="2" name="Овал 1"/>
          <p:cNvSpPr/>
          <p:nvPr/>
        </p:nvSpPr>
        <p:spPr>
          <a:xfrm>
            <a:off x="2080320" y="1917855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958299" y="1941940"/>
            <a:ext cx="508059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48472" y="1917855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3" name="Правая круглая скобка 2"/>
          <p:cNvSpPr/>
          <p:nvPr/>
        </p:nvSpPr>
        <p:spPr>
          <a:xfrm rot="5400000">
            <a:off x="2307980" y="2148654"/>
            <a:ext cx="228755" cy="1548172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339484" y="1896721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777064" y="1896721"/>
            <a:ext cx="578644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2" name="Правая круглая скобка 11"/>
          <p:cNvSpPr/>
          <p:nvPr/>
        </p:nvSpPr>
        <p:spPr>
          <a:xfrm rot="5400000">
            <a:off x="7640717" y="2216517"/>
            <a:ext cx="220466" cy="1404157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681999" y="2260874"/>
            <a:ext cx="39228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86 + 306 – 201=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29868" y="3350882"/>
            <a:ext cx="32095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392 – 201=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418052" y="3096394"/>
            <a:ext cx="433710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80210" y="3333139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115492" y="4608562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129951" y="4675973"/>
            <a:ext cx="544009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3180015" y="4654839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0" name="Правая круглая скобка 19"/>
          <p:cNvSpPr/>
          <p:nvPr/>
        </p:nvSpPr>
        <p:spPr>
          <a:xfrm rot="5400000">
            <a:off x="2207013" y="5178348"/>
            <a:ext cx="250669" cy="1000558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6328792" y="4654839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7338763" y="4675973"/>
            <a:ext cx="504777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23" name="Правая круглая скобка 22"/>
          <p:cNvSpPr/>
          <p:nvPr/>
        </p:nvSpPr>
        <p:spPr>
          <a:xfrm rot="5400000">
            <a:off x="6458703" y="5062156"/>
            <a:ext cx="197073" cy="1206134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251772" y="4970741"/>
            <a:ext cx="38170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20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56 : 28 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433431" y="5791438"/>
            <a:ext cx="433710" cy="4829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005505" y="6126423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89352" y="4970741"/>
            <a:ext cx="56084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640 : 32 • 56 :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816232" y="6157824"/>
            <a:ext cx="31714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1120 : 28 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9489" y="1145555"/>
            <a:ext cx="55451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</a:p>
        </p:txBody>
      </p:sp>
    </p:spTree>
    <p:extLst>
      <p:ext uri="{BB962C8B-B14F-4D97-AF65-F5344CB8AC3E}">
        <p14:creationId xmlns:p14="http://schemas.microsoft.com/office/powerpoint/2010/main" val="263137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3" grpId="0" animBg="1"/>
      <p:bldP spid="9" grpId="0" animBg="1"/>
      <p:bldP spid="11" grpId="0" animBg="1"/>
      <p:bldP spid="12" grpId="0" animBg="1"/>
      <p:bldP spid="5" grpId="0"/>
      <p:bldP spid="13" grpId="0"/>
      <p:bldP spid="14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6" grpId="0" animBg="1"/>
      <p:bldP spid="28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5"/>
          <p:cNvPicPr>
            <a:picLocks noChangeAspect="1" noChangeArrowheads="1"/>
          </p:cNvPicPr>
          <p:nvPr/>
        </p:nvPicPr>
        <p:blipFill>
          <a:blip r:embed="rId2"/>
          <a:srcRect b="16702"/>
          <a:stretch>
            <a:fillRect/>
          </a:stretch>
        </p:blipFill>
        <p:spPr bwMode="auto">
          <a:xfrm>
            <a:off x="10073473" y="2890215"/>
            <a:ext cx="2411377" cy="224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6"/>
          <p:cNvPicPr>
            <a:picLocks noChangeAspect="1" noChangeArrowheads="1"/>
          </p:cNvPicPr>
          <p:nvPr/>
        </p:nvPicPr>
        <p:blipFill>
          <a:blip r:embed="rId3"/>
          <a:srcRect b="11145"/>
          <a:stretch>
            <a:fillRect/>
          </a:stretch>
        </p:blipFill>
        <p:spPr bwMode="auto">
          <a:xfrm>
            <a:off x="7957975" y="1068002"/>
            <a:ext cx="2440906" cy="241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21"/>
          <p:cNvSpPr txBox="1">
            <a:spLocks noChangeArrowheads="1"/>
          </p:cNvSpPr>
          <p:nvPr/>
        </p:nvSpPr>
        <p:spPr bwMode="auto">
          <a:xfrm>
            <a:off x="600265" y="3632140"/>
            <a:ext cx="2734207" cy="73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3392" tIns="51696" rIns="103392" bIns="51696">
            <a:spAutoFit/>
          </a:bodyPr>
          <a:lstStyle/>
          <a:p>
            <a:pPr>
              <a:spcBef>
                <a:spcPct val="50000"/>
              </a:spcBef>
            </a:pPr>
            <a:endParaRPr lang="ru-RU" sz="4001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733407" y="3470984"/>
            <a:ext cx="6220084" cy="2225782"/>
            <a:chOff x="1973" y="2639"/>
            <a:chExt cx="2495" cy="1335"/>
          </a:xfrm>
        </p:grpSpPr>
        <p:sp>
          <p:nvSpPr>
            <p:cNvPr id="3085" name="Line 9"/>
            <p:cNvSpPr>
              <a:spLocks noChangeShapeType="1"/>
            </p:cNvSpPr>
            <p:nvPr/>
          </p:nvSpPr>
          <p:spPr bwMode="auto">
            <a:xfrm>
              <a:off x="1973" y="2639"/>
              <a:ext cx="127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3086" name="Line 10"/>
            <p:cNvSpPr>
              <a:spLocks noChangeShapeType="1"/>
            </p:cNvSpPr>
            <p:nvPr/>
          </p:nvSpPr>
          <p:spPr bwMode="auto">
            <a:xfrm>
              <a:off x="3198" y="2704"/>
              <a:ext cx="0" cy="6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3087" name="Line 11"/>
            <p:cNvSpPr>
              <a:spLocks noChangeShapeType="1"/>
            </p:cNvSpPr>
            <p:nvPr/>
          </p:nvSpPr>
          <p:spPr bwMode="auto">
            <a:xfrm>
              <a:off x="3243" y="3385"/>
              <a:ext cx="122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3088" name="Line 12"/>
            <p:cNvSpPr>
              <a:spLocks noChangeShapeType="1"/>
            </p:cNvSpPr>
            <p:nvPr/>
          </p:nvSpPr>
          <p:spPr bwMode="auto">
            <a:xfrm>
              <a:off x="4468" y="3385"/>
              <a:ext cx="0" cy="58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</p:grpSp>
      <p:sp>
        <p:nvSpPr>
          <p:cNvPr id="3080" name="Text Box 29"/>
          <p:cNvSpPr txBox="1">
            <a:spLocks noChangeArrowheads="1"/>
          </p:cNvSpPr>
          <p:nvPr/>
        </p:nvSpPr>
        <p:spPr bwMode="auto">
          <a:xfrm>
            <a:off x="568152" y="4000118"/>
            <a:ext cx="3298112" cy="1347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 </a:t>
            </a:r>
          </a:p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ru-RU" sz="5539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3899421" y="4989259"/>
            <a:ext cx="3077747" cy="13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 </a:t>
            </a:r>
          </a:p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ru-RU" sz="5539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0901" y="182820"/>
            <a:ext cx="12499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AMALLARNING  BAJARILISH TARTIBI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55614" y="1298434"/>
            <a:ext cx="5647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</a:rPr>
              <a:t>     </a:t>
            </a:r>
            <a:r>
              <a:rPr lang="en-US" sz="3600" dirty="0" smtClean="0">
                <a:latin typeface="Arial" panose="020B0604020202020204" pitchFamily="34" charset="0"/>
              </a:rPr>
              <a:t>Agar </a:t>
            </a:r>
            <a:r>
              <a:rPr lang="en-US" sz="3600" dirty="0" err="1">
                <a:latin typeface="Arial" panose="020B0604020202020204" pitchFamily="34" charset="0"/>
              </a:rPr>
              <a:t>ifodada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qavslar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</a:rPr>
              <a:t>bo‘lmasdan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</a:rPr>
              <a:t>har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ikkala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bosqich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amallari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</a:rPr>
              <a:t>ham </a:t>
            </a:r>
            <a:r>
              <a:rPr lang="en-US" sz="3600" dirty="0" err="1" smtClean="0">
                <a:latin typeface="Arial" panose="020B0604020202020204" pitchFamily="34" charset="0"/>
              </a:rPr>
              <a:t>qatnashsa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</a:rPr>
              <a:t>oldin</a:t>
            </a:r>
            <a:r>
              <a:rPr lang="en-US" sz="3600" dirty="0">
                <a:latin typeface="Arial" panose="020B0604020202020204" pitchFamily="34" charset="0"/>
              </a:rPr>
              <a:t> II </a:t>
            </a:r>
            <a:r>
              <a:rPr lang="en-US" sz="3600" dirty="0" err="1">
                <a:latin typeface="Arial" panose="020B0604020202020204" pitchFamily="34" charset="0"/>
              </a:rPr>
              <a:t>bosqich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amallari</a:t>
            </a:r>
            <a:r>
              <a:rPr lang="en-US" sz="3600" dirty="0">
                <a:latin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</a:rPr>
              <a:t>so‘ng</a:t>
            </a:r>
            <a:r>
              <a:rPr lang="en-US" sz="3600" dirty="0" smtClean="0">
                <a:latin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</a:rPr>
              <a:t>I </a:t>
            </a:r>
            <a:r>
              <a:rPr lang="en-US" sz="3600" dirty="0" err="1">
                <a:latin typeface="Arial" panose="020B0604020202020204" pitchFamily="34" charset="0"/>
              </a:rPr>
              <a:t>bosqich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amallari</a:t>
            </a: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</a:rPr>
              <a:t>bajariladi</a:t>
            </a:r>
            <a:r>
              <a:rPr lang="en-US" sz="3600" dirty="0">
                <a:latin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89551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6 0.0086 L -0.69593 -0.235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88" y="-1223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05 -0.05247 L -0.28435 0.1582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5" y="1053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04427" y="1036771"/>
            <a:ext cx="115840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0"/>
              </a:lnSpc>
            </a:pPr>
            <a:r>
              <a:rPr lang="en-US" sz="4400" b="1" dirty="0" err="1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>
                <a:latin typeface="Arial" pitchFamily="34" charset="0"/>
                <a:cs typeface="Arial" pitchFamily="34" charset="0"/>
              </a:rPr>
              <a:t>bajaring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ts val="9000"/>
              </a:lnSpc>
            </a:pP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36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28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: 7 + 12 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6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8112" y="152915"/>
            <a:ext cx="12313367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p:sp>
        <p:nvSpPr>
          <p:cNvPr id="56" name="Овал 55"/>
          <p:cNvSpPr/>
          <p:nvPr/>
        </p:nvSpPr>
        <p:spPr>
          <a:xfrm>
            <a:off x="2816164" y="2160290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57" name="Овал 56"/>
          <p:cNvSpPr/>
          <p:nvPr/>
        </p:nvSpPr>
        <p:spPr>
          <a:xfrm>
            <a:off x="1720280" y="217422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58" name="Овал 57"/>
          <p:cNvSpPr/>
          <p:nvPr/>
        </p:nvSpPr>
        <p:spPr>
          <a:xfrm>
            <a:off x="3722185" y="2160290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59" name="Овал 58"/>
          <p:cNvSpPr/>
          <p:nvPr/>
        </p:nvSpPr>
        <p:spPr>
          <a:xfrm>
            <a:off x="4927901" y="217422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ru-RU" dirty="0"/>
          </a:p>
        </p:txBody>
      </p:sp>
      <p:sp>
        <p:nvSpPr>
          <p:cNvPr id="60" name="Правая круглая скобка 59"/>
          <p:cNvSpPr/>
          <p:nvPr/>
        </p:nvSpPr>
        <p:spPr>
          <a:xfrm rot="5400000">
            <a:off x="2816182" y="2428098"/>
            <a:ext cx="220466" cy="1404157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авая круглая скобка 60"/>
          <p:cNvSpPr/>
          <p:nvPr/>
        </p:nvSpPr>
        <p:spPr>
          <a:xfrm rot="5400000">
            <a:off x="4985397" y="2428098"/>
            <a:ext cx="220466" cy="1404157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5862255" y="2354725"/>
            <a:ext cx="42723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136 – 4 + 72 =</a:t>
            </a:r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авая круглая скобка 62"/>
          <p:cNvSpPr/>
          <p:nvPr/>
        </p:nvSpPr>
        <p:spPr>
          <a:xfrm rot="5400000">
            <a:off x="7271520" y="2141377"/>
            <a:ext cx="238779" cy="1764197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803826" y="3598440"/>
            <a:ext cx="29995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132 + 72 </a:t>
            </a:r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3679012" y="3595116"/>
            <a:ext cx="15696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204</a:t>
            </a:r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390909" y="203859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68" name="Овал 67"/>
          <p:cNvSpPr/>
          <p:nvPr/>
        </p:nvSpPr>
        <p:spPr>
          <a:xfrm>
            <a:off x="2308945" y="3312418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>
          <a:xfrm>
            <a:off x="8322535" y="203549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8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/>
      <p:bldP spid="63" grpId="0" animBg="1"/>
      <p:bldP spid="64" grpId="0"/>
      <p:bldP spid="66" grpId="0"/>
      <p:bldP spid="67" grpId="0" animBg="1"/>
      <p:bldP spid="68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44789" y="712844"/>
            <a:ext cx="1158402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804 · 6 + 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312 · 9) :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36 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0120" y="235791"/>
            <a:ext cx="12313367" cy="830997"/>
          </a:xfrm>
        </p:spPr>
        <p:txBody>
          <a:bodyPr/>
          <a:lstStyle/>
          <a:p>
            <a:pPr algn="ctr"/>
            <a:r>
              <a:rPr lang="en-US" sz="5400" dirty="0" smtClean="0"/>
              <a:t>MISOL</a:t>
            </a:r>
            <a:endParaRPr lang="ru-RU" sz="5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621" y="3554697"/>
            <a:ext cx="1168919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</a:rPr>
              <a:t>  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ru-RU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qoidalarga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1876161" y="188239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72" name="Овал 71"/>
          <p:cNvSpPr/>
          <p:nvPr/>
        </p:nvSpPr>
        <p:spPr>
          <a:xfrm>
            <a:off x="2800400" y="1872126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73" name="Овал 72"/>
          <p:cNvSpPr/>
          <p:nvPr/>
        </p:nvSpPr>
        <p:spPr>
          <a:xfrm>
            <a:off x="4225029" y="1882395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74" name="Овал 73"/>
          <p:cNvSpPr/>
          <p:nvPr/>
        </p:nvSpPr>
        <p:spPr>
          <a:xfrm>
            <a:off x="5248672" y="1872258"/>
            <a:ext cx="504056" cy="504056"/>
          </a:xfrm>
          <a:prstGeom prst="ellipse">
            <a:avLst/>
          </a:prstGeom>
          <a:ln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65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" grpId="0" animBg="1"/>
      <p:bldP spid="72" grpId="0" animBg="1"/>
      <p:bldP spid="73" grpId="0" animBg="1"/>
      <p:bldP spid="7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7710</TotalTime>
  <Words>766</Words>
  <Application>Microsoft Office PowerPoint</Application>
  <PresentationFormat>Произвольный</PresentationFormat>
  <Paragraphs>209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Georgia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MISOL</vt:lpstr>
      <vt:lpstr>MISOL</vt:lpstr>
      <vt:lpstr>MISOL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428</cp:revision>
  <dcterms:created xsi:type="dcterms:W3CDTF">2020-04-09T07:32:19Z</dcterms:created>
  <dcterms:modified xsi:type="dcterms:W3CDTF">2020-10-16T07:34:43Z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