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90" r:id="rId2"/>
    <p:sldId id="372" r:id="rId3"/>
    <p:sldId id="348" r:id="rId4"/>
    <p:sldId id="373" r:id="rId5"/>
    <p:sldId id="374" r:id="rId6"/>
    <p:sldId id="377" r:id="rId7"/>
    <p:sldId id="378" r:id="rId8"/>
    <p:sldId id="379" r:id="rId9"/>
    <p:sldId id="380" r:id="rId10"/>
    <p:sldId id="381" r:id="rId11"/>
    <p:sldId id="297" r:id="rId12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956" autoAdjust="0"/>
    <p:restoredTop sz="90305" autoAdjust="0"/>
  </p:normalViewPr>
  <p:slideViewPr>
    <p:cSldViewPr>
      <p:cViewPr varScale="1">
        <p:scale>
          <a:sx n="62" d="100"/>
          <a:sy n="62" d="100"/>
        </p:scale>
        <p:origin x="796" y="56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50A8DF-93A1-4ECC-BA4E-0737B913F34E}" type="datetimeFigureOut">
              <a:rPr lang="ru-RU" smtClean="0"/>
              <a:pPr/>
              <a:t>14.10.2020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469A8-E2B7-4836-9D06-19E90F64EF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912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6516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203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1569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4418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4304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5549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469A8-E2B7-4836-9D06-19E90F64EF1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718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23DB5-9FC0-4013-8E8E-EC9726CA12C3}" type="datetime1">
              <a:rPr lang="ru-RU" smtClean="0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8EE99-8902-42F0-86F6-8DD7087641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02" y="0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648272" y="2520330"/>
            <a:ext cx="9685812" cy="2991810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indent="39688">
              <a:lnSpc>
                <a:spcPts val="7500"/>
              </a:lnSpc>
              <a:spcBef>
                <a:spcPts val="245"/>
              </a:spcBef>
            </a:pP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M</a:t>
            </a: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AVZU</a:t>
            </a:r>
            <a:r>
              <a:rPr lang="it-IT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TENGLAMA </a:t>
            </a:r>
          </a:p>
          <a:p>
            <a:pPr indent="39688">
              <a:lnSpc>
                <a:spcPts val="7500"/>
              </a:lnSpc>
              <a:spcBef>
                <a:spcPts val="245"/>
              </a:spcBef>
            </a:pP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TUZIB YECHISH USULI</a:t>
            </a:r>
            <a:endParaRPr lang="it-IT" sz="8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 algn="ctr"/>
            <a:endParaRPr sz="3017" dirty="0" smtClean="0">
              <a:latin typeface="Arial"/>
              <a:cs typeface="Arial"/>
            </a:endParaRPr>
          </a:p>
          <a:p>
            <a:pPr marL="71904" algn="ctr"/>
            <a:r>
              <a:rPr lang="en-US" sz="3554" dirty="0" smtClean="0">
                <a:latin typeface="Arial" pitchFamily="34" charset="0"/>
                <a:cs typeface="Arial" pitchFamily="34" charset="0"/>
              </a:rPr>
              <a:t> </a:t>
            </a:r>
            <a:endParaRPr sz="2800" i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6" y="454530"/>
            <a:ext cx="11094394" cy="876938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uz-Cyrl-UZ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 </a:t>
              </a:r>
              <a:r>
                <a:rPr lang="en-US" sz="4440" b="1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353129" y="2520330"/>
            <a:ext cx="2736303" cy="25802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6" name="TextBox 5"/>
          <p:cNvSpPr txBox="1"/>
          <p:nvPr/>
        </p:nvSpPr>
        <p:spPr>
          <a:xfrm>
            <a:off x="568152" y="2614932"/>
            <a:ext cx="792088" cy="1872208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68152" y="4781460"/>
            <a:ext cx="792088" cy="1872208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564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YECHISH</a:t>
            </a:r>
            <a:endParaRPr lang="en-US" sz="4800" dirty="0"/>
          </a:p>
        </p:txBody>
      </p:sp>
      <p:grpSp>
        <p:nvGrpSpPr>
          <p:cNvPr id="31" name="Group 5">
            <a:extLst>
              <a:ext uri="{FF2B5EF4-FFF2-40B4-BE49-F238E27FC236}">
                <a16:creationId xmlns:a16="http://schemas.microsoft.com/office/drawing/2014/main" id="{4CF2C46D-0897-45BF-9775-22BFE39D5F52}"/>
              </a:ext>
            </a:extLst>
          </p:cNvPr>
          <p:cNvGrpSpPr>
            <a:grpSpLocks/>
          </p:cNvGrpSpPr>
          <p:nvPr/>
        </p:nvGrpSpPr>
        <p:grpSpPr bwMode="auto">
          <a:xfrm>
            <a:off x="1050763" y="248771"/>
            <a:ext cx="157475" cy="73923"/>
            <a:chOff x="1161" y="624"/>
            <a:chExt cx="138" cy="144"/>
          </a:xfrm>
        </p:grpSpPr>
        <p:sp>
          <p:nvSpPr>
            <p:cNvPr id="33" name="Freeform 6">
              <a:extLst>
                <a:ext uri="{FF2B5EF4-FFF2-40B4-BE49-F238E27FC236}">
                  <a16:creationId xmlns:a16="http://schemas.microsoft.com/office/drawing/2014/main" id="{70EBED75-88C2-4024-8476-1FB4E903F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1" y="629"/>
              <a:ext cx="138" cy="139"/>
            </a:xfrm>
            <a:prstGeom prst="snip2DiagRect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3260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852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Oval 7">
              <a:extLst>
                <a:ext uri="{FF2B5EF4-FFF2-40B4-BE49-F238E27FC236}">
                  <a16:creationId xmlns:a16="http://schemas.microsoft.com/office/drawing/2014/main" id="{D4C72BE6-35F3-47DE-9122-B95A9C248E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0" y="624"/>
              <a:ext cx="48" cy="48"/>
            </a:xfrm>
            <a:prstGeom prst="snip2Diag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32603" fontAlgn="base">
                <a:spcBef>
                  <a:spcPct val="0"/>
                </a:spcBef>
                <a:spcAft>
                  <a:spcPct val="0"/>
                </a:spcAft>
                <a:buNone/>
              </a:pPr>
              <a:endParaRPr lang="ru-RU" altLang="ru-RU" sz="852">
                <a:solidFill>
                  <a:srgbClr val="000000"/>
                </a:solidFill>
              </a:endParaRPr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208112" y="6120730"/>
            <a:ext cx="116032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ru-RU" sz="4000" b="1" dirty="0">
                <a:solidFill>
                  <a:schemeClr val="tx2"/>
                </a:solidFill>
                <a:latin typeface="Arial" panose="020B0604020202020204" pitchFamily="34" charset="0"/>
              </a:rPr>
              <a:t>:</a:t>
            </a: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</a:rPr>
              <a:t>6 ta </a:t>
            </a:r>
            <a:r>
              <a:rPr lang="en-US" sz="4000" dirty="0" err="1" smtClean="0">
                <a:latin typeface="Arial" panose="020B0604020202020204" pitchFamily="34" charset="0"/>
              </a:rPr>
              <a:t>to‘rtburchak</a:t>
            </a:r>
            <a:r>
              <a:rPr lang="en-US" sz="4000" dirty="0" smtClean="0">
                <a:latin typeface="Arial" panose="020B0604020202020204" pitchFamily="34" charset="0"/>
              </a:rPr>
              <a:t>, </a:t>
            </a:r>
            <a:r>
              <a:rPr lang="en-US" sz="4000" dirty="0">
                <a:latin typeface="Arial" panose="020B0604020202020204" pitchFamily="34" charset="0"/>
              </a:rPr>
              <a:t>2</a:t>
            </a:r>
            <a:r>
              <a:rPr lang="en-US" sz="4000" dirty="0" smtClean="0">
                <a:latin typeface="Arial" panose="020B0604020202020204" pitchFamily="34" charset="0"/>
              </a:rPr>
              <a:t>2 ta </a:t>
            </a:r>
            <a:r>
              <a:rPr lang="en-US" sz="4000" dirty="0" err="1" smtClean="0">
                <a:latin typeface="Arial" panose="020B0604020202020204" pitchFamily="34" charset="0"/>
              </a:rPr>
              <a:t>uchburchak</a:t>
            </a:r>
            <a:endParaRPr lang="ru-RU" sz="40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1889334" y="941942"/>
            <a:ext cx="271126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</a:rPr>
              <a:t>Soni</a:t>
            </a:r>
            <a:r>
              <a:rPr lang="en-US" sz="4000" dirty="0" smtClean="0">
                <a:latin typeface="Arial" panose="020B0604020202020204" pitchFamily="34" charset="0"/>
              </a:rPr>
              <a:t> : 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</a:rPr>
              <a:t>  x ta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</a:rPr>
              <a:t>(28 – x) ta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823933" y="5112618"/>
            <a:ext cx="42803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22 (ta)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600600" y="941942"/>
            <a:ext cx="2382383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</a:rPr>
              <a:t>U</a:t>
            </a:r>
            <a:r>
              <a:rPr lang="en-US" sz="4000" dirty="0" err="1" smtClean="0">
                <a:latin typeface="Arial" panose="020B0604020202020204" pitchFamily="34" charset="0"/>
              </a:rPr>
              <a:t>chlari</a:t>
            </a:r>
            <a:r>
              <a:rPr lang="en-US" sz="4000" dirty="0" smtClean="0">
                <a:latin typeface="Arial" panose="020B0604020202020204" pitchFamily="34" charset="0"/>
              </a:rPr>
              <a:t>:   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</a:rPr>
              <a:t> 4x   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</a:rPr>
              <a:t>3</a:t>
            </a:r>
            <a:r>
              <a:rPr lang="en-US" sz="4000" dirty="0" smtClean="0">
                <a:latin typeface="Arial" panose="020B0604020202020204" pitchFamily="34" charset="0"/>
              </a:rPr>
              <a:t>(28-x</a:t>
            </a:r>
            <a:r>
              <a:rPr lang="en-US" sz="4000" dirty="0">
                <a:latin typeface="Arial" panose="020B0604020202020204" pitchFamily="34" charset="0"/>
              </a:rPr>
              <a:t>) ta</a:t>
            </a:r>
            <a:endParaRPr lang="ru-RU" sz="40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366804" y="3884469"/>
            <a:ext cx="7377341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Jami:     28 ta           90 ta         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4384576" y="1291892"/>
            <a:ext cx="39128" cy="32850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BA33F6D-5FC0-43FD-B7F0-B5E573E0CC96}"/>
              </a:ext>
            </a:extLst>
          </p:cNvPr>
          <p:cNvSpPr/>
          <p:nvPr/>
        </p:nvSpPr>
        <p:spPr>
          <a:xfrm>
            <a:off x="7164201" y="1103972"/>
            <a:ext cx="5149167" cy="5016758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b="1" dirty="0">
                <a:latin typeface="Arial" panose="020B0604020202020204" pitchFamily="34" charset="0"/>
              </a:rPr>
              <a:t>1</a:t>
            </a:r>
            <a:r>
              <a:rPr lang="ru-RU" sz="4000" dirty="0">
                <a:latin typeface="Arial" panose="020B0604020202020204" pitchFamily="34" charset="0"/>
              </a:rPr>
              <a:t>) 4х + 3(28 – х) = 90</a:t>
            </a:r>
          </a:p>
          <a:p>
            <a:r>
              <a:rPr lang="ru-RU" sz="4000" dirty="0">
                <a:latin typeface="Arial" panose="020B0604020202020204" pitchFamily="34" charset="0"/>
              </a:rPr>
              <a:t>4х +3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∙ 28 </a:t>
            </a:r>
            <a:r>
              <a:rPr lang="ru-RU" sz="4000" dirty="0">
                <a:latin typeface="Arial" panose="020B0604020202020204" pitchFamily="34" charset="0"/>
              </a:rPr>
              <a:t>–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 ∙ х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= 90</a:t>
            </a:r>
          </a:p>
          <a:p>
            <a:r>
              <a:rPr lang="ru-RU" sz="4000" u="sng" dirty="0">
                <a:latin typeface="Arial" panose="020B0604020202020204" pitchFamily="34" charset="0"/>
                <a:cs typeface="Arial" panose="020B0604020202020204" pitchFamily="34" charset="0"/>
              </a:rPr>
              <a:t>4х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+ 84 – </a:t>
            </a:r>
            <a:r>
              <a:rPr lang="ru-RU" sz="4000" u="sng" dirty="0">
                <a:latin typeface="Arial" panose="020B0604020202020204" pitchFamily="34" charset="0"/>
                <a:cs typeface="Arial" panose="020B0604020202020204" pitchFamily="34" charset="0"/>
              </a:rPr>
              <a:t>3х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= 90</a:t>
            </a:r>
          </a:p>
          <a:p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1х + 84 = 90</a:t>
            </a:r>
          </a:p>
          <a:p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1х = 90 – 84</a:t>
            </a:r>
          </a:p>
          <a:p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1х = 6</a:t>
            </a:r>
          </a:p>
          <a:p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х = 6 : 1</a:t>
            </a:r>
          </a:p>
          <a:p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х =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562915" y="2870260"/>
            <a:ext cx="783237" cy="864096"/>
          </a:xfrm>
          <a:prstGeom prst="triangl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35964" y="2154205"/>
            <a:ext cx="917120" cy="56385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918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8" grpId="0"/>
      <p:bldP spid="40" grpId="0"/>
      <p:bldP spid="4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846663" y="288082"/>
            <a:ext cx="11494563" cy="738664"/>
          </a:xfrm>
        </p:spPr>
        <p:txBody>
          <a:bodyPr/>
          <a:lstStyle/>
          <a:p>
            <a:r>
              <a:rPr lang="en-US" sz="4800" b="1" dirty="0" err="1"/>
              <a:t>Mustaqil</a:t>
            </a:r>
            <a:r>
              <a:rPr lang="en-US" sz="4800" b="1" dirty="0"/>
              <a:t>  </a:t>
            </a:r>
            <a:r>
              <a:rPr lang="en-US" sz="4800" b="1" dirty="0" err="1"/>
              <a:t>bajarish</a:t>
            </a:r>
            <a:r>
              <a:rPr lang="en-US" sz="4800" b="1" dirty="0"/>
              <a:t>  </a:t>
            </a:r>
            <a:r>
              <a:rPr lang="en-US" sz="4800" b="1" dirty="0" err="1"/>
              <a:t>uchun</a:t>
            </a:r>
            <a:r>
              <a:rPr lang="en-US" sz="4800" b="1" dirty="0"/>
              <a:t>  </a:t>
            </a:r>
            <a:r>
              <a:rPr lang="en-US" sz="4800" b="1" dirty="0" err="1"/>
              <a:t>topshiriqlar</a:t>
            </a:r>
            <a:r>
              <a:rPr lang="en-US" sz="4800" b="1" dirty="0"/>
              <a:t>:</a:t>
            </a:r>
            <a:endParaRPr lang="ru-RU" sz="48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846663" y="1656234"/>
            <a:ext cx="11093590" cy="1477328"/>
          </a:xfrm>
        </p:spPr>
        <p:txBody>
          <a:bodyPr/>
          <a:lstStyle/>
          <a:p>
            <a:pPr algn="l"/>
            <a:r>
              <a:rPr lang="en-US" sz="4800" b="1" dirty="0">
                <a:solidFill>
                  <a:schemeClr val="tx1"/>
                </a:solidFill>
              </a:rPr>
              <a:t>   </a:t>
            </a: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8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800" b="1" dirty="0" smtClean="0">
                <a:solidFill>
                  <a:schemeClr val="tx1"/>
                </a:solidFill>
              </a:rPr>
              <a:t>  319-, 320-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800" b="1" dirty="0" smtClean="0">
                <a:solidFill>
                  <a:schemeClr val="tx1"/>
                </a:solidFill>
              </a:rPr>
              <a:t>  </a:t>
            </a:r>
            <a:r>
              <a:rPr lang="en-US" sz="4800" b="1" dirty="0" err="1" smtClean="0">
                <a:solidFill>
                  <a:schemeClr val="tx1"/>
                </a:solidFill>
              </a:rPr>
              <a:t>yechish</a:t>
            </a:r>
            <a:r>
              <a:rPr lang="en-US" sz="4800" b="1" dirty="0" smtClean="0">
                <a:solidFill>
                  <a:schemeClr val="tx1"/>
                </a:solidFill>
              </a:rPr>
              <a:t> (69- bet).                                           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/>
          <a:srcRect l="58437" t="14983" r="12313" b="20987"/>
          <a:stretch/>
        </p:blipFill>
        <p:spPr>
          <a:xfrm>
            <a:off x="4024536" y="3600450"/>
            <a:ext cx="2736304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47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2"/>
          <p:cNvSpPr/>
          <p:nvPr/>
        </p:nvSpPr>
        <p:spPr>
          <a:xfrm>
            <a:off x="244405" y="108767"/>
            <a:ext cx="12425982" cy="97683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03"/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352129" y="108767"/>
            <a:ext cx="12210534" cy="854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14707" tIns="57354" rIns="114707" bIns="57354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 JAVOBNI TOPING</a:t>
            </a:r>
            <a:endParaRPr lang="ru-RU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ятно 1 4"/>
          <p:cNvSpPr/>
          <p:nvPr/>
        </p:nvSpPr>
        <p:spPr>
          <a:xfrm>
            <a:off x="237584" y="963259"/>
            <a:ext cx="3744416" cy="1800200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x+20=80</a:t>
            </a:r>
            <a:r>
              <a:rPr lang="en-US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ятно 1 12"/>
          <p:cNvSpPr/>
          <p:nvPr/>
        </p:nvSpPr>
        <p:spPr>
          <a:xfrm>
            <a:off x="1504256" y="1950076"/>
            <a:ext cx="3744416" cy="1800200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30-x=17</a:t>
            </a:r>
            <a:r>
              <a:rPr lang="en-US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ятно 1 13"/>
          <p:cNvSpPr/>
          <p:nvPr/>
        </p:nvSpPr>
        <p:spPr>
          <a:xfrm>
            <a:off x="856184" y="2994634"/>
            <a:ext cx="3744416" cy="1800200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4x=36</a:t>
            </a:r>
            <a:r>
              <a:rPr lang="en-US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ятно 1 14"/>
          <p:cNvSpPr/>
          <p:nvPr/>
        </p:nvSpPr>
        <p:spPr>
          <a:xfrm>
            <a:off x="1648272" y="4039192"/>
            <a:ext cx="3744416" cy="1800200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35:x=5</a:t>
            </a:r>
            <a:r>
              <a:rPr lang="en-US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ятно 1 15"/>
          <p:cNvSpPr/>
          <p:nvPr/>
        </p:nvSpPr>
        <p:spPr>
          <a:xfrm>
            <a:off x="352129" y="5228208"/>
            <a:ext cx="3744416" cy="1800200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x:6=8</a:t>
            </a:r>
            <a:r>
              <a:rPr lang="en-US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ятно 1 16"/>
          <p:cNvSpPr/>
          <p:nvPr/>
        </p:nvSpPr>
        <p:spPr>
          <a:xfrm>
            <a:off x="7336904" y="833639"/>
            <a:ext cx="3744416" cy="1800200"/>
          </a:xfrm>
          <a:prstGeom prst="irregularSeal1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x=7</a:t>
            </a:r>
            <a:r>
              <a:rPr lang="en-US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ятно 1 17"/>
          <p:cNvSpPr/>
          <p:nvPr/>
        </p:nvSpPr>
        <p:spPr>
          <a:xfrm>
            <a:off x="6688832" y="2039881"/>
            <a:ext cx="3744416" cy="1800200"/>
          </a:xfrm>
          <a:prstGeom prst="irregularSeal1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x=48</a:t>
            </a:r>
            <a:r>
              <a:rPr lang="en-US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ятно 1 18"/>
          <p:cNvSpPr/>
          <p:nvPr/>
        </p:nvSpPr>
        <p:spPr>
          <a:xfrm>
            <a:off x="7114226" y="3210558"/>
            <a:ext cx="3744416" cy="1800200"/>
          </a:xfrm>
          <a:prstGeom prst="irregularSeal1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x=13</a:t>
            </a:r>
            <a:r>
              <a:rPr lang="en-US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ятно 1 19"/>
          <p:cNvSpPr/>
          <p:nvPr/>
        </p:nvSpPr>
        <p:spPr>
          <a:xfrm>
            <a:off x="6610171" y="4381235"/>
            <a:ext cx="3744416" cy="1800200"/>
          </a:xfrm>
          <a:prstGeom prst="irregularSeal1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x=60</a:t>
            </a:r>
            <a:r>
              <a:rPr lang="en-US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ятно 1 20"/>
          <p:cNvSpPr/>
          <p:nvPr/>
        </p:nvSpPr>
        <p:spPr>
          <a:xfrm>
            <a:off x="6688831" y="5404452"/>
            <a:ext cx="3744416" cy="1800200"/>
          </a:xfrm>
          <a:prstGeom prst="irregularSeal1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x=9</a:t>
            </a:r>
            <a:r>
              <a:rPr lang="en-US" sz="3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3316455" y="1862625"/>
            <a:ext cx="3975974" cy="295191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3394028" y="3275590"/>
            <a:ext cx="4177398" cy="255862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4545207" y="1887481"/>
            <a:ext cx="3462466" cy="284370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3801123" y="3722689"/>
            <a:ext cx="3598667" cy="249233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4524829" y="3007163"/>
            <a:ext cx="3370633" cy="76888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7889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16074"/>
            <a:ext cx="12313368" cy="868136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5050" dirty="0"/>
              <a:t>    </a:t>
            </a:r>
            <a:r>
              <a:rPr lang="en-US" sz="5050" dirty="0" smtClean="0"/>
              <a:t>312</a:t>
            </a:r>
            <a:r>
              <a:rPr lang="en-US" sz="5400" dirty="0" smtClean="0"/>
              <a:t>- masala</a:t>
            </a:r>
            <a:endParaRPr lang="en-US" sz="5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23247" y="1224186"/>
            <a:ext cx="910188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Muzqaymoq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do‘konida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446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Qaymoqli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Shokoladli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muzqaymoqlar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sotildi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Qaymoqli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muzqaymoqdan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Shokoladli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muzqaymoqqa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qaraganda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34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sotildi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muzqaymoq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turidan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donadan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sotilgan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как нарисовать мороженое акварелью: 4 тыс изображений найдено в  Яндекс.Картинках | Мороженое творчество, Рисунки еды, Акварель">
            <a:extLst>
              <a:ext uri="{FF2B5EF4-FFF2-40B4-BE49-F238E27FC236}">
                <a16:creationId xmlns:a16="http://schemas.microsoft.com/office/drawing/2014/main" id="{F394206C-F868-4273-BE43-562CB2B128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25" t="3033" r="23317" b="5382"/>
          <a:stretch/>
        </p:blipFill>
        <p:spPr bwMode="auto">
          <a:xfrm>
            <a:off x="9857184" y="1251024"/>
            <a:ext cx="2295404" cy="4145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с двумя усеченными соседними углами 3"/>
          <p:cNvSpPr/>
          <p:nvPr/>
        </p:nvSpPr>
        <p:spPr>
          <a:xfrm>
            <a:off x="11504516" y="5053161"/>
            <a:ext cx="1080120" cy="283941"/>
          </a:xfrm>
          <a:prstGeom prst="snip2Same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12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YECHISH</a:t>
            </a:r>
            <a:endParaRPr lang="en-US" sz="4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68152" y="2757339"/>
            <a:ext cx="4450257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</a:rPr>
              <a:t>1) </a:t>
            </a:r>
            <a:r>
              <a:rPr lang="ru-RU" sz="4000" dirty="0" smtClean="0">
                <a:latin typeface="Arial" panose="020B0604020202020204" pitchFamily="34" charset="0"/>
              </a:rPr>
              <a:t>х + </a:t>
            </a:r>
            <a:r>
              <a:rPr lang="en-US" sz="4000" dirty="0" smtClean="0">
                <a:latin typeface="Arial" panose="020B0604020202020204" pitchFamily="34" charset="0"/>
              </a:rPr>
              <a:t>34</a:t>
            </a:r>
            <a:r>
              <a:rPr lang="ru-RU" sz="4000" dirty="0" smtClean="0">
                <a:latin typeface="Arial" panose="020B0604020202020204" pitchFamily="34" charset="0"/>
              </a:rPr>
              <a:t>+ </a:t>
            </a:r>
            <a:r>
              <a:rPr lang="ru-RU" sz="4000" dirty="0">
                <a:latin typeface="Arial" panose="020B0604020202020204" pitchFamily="34" charset="0"/>
              </a:rPr>
              <a:t>х</a:t>
            </a:r>
            <a:r>
              <a:rPr lang="ru-RU" sz="4000" dirty="0" smtClean="0">
                <a:latin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</a:rPr>
              <a:t>= </a:t>
            </a:r>
            <a:r>
              <a:rPr lang="ru-RU" sz="4000" dirty="0" smtClean="0">
                <a:latin typeface="Arial" panose="020B0604020202020204" pitchFamily="34" charset="0"/>
              </a:rPr>
              <a:t>4</a:t>
            </a:r>
            <a:r>
              <a:rPr lang="en-US" sz="4000" dirty="0" smtClean="0">
                <a:latin typeface="Arial" panose="020B0604020202020204" pitchFamily="34" charset="0"/>
              </a:rPr>
              <a:t>46</a:t>
            </a:r>
          </a:p>
          <a:p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</a:rPr>
              <a:t>      2x + 34 = 446</a:t>
            </a:r>
          </a:p>
          <a:p>
            <a:r>
              <a:rPr lang="en-US" sz="4000" dirty="0" smtClean="0">
                <a:latin typeface="Arial" panose="020B0604020202020204" pitchFamily="34" charset="0"/>
              </a:rPr>
              <a:t>       2x = 446 – 34</a:t>
            </a:r>
          </a:p>
          <a:p>
            <a:r>
              <a:rPr lang="en-US" sz="4000" dirty="0" smtClean="0">
                <a:latin typeface="Arial" panose="020B0604020202020204" pitchFamily="34" charset="0"/>
              </a:rPr>
              <a:t>          2x = 412</a:t>
            </a:r>
          </a:p>
          <a:p>
            <a:r>
              <a:rPr lang="en-US" sz="4000" dirty="0" smtClean="0">
                <a:latin typeface="Arial" panose="020B0604020202020204" pitchFamily="34" charset="0"/>
              </a:rPr>
              <a:t>         x = 412 : 2</a:t>
            </a:r>
          </a:p>
          <a:p>
            <a:r>
              <a:rPr lang="en-US" sz="4000" dirty="0" smtClean="0">
                <a:latin typeface="Arial" panose="020B0604020202020204" pitchFamily="34" charset="0"/>
              </a:rPr>
              <a:t>           x = 206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150068" y="2752865"/>
            <a:ext cx="523572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latin typeface="Arial" panose="020B0604020202020204" pitchFamily="34" charset="0"/>
              </a:rPr>
              <a:t>2</a:t>
            </a:r>
            <a:r>
              <a:rPr lang="ru-RU" sz="4000" dirty="0" smtClean="0">
                <a:latin typeface="Arial" panose="020B0604020202020204" pitchFamily="34" charset="0"/>
              </a:rPr>
              <a:t>)</a:t>
            </a:r>
            <a:r>
              <a:rPr lang="en-US" sz="4000" dirty="0" smtClean="0">
                <a:latin typeface="Arial" panose="020B0604020202020204" pitchFamily="34" charset="0"/>
              </a:rPr>
              <a:t> x + 34 =</a:t>
            </a:r>
            <a:r>
              <a:rPr lang="ru-RU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</a:rPr>
              <a:t>206</a:t>
            </a:r>
            <a:r>
              <a:rPr lang="ru-RU" sz="4000" dirty="0" smtClean="0">
                <a:latin typeface="Arial" panose="020B0604020202020204" pitchFamily="34" charset="0"/>
              </a:rPr>
              <a:t> </a:t>
            </a:r>
            <a:r>
              <a:rPr lang="ru-RU" sz="4000" dirty="0">
                <a:latin typeface="Arial" panose="020B0604020202020204" pitchFamily="34" charset="0"/>
              </a:rPr>
              <a:t>+ </a:t>
            </a:r>
            <a:r>
              <a:rPr lang="en-US" sz="4000" dirty="0" smtClean="0">
                <a:latin typeface="Arial" panose="020B0604020202020204" pitchFamily="34" charset="0"/>
              </a:rPr>
              <a:t>34</a:t>
            </a:r>
            <a:r>
              <a:rPr lang="ru-RU" sz="4000" dirty="0" smtClean="0">
                <a:latin typeface="Arial" panose="020B0604020202020204" pitchFamily="34" charset="0"/>
              </a:rPr>
              <a:t> =</a:t>
            </a:r>
            <a:endParaRPr lang="en-US" sz="4000" dirty="0" smtClean="0">
              <a:latin typeface="Arial" panose="020B0604020202020204" pitchFamily="34" charset="0"/>
            </a:endParaRPr>
          </a:p>
          <a:p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</a:rPr>
              <a:t>  =</a:t>
            </a:r>
            <a:r>
              <a:rPr lang="ru-RU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</a:rPr>
              <a:t>240</a:t>
            </a:r>
            <a:r>
              <a:rPr lang="ru-RU" sz="4000" dirty="0" smtClean="0">
                <a:latin typeface="Arial" panose="020B0604020202020204" pitchFamily="34" charset="0"/>
              </a:rPr>
              <a:t> (</a:t>
            </a:r>
            <a:r>
              <a:rPr lang="en-US" sz="4000" dirty="0" err="1" smtClean="0">
                <a:latin typeface="Arial" panose="020B0604020202020204" pitchFamily="34" charset="0"/>
              </a:rPr>
              <a:t>dona</a:t>
            </a:r>
            <a:r>
              <a:rPr lang="ru-RU" sz="4000" dirty="0" smtClean="0">
                <a:latin typeface="Arial" panose="020B0604020202020204" pitchFamily="34" charset="0"/>
              </a:rPr>
              <a:t>)</a:t>
            </a:r>
            <a:endParaRPr lang="ru-RU" sz="40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5" name="Правая фигурная скобка 14">
            <a:extLst>
              <a:ext uri="{FF2B5EF4-FFF2-40B4-BE49-F238E27FC236}">
                <a16:creationId xmlns:a16="http://schemas.microsoft.com/office/drawing/2014/main" id="{64A6F0B5-E564-47B9-8508-41F14CFDA68C}"/>
              </a:ext>
            </a:extLst>
          </p:cNvPr>
          <p:cNvSpPr/>
          <p:nvPr/>
        </p:nvSpPr>
        <p:spPr>
          <a:xfrm>
            <a:off x="6112768" y="1368202"/>
            <a:ext cx="422043" cy="1082728"/>
          </a:xfrm>
          <a:prstGeom prst="rightBrace">
            <a:avLst>
              <a:gd name="adj1" fmla="val 35416"/>
              <a:gd name="adj2" fmla="val 50000"/>
            </a:avLst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400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1E29CB8-9B05-4721-B1AE-E65BF25FEAE5}"/>
              </a:ext>
            </a:extLst>
          </p:cNvPr>
          <p:cNvSpPr/>
          <p:nvPr/>
        </p:nvSpPr>
        <p:spPr>
          <a:xfrm>
            <a:off x="6534811" y="1555623"/>
            <a:ext cx="2914758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446 </a:t>
            </a: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dona</a:t>
            </a:r>
            <a:r>
              <a:rPr lang="ru-RU" sz="40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20AF66F-2DC1-4463-ABD3-56BD53CFDE19}"/>
              </a:ext>
            </a:extLst>
          </p:cNvPr>
          <p:cNvSpPr/>
          <p:nvPr/>
        </p:nvSpPr>
        <p:spPr>
          <a:xfrm>
            <a:off x="568152" y="1293662"/>
            <a:ext cx="6014512" cy="120032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Qaymoqli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–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(x + 34)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dona</a:t>
            </a:r>
            <a:endParaRPr lang="en-US" sz="3600" b="1" dirty="0" smtClean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Shokoladli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ru-RU" sz="3600" b="1" dirty="0">
                <a:solidFill>
                  <a:schemeClr val="tx2"/>
                </a:solidFill>
                <a:latin typeface="Arial" panose="020B0604020202020204" pitchFamily="34" charset="0"/>
              </a:rPr>
              <a:t>–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 </a:t>
            </a:r>
            <a:r>
              <a:rPr lang="en-US" sz="3600" b="1" dirty="0">
                <a:solidFill>
                  <a:schemeClr val="tx2"/>
                </a:solidFill>
                <a:latin typeface="Arial" panose="020B0604020202020204" pitchFamily="34" charset="0"/>
              </a:rPr>
              <a:t>x </a:t>
            </a:r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dona</a:t>
            </a:r>
            <a:endParaRPr lang="ru-RU" sz="3600" b="1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760493" y="4363106"/>
            <a:ext cx="66481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ru-RU" sz="3600" b="1" dirty="0">
                <a:solidFill>
                  <a:schemeClr val="tx2"/>
                </a:solidFill>
                <a:latin typeface="Arial" panose="020B0604020202020204" pitchFamily="34" charset="0"/>
              </a:rPr>
              <a:t>:</a:t>
            </a:r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</a:rPr>
              <a:t>Qaymoqli</a:t>
            </a:r>
            <a:r>
              <a:rPr lang="en-US" sz="3600" dirty="0" smtClean="0">
                <a:latin typeface="Arial" panose="020B0604020202020204" pitchFamily="34" charset="0"/>
              </a:rPr>
              <a:t> 240 </a:t>
            </a:r>
            <a:r>
              <a:rPr lang="en-US" sz="3600" dirty="0" err="1" smtClean="0">
                <a:latin typeface="Arial" panose="020B0604020202020204" pitchFamily="34" charset="0"/>
              </a:rPr>
              <a:t>dona</a:t>
            </a:r>
            <a:r>
              <a:rPr lang="en-US" sz="3600" dirty="0" smtClean="0">
                <a:latin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</a:rPr>
              <a:t>shokoladli</a:t>
            </a:r>
            <a:r>
              <a:rPr lang="en-US" sz="3600" dirty="0" smtClean="0">
                <a:latin typeface="Arial" panose="020B0604020202020204" pitchFamily="34" charset="0"/>
              </a:rPr>
              <a:t> 206 </a:t>
            </a:r>
            <a:r>
              <a:rPr lang="en-US" sz="3600" dirty="0" err="1" smtClean="0">
                <a:latin typeface="Arial" panose="020B0604020202020204" pitchFamily="34" charset="0"/>
              </a:rPr>
              <a:t>dona</a:t>
            </a:r>
            <a:r>
              <a:rPr lang="en-US" sz="3600" dirty="0" smtClean="0">
                <a:latin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</a:rPr>
              <a:t>sotilgan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998500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313- </a:t>
            </a:r>
            <a:r>
              <a:rPr lang="en-US" sz="4800" dirty="0"/>
              <a:t>masala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0101" y="1144992"/>
            <a:ext cx="8322947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</a:rPr>
              <a:t>    </a:t>
            </a:r>
            <a:r>
              <a:rPr lang="en-US" sz="3600" dirty="0" err="1" smtClean="0">
                <a:latin typeface="Arial" panose="020B0604020202020204" pitchFamily="34" charset="0"/>
              </a:rPr>
              <a:t>Ikki</a:t>
            </a:r>
            <a:r>
              <a:rPr lang="en-US" sz="3600" dirty="0" smtClean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kunda</a:t>
            </a:r>
            <a:r>
              <a:rPr lang="en-US" sz="3600" dirty="0">
                <a:latin typeface="Arial" panose="020B0604020202020204" pitchFamily="34" charset="0"/>
              </a:rPr>
              <a:t> 2350 kg </a:t>
            </a:r>
            <a:r>
              <a:rPr lang="en-US" sz="3600" dirty="0" err="1">
                <a:latin typeface="Arial" panose="020B0604020202020204" pitchFamily="34" charset="0"/>
              </a:rPr>
              <a:t>kartoshka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terildi</a:t>
            </a:r>
            <a:r>
              <a:rPr lang="en-US" sz="3600" dirty="0">
                <a:latin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</a:rPr>
              <a:t>Ikkinchi</a:t>
            </a:r>
            <a:r>
              <a:rPr lang="en-US" sz="3600" dirty="0">
                <a:latin typeface="Arial" panose="020B0604020202020204" pitchFamily="34" charset="0"/>
              </a:rPr>
              <a:t> kun </a:t>
            </a:r>
            <a:r>
              <a:rPr lang="en-US" sz="3600" dirty="0" err="1">
                <a:latin typeface="Arial" panose="020B0604020202020204" pitchFamily="34" charset="0"/>
              </a:rPr>
              <a:t>birinchi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</a:rPr>
              <a:t>kunga</a:t>
            </a:r>
            <a:r>
              <a:rPr lang="en-US" sz="3600" dirty="0" smtClean="0">
                <a:latin typeface="Arial" panose="020B0604020202020204" pitchFamily="34" charset="0"/>
              </a:rPr>
              <a:t> </a:t>
            </a:r>
            <a:r>
              <a:rPr lang="it-IT" sz="3600" dirty="0" smtClean="0">
                <a:latin typeface="Arial" panose="020B0604020202020204" pitchFamily="34" charset="0"/>
              </a:rPr>
              <a:t>qaraganda   4 </a:t>
            </a:r>
            <a:r>
              <a:rPr lang="it-IT" sz="3600" dirty="0">
                <a:latin typeface="Arial" panose="020B0604020202020204" pitchFamily="34" charset="0"/>
              </a:rPr>
              <a:t>marta </a:t>
            </a:r>
            <a:r>
              <a:rPr lang="it-IT" sz="3600" dirty="0" smtClean="0">
                <a:latin typeface="Arial" panose="020B0604020202020204" pitchFamily="34" charset="0"/>
              </a:rPr>
              <a:t>ko‘p </a:t>
            </a:r>
            <a:r>
              <a:rPr lang="it-IT" sz="3600" dirty="0">
                <a:latin typeface="Arial" panose="020B0604020202020204" pitchFamily="34" charset="0"/>
              </a:rPr>
              <a:t>kartoshka terildi. Birinchi kun qancha </a:t>
            </a:r>
            <a:r>
              <a:rPr lang="it-IT" sz="3600" dirty="0" smtClean="0">
                <a:latin typeface="Arial" panose="020B0604020202020204" pitchFamily="34" charset="0"/>
              </a:rPr>
              <a:t>kartoshka </a:t>
            </a:r>
            <a:r>
              <a:rPr lang="en-US" sz="3600" dirty="0" err="1" smtClean="0">
                <a:latin typeface="Arial" panose="020B0604020202020204" pitchFamily="34" charset="0"/>
              </a:rPr>
              <a:t>terilgan</a:t>
            </a:r>
            <a:r>
              <a:rPr lang="en-US" sz="3600" dirty="0">
                <a:latin typeface="Arial" panose="020B0604020202020204" pitchFamily="34" charset="0"/>
              </a:rPr>
              <a:t>?</a:t>
            </a:r>
            <a:endParaRPr lang="ru-RU" sz="3600" dirty="0"/>
          </a:p>
        </p:txBody>
      </p:sp>
      <p:grpSp>
        <p:nvGrpSpPr>
          <p:cNvPr id="12" name="Group 21">
            <a:extLst>
              <a:ext uri="{FF2B5EF4-FFF2-40B4-BE49-F238E27FC236}">
                <a16:creationId xmlns:a16="http://schemas.microsoft.com/office/drawing/2014/main" id="{51DAFD68-C81E-4A58-90F1-5898E4B3B50E}"/>
              </a:ext>
            </a:extLst>
          </p:cNvPr>
          <p:cNvGrpSpPr>
            <a:grpSpLocks/>
          </p:cNvGrpSpPr>
          <p:nvPr/>
        </p:nvGrpSpPr>
        <p:grpSpPr bwMode="auto">
          <a:xfrm>
            <a:off x="10107204" y="1440210"/>
            <a:ext cx="1944175" cy="2108624"/>
            <a:chOff x="96" y="2592"/>
            <a:chExt cx="1240" cy="1632"/>
          </a:xfrm>
        </p:grpSpPr>
        <p:grpSp>
          <p:nvGrpSpPr>
            <p:cNvPr id="41" name="Group 23">
              <a:extLst>
                <a:ext uri="{FF2B5EF4-FFF2-40B4-BE49-F238E27FC236}">
                  <a16:creationId xmlns:a16="http://schemas.microsoft.com/office/drawing/2014/main" id="{ECBC260A-CD09-4A70-9849-3C5517AA184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" y="2592"/>
              <a:ext cx="1104" cy="1632"/>
              <a:chOff x="96" y="2592"/>
              <a:chExt cx="1104" cy="1632"/>
            </a:xfrm>
          </p:grpSpPr>
          <p:sp>
            <p:nvSpPr>
              <p:cNvPr id="43" name="Freeform 24">
                <a:extLst>
                  <a:ext uri="{FF2B5EF4-FFF2-40B4-BE49-F238E27FC236}">
                    <a16:creationId xmlns:a16="http://schemas.microsoft.com/office/drawing/2014/main" id="{F3A1DC45-6C6F-4E99-B736-A3D6005395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2" y="2784"/>
                <a:ext cx="240" cy="240"/>
              </a:xfrm>
              <a:custGeom>
                <a:avLst/>
                <a:gdLst>
                  <a:gd name="T0" fmla="*/ 0 w 2287"/>
                  <a:gd name="T1" fmla="*/ 6 h 1272"/>
                  <a:gd name="T2" fmla="*/ 0 w 2287"/>
                  <a:gd name="T3" fmla="*/ 5 h 1272"/>
                  <a:gd name="T4" fmla="*/ 1 w 2287"/>
                  <a:gd name="T5" fmla="*/ 1 h 1272"/>
                  <a:gd name="T6" fmla="*/ 1 w 2287"/>
                  <a:gd name="T7" fmla="*/ 1 h 1272"/>
                  <a:gd name="T8" fmla="*/ 2 w 2287"/>
                  <a:gd name="T9" fmla="*/ 0 h 1272"/>
                  <a:gd name="T10" fmla="*/ 3 w 2287"/>
                  <a:gd name="T11" fmla="*/ 2 h 1272"/>
                  <a:gd name="T12" fmla="*/ 3 w 2287"/>
                  <a:gd name="T13" fmla="*/ 5 h 1272"/>
                  <a:gd name="T14" fmla="*/ 2 w 2287"/>
                  <a:gd name="T15" fmla="*/ 8 h 1272"/>
                  <a:gd name="T16" fmla="*/ 2 w 2287"/>
                  <a:gd name="T17" fmla="*/ 8 h 1272"/>
                  <a:gd name="T18" fmla="*/ 1 w 2287"/>
                  <a:gd name="T19" fmla="*/ 8 h 1272"/>
                  <a:gd name="T20" fmla="*/ 0 w 2287"/>
                  <a:gd name="T21" fmla="*/ 6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/>
              </a:p>
            </p:txBody>
          </p:sp>
          <p:sp>
            <p:nvSpPr>
              <p:cNvPr id="44" name="Freeform 25">
                <a:extLst>
                  <a:ext uri="{FF2B5EF4-FFF2-40B4-BE49-F238E27FC236}">
                    <a16:creationId xmlns:a16="http://schemas.microsoft.com/office/drawing/2014/main" id="{0BB66F84-A57D-4B92-9EAA-84A8779973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" y="2784"/>
                <a:ext cx="336" cy="192"/>
              </a:xfrm>
              <a:custGeom>
                <a:avLst/>
                <a:gdLst>
                  <a:gd name="T0" fmla="*/ 1 w 2287"/>
                  <a:gd name="T1" fmla="*/ 3 h 1272"/>
                  <a:gd name="T2" fmla="*/ 0 w 2287"/>
                  <a:gd name="T3" fmla="*/ 2 h 1272"/>
                  <a:gd name="T4" fmla="*/ 2 w 2287"/>
                  <a:gd name="T5" fmla="*/ 0 h 1272"/>
                  <a:gd name="T6" fmla="*/ 3 w 2287"/>
                  <a:gd name="T7" fmla="*/ 0 h 1272"/>
                  <a:gd name="T8" fmla="*/ 6 w 2287"/>
                  <a:gd name="T9" fmla="*/ 0 h 1272"/>
                  <a:gd name="T10" fmla="*/ 7 w 2287"/>
                  <a:gd name="T11" fmla="*/ 1 h 1272"/>
                  <a:gd name="T12" fmla="*/ 7 w 2287"/>
                  <a:gd name="T13" fmla="*/ 2 h 1272"/>
                  <a:gd name="T14" fmla="*/ 6 w 2287"/>
                  <a:gd name="T15" fmla="*/ 4 h 1272"/>
                  <a:gd name="T16" fmla="*/ 4 w 2287"/>
                  <a:gd name="T17" fmla="*/ 4 h 1272"/>
                  <a:gd name="T18" fmla="*/ 2 w 2287"/>
                  <a:gd name="T19" fmla="*/ 4 h 1272"/>
                  <a:gd name="T20" fmla="*/ 0 w 2287"/>
                  <a:gd name="T21" fmla="*/ 3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/>
              </a:p>
            </p:txBody>
          </p:sp>
          <p:sp>
            <p:nvSpPr>
              <p:cNvPr id="45" name="Freeform 26">
                <a:extLst>
                  <a:ext uri="{FF2B5EF4-FFF2-40B4-BE49-F238E27FC236}">
                    <a16:creationId xmlns:a16="http://schemas.microsoft.com/office/drawing/2014/main" id="{9CBAA26A-6203-44D0-9E4C-B0BD40D0F6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4" y="2832"/>
                <a:ext cx="336" cy="192"/>
              </a:xfrm>
              <a:custGeom>
                <a:avLst/>
                <a:gdLst>
                  <a:gd name="T0" fmla="*/ 1 w 2287"/>
                  <a:gd name="T1" fmla="*/ 3 h 1272"/>
                  <a:gd name="T2" fmla="*/ 0 w 2287"/>
                  <a:gd name="T3" fmla="*/ 2 h 1272"/>
                  <a:gd name="T4" fmla="*/ 2 w 2287"/>
                  <a:gd name="T5" fmla="*/ 0 h 1272"/>
                  <a:gd name="T6" fmla="*/ 3 w 2287"/>
                  <a:gd name="T7" fmla="*/ 0 h 1272"/>
                  <a:gd name="T8" fmla="*/ 6 w 2287"/>
                  <a:gd name="T9" fmla="*/ 0 h 1272"/>
                  <a:gd name="T10" fmla="*/ 7 w 2287"/>
                  <a:gd name="T11" fmla="*/ 1 h 1272"/>
                  <a:gd name="T12" fmla="*/ 7 w 2287"/>
                  <a:gd name="T13" fmla="*/ 2 h 1272"/>
                  <a:gd name="T14" fmla="*/ 6 w 2287"/>
                  <a:gd name="T15" fmla="*/ 4 h 1272"/>
                  <a:gd name="T16" fmla="*/ 4 w 2287"/>
                  <a:gd name="T17" fmla="*/ 4 h 1272"/>
                  <a:gd name="T18" fmla="*/ 2 w 2287"/>
                  <a:gd name="T19" fmla="*/ 4 h 1272"/>
                  <a:gd name="T20" fmla="*/ 0 w 2287"/>
                  <a:gd name="T21" fmla="*/ 3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/>
              </a:p>
            </p:txBody>
          </p:sp>
          <p:sp>
            <p:nvSpPr>
              <p:cNvPr id="46" name="Freeform 27">
                <a:extLst>
                  <a:ext uri="{FF2B5EF4-FFF2-40B4-BE49-F238E27FC236}">
                    <a16:creationId xmlns:a16="http://schemas.microsoft.com/office/drawing/2014/main" id="{0653EDA9-D759-432F-BDDF-B2617962F8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" y="2736"/>
                <a:ext cx="240" cy="240"/>
              </a:xfrm>
              <a:custGeom>
                <a:avLst/>
                <a:gdLst>
                  <a:gd name="T0" fmla="*/ 0 w 2287"/>
                  <a:gd name="T1" fmla="*/ 6 h 1272"/>
                  <a:gd name="T2" fmla="*/ 0 w 2287"/>
                  <a:gd name="T3" fmla="*/ 5 h 1272"/>
                  <a:gd name="T4" fmla="*/ 1 w 2287"/>
                  <a:gd name="T5" fmla="*/ 1 h 1272"/>
                  <a:gd name="T6" fmla="*/ 1 w 2287"/>
                  <a:gd name="T7" fmla="*/ 1 h 1272"/>
                  <a:gd name="T8" fmla="*/ 2 w 2287"/>
                  <a:gd name="T9" fmla="*/ 0 h 1272"/>
                  <a:gd name="T10" fmla="*/ 3 w 2287"/>
                  <a:gd name="T11" fmla="*/ 2 h 1272"/>
                  <a:gd name="T12" fmla="*/ 3 w 2287"/>
                  <a:gd name="T13" fmla="*/ 5 h 1272"/>
                  <a:gd name="T14" fmla="*/ 2 w 2287"/>
                  <a:gd name="T15" fmla="*/ 8 h 1272"/>
                  <a:gd name="T16" fmla="*/ 2 w 2287"/>
                  <a:gd name="T17" fmla="*/ 8 h 1272"/>
                  <a:gd name="T18" fmla="*/ 1 w 2287"/>
                  <a:gd name="T19" fmla="*/ 8 h 1272"/>
                  <a:gd name="T20" fmla="*/ 0 w 2287"/>
                  <a:gd name="T21" fmla="*/ 6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/>
              </a:p>
            </p:txBody>
          </p:sp>
          <p:sp>
            <p:nvSpPr>
              <p:cNvPr id="47" name="Freeform 28">
                <a:extLst>
                  <a:ext uri="{FF2B5EF4-FFF2-40B4-BE49-F238E27FC236}">
                    <a16:creationId xmlns:a16="http://schemas.microsoft.com/office/drawing/2014/main" id="{F5ED7F08-6920-42E0-996E-22048F9199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0" y="2592"/>
                <a:ext cx="240" cy="240"/>
              </a:xfrm>
              <a:custGeom>
                <a:avLst/>
                <a:gdLst>
                  <a:gd name="T0" fmla="*/ 0 w 2287"/>
                  <a:gd name="T1" fmla="*/ 6 h 1272"/>
                  <a:gd name="T2" fmla="*/ 0 w 2287"/>
                  <a:gd name="T3" fmla="*/ 5 h 1272"/>
                  <a:gd name="T4" fmla="*/ 1 w 2287"/>
                  <a:gd name="T5" fmla="*/ 1 h 1272"/>
                  <a:gd name="T6" fmla="*/ 1 w 2287"/>
                  <a:gd name="T7" fmla="*/ 1 h 1272"/>
                  <a:gd name="T8" fmla="*/ 2 w 2287"/>
                  <a:gd name="T9" fmla="*/ 0 h 1272"/>
                  <a:gd name="T10" fmla="*/ 3 w 2287"/>
                  <a:gd name="T11" fmla="*/ 2 h 1272"/>
                  <a:gd name="T12" fmla="*/ 3 w 2287"/>
                  <a:gd name="T13" fmla="*/ 5 h 1272"/>
                  <a:gd name="T14" fmla="*/ 2 w 2287"/>
                  <a:gd name="T15" fmla="*/ 8 h 1272"/>
                  <a:gd name="T16" fmla="*/ 2 w 2287"/>
                  <a:gd name="T17" fmla="*/ 8 h 1272"/>
                  <a:gd name="T18" fmla="*/ 1 w 2287"/>
                  <a:gd name="T19" fmla="*/ 8 h 1272"/>
                  <a:gd name="T20" fmla="*/ 0 w 2287"/>
                  <a:gd name="T21" fmla="*/ 6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/>
              </a:p>
            </p:txBody>
          </p:sp>
          <p:sp>
            <p:nvSpPr>
              <p:cNvPr id="48" name="Freeform 29" descr="Циновка">
                <a:extLst>
                  <a:ext uri="{FF2B5EF4-FFF2-40B4-BE49-F238E27FC236}">
                    <a16:creationId xmlns:a16="http://schemas.microsoft.com/office/drawing/2014/main" id="{C8195493-0E7D-4068-83FE-AEE2673B34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" y="2832"/>
                <a:ext cx="1008" cy="1392"/>
              </a:xfrm>
              <a:custGeom>
                <a:avLst/>
                <a:gdLst>
                  <a:gd name="T0" fmla="*/ 587 w 912"/>
                  <a:gd name="T1" fmla="*/ 1857 h 1194"/>
                  <a:gd name="T2" fmla="*/ 947 w 912"/>
                  <a:gd name="T3" fmla="*/ 1857 h 1194"/>
                  <a:gd name="T4" fmla="*/ 1141 w 912"/>
                  <a:gd name="T5" fmla="*/ 1755 h 1194"/>
                  <a:gd name="T6" fmla="*/ 1126 w 912"/>
                  <a:gd name="T7" fmla="*/ 1444 h 1194"/>
                  <a:gd name="T8" fmla="*/ 1126 w 912"/>
                  <a:gd name="T9" fmla="*/ 1240 h 1194"/>
                  <a:gd name="T10" fmla="*/ 1126 w 912"/>
                  <a:gd name="T11" fmla="*/ 1034 h 1194"/>
                  <a:gd name="T12" fmla="*/ 1217 w 912"/>
                  <a:gd name="T13" fmla="*/ 519 h 1194"/>
                  <a:gd name="T14" fmla="*/ 1217 w 912"/>
                  <a:gd name="T15" fmla="*/ 211 h 1194"/>
                  <a:gd name="T16" fmla="*/ 1218 w 912"/>
                  <a:gd name="T17" fmla="*/ 84 h 1194"/>
                  <a:gd name="T18" fmla="*/ 1197 w 912"/>
                  <a:gd name="T19" fmla="*/ 36 h 1194"/>
                  <a:gd name="T20" fmla="*/ 1177 w 912"/>
                  <a:gd name="T21" fmla="*/ 10 h 1194"/>
                  <a:gd name="T22" fmla="*/ 1136 w 912"/>
                  <a:gd name="T23" fmla="*/ 107 h 1194"/>
                  <a:gd name="T24" fmla="*/ 973 w 912"/>
                  <a:gd name="T25" fmla="*/ 155 h 1194"/>
                  <a:gd name="T26" fmla="*/ 767 w 912"/>
                  <a:gd name="T27" fmla="*/ 204 h 1194"/>
                  <a:gd name="T28" fmla="*/ 480 w 912"/>
                  <a:gd name="T29" fmla="*/ 181 h 1194"/>
                  <a:gd name="T30" fmla="*/ 154 w 912"/>
                  <a:gd name="T31" fmla="*/ 155 h 1194"/>
                  <a:gd name="T32" fmla="*/ 195 w 912"/>
                  <a:gd name="T33" fmla="*/ 132 h 1194"/>
                  <a:gd name="T34" fmla="*/ 195 w 912"/>
                  <a:gd name="T35" fmla="*/ 36 h 1194"/>
                  <a:gd name="T36" fmla="*/ 175 w 912"/>
                  <a:gd name="T37" fmla="*/ 84 h 1194"/>
                  <a:gd name="T38" fmla="*/ 154 w 912"/>
                  <a:gd name="T39" fmla="*/ 84 h 1194"/>
                  <a:gd name="T40" fmla="*/ 154 w 912"/>
                  <a:gd name="T41" fmla="*/ 132 h 1194"/>
                  <a:gd name="T42" fmla="*/ 136 w 912"/>
                  <a:gd name="T43" fmla="*/ 417 h 1194"/>
                  <a:gd name="T44" fmla="*/ 44 w 912"/>
                  <a:gd name="T45" fmla="*/ 1138 h 1194"/>
                  <a:gd name="T46" fmla="*/ 44 w 912"/>
                  <a:gd name="T47" fmla="*/ 1444 h 1194"/>
                  <a:gd name="T48" fmla="*/ 60 w 912"/>
                  <a:gd name="T49" fmla="*/ 1825 h 1194"/>
                  <a:gd name="T50" fmla="*/ 406 w 912"/>
                  <a:gd name="T51" fmla="*/ 1857 h 1194"/>
                  <a:gd name="T52" fmla="*/ 587 w 912"/>
                  <a:gd name="T53" fmla="*/ 1857 h 1194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912" h="1194">
                    <a:moveTo>
                      <a:pt x="434" y="1172"/>
                    </a:moveTo>
                    <a:cubicBezTo>
                      <a:pt x="500" y="1172"/>
                      <a:pt x="633" y="1183"/>
                      <a:pt x="701" y="1172"/>
                    </a:cubicBezTo>
                    <a:cubicBezTo>
                      <a:pt x="769" y="1162"/>
                      <a:pt x="823" y="1151"/>
                      <a:pt x="845" y="1107"/>
                    </a:cubicBezTo>
                    <a:cubicBezTo>
                      <a:pt x="868" y="1064"/>
                      <a:pt x="836" y="967"/>
                      <a:pt x="834" y="912"/>
                    </a:cubicBezTo>
                    <a:cubicBezTo>
                      <a:pt x="833" y="858"/>
                      <a:pt x="834" y="826"/>
                      <a:pt x="834" y="783"/>
                    </a:cubicBezTo>
                    <a:cubicBezTo>
                      <a:pt x="834" y="739"/>
                      <a:pt x="823" y="728"/>
                      <a:pt x="834" y="653"/>
                    </a:cubicBezTo>
                    <a:cubicBezTo>
                      <a:pt x="845" y="577"/>
                      <a:pt x="890" y="414"/>
                      <a:pt x="901" y="328"/>
                    </a:cubicBezTo>
                    <a:cubicBezTo>
                      <a:pt x="912" y="241"/>
                      <a:pt x="901" y="179"/>
                      <a:pt x="901" y="133"/>
                    </a:cubicBezTo>
                    <a:cubicBezTo>
                      <a:pt x="901" y="87"/>
                      <a:pt x="904" y="71"/>
                      <a:pt x="902" y="53"/>
                    </a:cubicBezTo>
                    <a:cubicBezTo>
                      <a:pt x="900" y="35"/>
                      <a:pt x="892" y="31"/>
                      <a:pt x="887" y="23"/>
                    </a:cubicBezTo>
                    <a:cubicBezTo>
                      <a:pt x="882" y="15"/>
                      <a:pt x="880" y="0"/>
                      <a:pt x="872" y="7"/>
                    </a:cubicBezTo>
                    <a:cubicBezTo>
                      <a:pt x="864" y="14"/>
                      <a:pt x="866" y="53"/>
                      <a:pt x="841" y="68"/>
                    </a:cubicBezTo>
                    <a:cubicBezTo>
                      <a:pt x="816" y="83"/>
                      <a:pt x="765" y="88"/>
                      <a:pt x="720" y="98"/>
                    </a:cubicBezTo>
                    <a:cubicBezTo>
                      <a:pt x="675" y="108"/>
                      <a:pt x="629" y="126"/>
                      <a:pt x="568" y="129"/>
                    </a:cubicBezTo>
                    <a:cubicBezTo>
                      <a:pt x="507" y="132"/>
                      <a:pt x="432" y="119"/>
                      <a:pt x="356" y="114"/>
                    </a:cubicBezTo>
                    <a:cubicBezTo>
                      <a:pt x="280" y="109"/>
                      <a:pt x="149" y="103"/>
                      <a:pt x="114" y="98"/>
                    </a:cubicBezTo>
                    <a:cubicBezTo>
                      <a:pt x="79" y="93"/>
                      <a:pt x="139" y="95"/>
                      <a:pt x="144" y="83"/>
                    </a:cubicBezTo>
                    <a:cubicBezTo>
                      <a:pt x="149" y="71"/>
                      <a:pt x="146" y="28"/>
                      <a:pt x="144" y="23"/>
                    </a:cubicBezTo>
                    <a:cubicBezTo>
                      <a:pt x="142" y="18"/>
                      <a:pt x="134" y="48"/>
                      <a:pt x="129" y="53"/>
                    </a:cubicBezTo>
                    <a:cubicBezTo>
                      <a:pt x="124" y="58"/>
                      <a:pt x="116" y="48"/>
                      <a:pt x="114" y="53"/>
                    </a:cubicBezTo>
                    <a:cubicBezTo>
                      <a:pt x="112" y="58"/>
                      <a:pt x="116" y="48"/>
                      <a:pt x="114" y="83"/>
                    </a:cubicBezTo>
                    <a:cubicBezTo>
                      <a:pt x="112" y="118"/>
                      <a:pt x="113" y="157"/>
                      <a:pt x="100" y="263"/>
                    </a:cubicBezTo>
                    <a:cubicBezTo>
                      <a:pt x="87" y="369"/>
                      <a:pt x="44" y="609"/>
                      <a:pt x="33" y="718"/>
                    </a:cubicBezTo>
                    <a:cubicBezTo>
                      <a:pt x="22" y="826"/>
                      <a:pt x="32" y="841"/>
                      <a:pt x="33" y="912"/>
                    </a:cubicBezTo>
                    <a:cubicBezTo>
                      <a:pt x="35" y="984"/>
                      <a:pt x="0" y="1107"/>
                      <a:pt x="44" y="1151"/>
                    </a:cubicBezTo>
                    <a:cubicBezTo>
                      <a:pt x="89" y="1194"/>
                      <a:pt x="235" y="1168"/>
                      <a:pt x="300" y="1172"/>
                    </a:cubicBezTo>
                    <a:cubicBezTo>
                      <a:pt x="366" y="1176"/>
                      <a:pt x="367" y="1172"/>
                      <a:pt x="434" y="1172"/>
                    </a:cubicBezTo>
                    <a:close/>
                  </a:path>
                </a:pathLst>
              </a:custGeom>
              <a:blipFill dpi="0" rotWithShape="1">
                <a:blip r:embed="rId3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/>
              </a:p>
            </p:txBody>
          </p:sp>
          <p:grpSp>
            <p:nvGrpSpPr>
              <p:cNvPr id="49" name="Group 30">
                <a:extLst>
                  <a:ext uri="{FF2B5EF4-FFF2-40B4-BE49-F238E27FC236}">
                    <a16:creationId xmlns:a16="http://schemas.microsoft.com/office/drawing/2014/main" id="{4FBF52DF-4102-4AD4-AA0D-CE0DB1DD927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6" y="3696"/>
                <a:ext cx="864" cy="528"/>
                <a:chOff x="96" y="3648"/>
                <a:chExt cx="864" cy="528"/>
              </a:xfrm>
            </p:grpSpPr>
            <p:sp>
              <p:nvSpPr>
                <p:cNvPr id="53" name="Freeform 31">
                  <a:extLst>
                    <a:ext uri="{FF2B5EF4-FFF2-40B4-BE49-F238E27FC236}">
                      <a16:creationId xmlns:a16="http://schemas.microsoft.com/office/drawing/2014/main" id="{1EFE6ECB-E192-464E-AC19-9BDB2AD538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2" y="3936"/>
                  <a:ext cx="240" cy="240"/>
                </a:xfrm>
                <a:custGeom>
                  <a:avLst/>
                  <a:gdLst>
                    <a:gd name="T0" fmla="*/ 0 w 2287"/>
                    <a:gd name="T1" fmla="*/ 6 h 1272"/>
                    <a:gd name="T2" fmla="*/ 0 w 2287"/>
                    <a:gd name="T3" fmla="*/ 5 h 1272"/>
                    <a:gd name="T4" fmla="*/ 1 w 2287"/>
                    <a:gd name="T5" fmla="*/ 1 h 1272"/>
                    <a:gd name="T6" fmla="*/ 1 w 2287"/>
                    <a:gd name="T7" fmla="*/ 1 h 1272"/>
                    <a:gd name="T8" fmla="*/ 2 w 2287"/>
                    <a:gd name="T9" fmla="*/ 0 h 1272"/>
                    <a:gd name="T10" fmla="*/ 3 w 2287"/>
                    <a:gd name="T11" fmla="*/ 2 h 1272"/>
                    <a:gd name="T12" fmla="*/ 3 w 2287"/>
                    <a:gd name="T13" fmla="*/ 5 h 1272"/>
                    <a:gd name="T14" fmla="*/ 2 w 2287"/>
                    <a:gd name="T15" fmla="*/ 8 h 1272"/>
                    <a:gd name="T16" fmla="*/ 2 w 2287"/>
                    <a:gd name="T17" fmla="*/ 8 h 1272"/>
                    <a:gd name="T18" fmla="*/ 1 w 2287"/>
                    <a:gd name="T19" fmla="*/ 8 h 1272"/>
                    <a:gd name="T20" fmla="*/ 0 w 2287"/>
                    <a:gd name="T21" fmla="*/ 6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ru-RU"/>
                </a:p>
              </p:txBody>
            </p:sp>
            <p:sp>
              <p:nvSpPr>
                <p:cNvPr id="54" name="Freeform 32">
                  <a:extLst>
                    <a:ext uri="{FF2B5EF4-FFF2-40B4-BE49-F238E27FC236}">
                      <a16:creationId xmlns:a16="http://schemas.microsoft.com/office/drawing/2014/main" id="{6E39C3EF-6198-45FE-809C-63E9CA11E34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" y="3936"/>
                  <a:ext cx="336" cy="192"/>
                </a:xfrm>
                <a:custGeom>
                  <a:avLst/>
                  <a:gdLst>
                    <a:gd name="T0" fmla="*/ 1 w 2287"/>
                    <a:gd name="T1" fmla="*/ 3 h 1272"/>
                    <a:gd name="T2" fmla="*/ 0 w 2287"/>
                    <a:gd name="T3" fmla="*/ 2 h 1272"/>
                    <a:gd name="T4" fmla="*/ 2 w 2287"/>
                    <a:gd name="T5" fmla="*/ 0 h 1272"/>
                    <a:gd name="T6" fmla="*/ 3 w 2287"/>
                    <a:gd name="T7" fmla="*/ 0 h 1272"/>
                    <a:gd name="T8" fmla="*/ 6 w 2287"/>
                    <a:gd name="T9" fmla="*/ 0 h 1272"/>
                    <a:gd name="T10" fmla="*/ 7 w 2287"/>
                    <a:gd name="T11" fmla="*/ 1 h 1272"/>
                    <a:gd name="T12" fmla="*/ 7 w 2287"/>
                    <a:gd name="T13" fmla="*/ 2 h 1272"/>
                    <a:gd name="T14" fmla="*/ 6 w 2287"/>
                    <a:gd name="T15" fmla="*/ 4 h 1272"/>
                    <a:gd name="T16" fmla="*/ 4 w 2287"/>
                    <a:gd name="T17" fmla="*/ 4 h 1272"/>
                    <a:gd name="T18" fmla="*/ 2 w 2287"/>
                    <a:gd name="T19" fmla="*/ 4 h 1272"/>
                    <a:gd name="T20" fmla="*/ 0 w 2287"/>
                    <a:gd name="T21" fmla="*/ 3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ru-RU"/>
                </a:p>
              </p:txBody>
            </p:sp>
            <p:sp>
              <p:nvSpPr>
                <p:cNvPr id="55" name="Freeform 33">
                  <a:extLst>
                    <a:ext uri="{FF2B5EF4-FFF2-40B4-BE49-F238E27FC236}">
                      <a16:creationId xmlns:a16="http://schemas.microsoft.com/office/drawing/2014/main" id="{9FC11C21-EB24-4C88-9CB6-E2497D80228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4" y="3984"/>
                  <a:ext cx="336" cy="192"/>
                </a:xfrm>
                <a:custGeom>
                  <a:avLst/>
                  <a:gdLst>
                    <a:gd name="T0" fmla="*/ 1 w 2287"/>
                    <a:gd name="T1" fmla="*/ 3 h 1272"/>
                    <a:gd name="T2" fmla="*/ 0 w 2287"/>
                    <a:gd name="T3" fmla="*/ 2 h 1272"/>
                    <a:gd name="T4" fmla="*/ 2 w 2287"/>
                    <a:gd name="T5" fmla="*/ 0 h 1272"/>
                    <a:gd name="T6" fmla="*/ 3 w 2287"/>
                    <a:gd name="T7" fmla="*/ 0 h 1272"/>
                    <a:gd name="T8" fmla="*/ 6 w 2287"/>
                    <a:gd name="T9" fmla="*/ 0 h 1272"/>
                    <a:gd name="T10" fmla="*/ 7 w 2287"/>
                    <a:gd name="T11" fmla="*/ 1 h 1272"/>
                    <a:gd name="T12" fmla="*/ 7 w 2287"/>
                    <a:gd name="T13" fmla="*/ 2 h 1272"/>
                    <a:gd name="T14" fmla="*/ 6 w 2287"/>
                    <a:gd name="T15" fmla="*/ 4 h 1272"/>
                    <a:gd name="T16" fmla="*/ 4 w 2287"/>
                    <a:gd name="T17" fmla="*/ 4 h 1272"/>
                    <a:gd name="T18" fmla="*/ 2 w 2287"/>
                    <a:gd name="T19" fmla="*/ 4 h 1272"/>
                    <a:gd name="T20" fmla="*/ 0 w 2287"/>
                    <a:gd name="T21" fmla="*/ 3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ru-RU"/>
                </a:p>
              </p:txBody>
            </p:sp>
            <p:sp>
              <p:nvSpPr>
                <p:cNvPr id="56" name="Freeform 34">
                  <a:extLst>
                    <a:ext uri="{FF2B5EF4-FFF2-40B4-BE49-F238E27FC236}">
                      <a16:creationId xmlns:a16="http://schemas.microsoft.com/office/drawing/2014/main" id="{78965415-1D9C-4BBE-BDDD-6D0C8EA2C52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8" y="3840"/>
                  <a:ext cx="240" cy="240"/>
                </a:xfrm>
                <a:custGeom>
                  <a:avLst/>
                  <a:gdLst>
                    <a:gd name="T0" fmla="*/ 0 w 2287"/>
                    <a:gd name="T1" fmla="*/ 6 h 1272"/>
                    <a:gd name="T2" fmla="*/ 0 w 2287"/>
                    <a:gd name="T3" fmla="*/ 5 h 1272"/>
                    <a:gd name="T4" fmla="*/ 1 w 2287"/>
                    <a:gd name="T5" fmla="*/ 1 h 1272"/>
                    <a:gd name="T6" fmla="*/ 1 w 2287"/>
                    <a:gd name="T7" fmla="*/ 1 h 1272"/>
                    <a:gd name="T8" fmla="*/ 2 w 2287"/>
                    <a:gd name="T9" fmla="*/ 0 h 1272"/>
                    <a:gd name="T10" fmla="*/ 3 w 2287"/>
                    <a:gd name="T11" fmla="*/ 2 h 1272"/>
                    <a:gd name="T12" fmla="*/ 3 w 2287"/>
                    <a:gd name="T13" fmla="*/ 5 h 1272"/>
                    <a:gd name="T14" fmla="*/ 2 w 2287"/>
                    <a:gd name="T15" fmla="*/ 8 h 1272"/>
                    <a:gd name="T16" fmla="*/ 2 w 2287"/>
                    <a:gd name="T17" fmla="*/ 8 h 1272"/>
                    <a:gd name="T18" fmla="*/ 1 w 2287"/>
                    <a:gd name="T19" fmla="*/ 8 h 1272"/>
                    <a:gd name="T20" fmla="*/ 0 w 2287"/>
                    <a:gd name="T21" fmla="*/ 6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ru-RU"/>
                </a:p>
              </p:txBody>
            </p:sp>
            <p:sp>
              <p:nvSpPr>
                <p:cNvPr id="57" name="Freeform 35">
                  <a:extLst>
                    <a:ext uri="{FF2B5EF4-FFF2-40B4-BE49-F238E27FC236}">
                      <a16:creationId xmlns:a16="http://schemas.microsoft.com/office/drawing/2014/main" id="{FDCED6E2-B5B8-4D1D-B74D-662CAB91AB8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6" y="3792"/>
                  <a:ext cx="240" cy="240"/>
                </a:xfrm>
                <a:custGeom>
                  <a:avLst/>
                  <a:gdLst>
                    <a:gd name="T0" fmla="*/ 0 w 2287"/>
                    <a:gd name="T1" fmla="*/ 6 h 1272"/>
                    <a:gd name="T2" fmla="*/ 0 w 2287"/>
                    <a:gd name="T3" fmla="*/ 5 h 1272"/>
                    <a:gd name="T4" fmla="*/ 1 w 2287"/>
                    <a:gd name="T5" fmla="*/ 1 h 1272"/>
                    <a:gd name="T6" fmla="*/ 1 w 2287"/>
                    <a:gd name="T7" fmla="*/ 1 h 1272"/>
                    <a:gd name="T8" fmla="*/ 2 w 2287"/>
                    <a:gd name="T9" fmla="*/ 0 h 1272"/>
                    <a:gd name="T10" fmla="*/ 3 w 2287"/>
                    <a:gd name="T11" fmla="*/ 2 h 1272"/>
                    <a:gd name="T12" fmla="*/ 3 w 2287"/>
                    <a:gd name="T13" fmla="*/ 5 h 1272"/>
                    <a:gd name="T14" fmla="*/ 2 w 2287"/>
                    <a:gd name="T15" fmla="*/ 8 h 1272"/>
                    <a:gd name="T16" fmla="*/ 2 w 2287"/>
                    <a:gd name="T17" fmla="*/ 8 h 1272"/>
                    <a:gd name="T18" fmla="*/ 1 w 2287"/>
                    <a:gd name="T19" fmla="*/ 8 h 1272"/>
                    <a:gd name="T20" fmla="*/ 0 w 2287"/>
                    <a:gd name="T21" fmla="*/ 6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ru-RU"/>
                </a:p>
              </p:txBody>
            </p:sp>
            <p:sp>
              <p:nvSpPr>
                <p:cNvPr id="58" name="Freeform 36">
                  <a:extLst>
                    <a:ext uri="{FF2B5EF4-FFF2-40B4-BE49-F238E27FC236}">
                      <a16:creationId xmlns:a16="http://schemas.microsoft.com/office/drawing/2014/main" id="{A9CECE5F-D37D-4392-BE54-1D58ACFD73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2" y="3648"/>
                  <a:ext cx="240" cy="240"/>
                </a:xfrm>
                <a:custGeom>
                  <a:avLst/>
                  <a:gdLst>
                    <a:gd name="T0" fmla="*/ 0 w 2287"/>
                    <a:gd name="T1" fmla="*/ 6 h 1272"/>
                    <a:gd name="T2" fmla="*/ 0 w 2287"/>
                    <a:gd name="T3" fmla="*/ 5 h 1272"/>
                    <a:gd name="T4" fmla="*/ 1 w 2287"/>
                    <a:gd name="T5" fmla="*/ 1 h 1272"/>
                    <a:gd name="T6" fmla="*/ 1 w 2287"/>
                    <a:gd name="T7" fmla="*/ 1 h 1272"/>
                    <a:gd name="T8" fmla="*/ 2 w 2287"/>
                    <a:gd name="T9" fmla="*/ 0 h 1272"/>
                    <a:gd name="T10" fmla="*/ 3 w 2287"/>
                    <a:gd name="T11" fmla="*/ 2 h 1272"/>
                    <a:gd name="T12" fmla="*/ 3 w 2287"/>
                    <a:gd name="T13" fmla="*/ 5 h 1272"/>
                    <a:gd name="T14" fmla="*/ 2 w 2287"/>
                    <a:gd name="T15" fmla="*/ 8 h 1272"/>
                    <a:gd name="T16" fmla="*/ 2 w 2287"/>
                    <a:gd name="T17" fmla="*/ 8 h 1272"/>
                    <a:gd name="T18" fmla="*/ 1 w 2287"/>
                    <a:gd name="T19" fmla="*/ 8 h 1272"/>
                    <a:gd name="T20" fmla="*/ 0 w 2287"/>
                    <a:gd name="T21" fmla="*/ 6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ru-RU"/>
                </a:p>
              </p:txBody>
            </p:sp>
          </p:grpSp>
          <p:sp>
            <p:nvSpPr>
              <p:cNvPr id="50" name="Freeform 37">
                <a:extLst>
                  <a:ext uri="{FF2B5EF4-FFF2-40B4-BE49-F238E27FC236}">
                    <a16:creationId xmlns:a16="http://schemas.microsoft.com/office/drawing/2014/main" id="{203627F1-D62C-48DA-B550-85C981CEB1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0" y="2688"/>
                <a:ext cx="192" cy="144"/>
              </a:xfrm>
              <a:custGeom>
                <a:avLst/>
                <a:gdLst>
                  <a:gd name="T0" fmla="*/ 0 w 2287"/>
                  <a:gd name="T1" fmla="*/ 1 h 1272"/>
                  <a:gd name="T2" fmla="*/ 0 w 2287"/>
                  <a:gd name="T3" fmla="*/ 1 h 1272"/>
                  <a:gd name="T4" fmla="*/ 0 w 2287"/>
                  <a:gd name="T5" fmla="*/ 0 h 1272"/>
                  <a:gd name="T6" fmla="*/ 1 w 2287"/>
                  <a:gd name="T7" fmla="*/ 0 h 1272"/>
                  <a:gd name="T8" fmla="*/ 1 w 2287"/>
                  <a:gd name="T9" fmla="*/ 0 h 1272"/>
                  <a:gd name="T10" fmla="*/ 1 w 2287"/>
                  <a:gd name="T11" fmla="*/ 0 h 1272"/>
                  <a:gd name="T12" fmla="*/ 1 w 2287"/>
                  <a:gd name="T13" fmla="*/ 1 h 1272"/>
                  <a:gd name="T14" fmla="*/ 1 w 2287"/>
                  <a:gd name="T15" fmla="*/ 2 h 1272"/>
                  <a:gd name="T16" fmla="*/ 1 w 2287"/>
                  <a:gd name="T17" fmla="*/ 2 h 1272"/>
                  <a:gd name="T18" fmla="*/ 0 w 2287"/>
                  <a:gd name="T19" fmla="*/ 2 h 1272"/>
                  <a:gd name="T20" fmla="*/ 0 w 2287"/>
                  <a:gd name="T21" fmla="*/ 1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/>
              </a:p>
            </p:txBody>
          </p:sp>
          <p:sp>
            <p:nvSpPr>
              <p:cNvPr id="51" name="Freeform 38">
                <a:extLst>
                  <a:ext uri="{FF2B5EF4-FFF2-40B4-BE49-F238E27FC236}">
                    <a16:creationId xmlns:a16="http://schemas.microsoft.com/office/drawing/2014/main" id="{F64AD800-04D3-44A9-AAE8-0B11799823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2" y="2736"/>
                <a:ext cx="192" cy="144"/>
              </a:xfrm>
              <a:custGeom>
                <a:avLst/>
                <a:gdLst>
                  <a:gd name="T0" fmla="*/ 0 w 2287"/>
                  <a:gd name="T1" fmla="*/ 1 h 1272"/>
                  <a:gd name="T2" fmla="*/ 0 w 2287"/>
                  <a:gd name="T3" fmla="*/ 1 h 1272"/>
                  <a:gd name="T4" fmla="*/ 0 w 2287"/>
                  <a:gd name="T5" fmla="*/ 0 h 1272"/>
                  <a:gd name="T6" fmla="*/ 1 w 2287"/>
                  <a:gd name="T7" fmla="*/ 0 h 1272"/>
                  <a:gd name="T8" fmla="*/ 1 w 2287"/>
                  <a:gd name="T9" fmla="*/ 0 h 1272"/>
                  <a:gd name="T10" fmla="*/ 1 w 2287"/>
                  <a:gd name="T11" fmla="*/ 0 h 1272"/>
                  <a:gd name="T12" fmla="*/ 1 w 2287"/>
                  <a:gd name="T13" fmla="*/ 1 h 1272"/>
                  <a:gd name="T14" fmla="*/ 1 w 2287"/>
                  <a:gd name="T15" fmla="*/ 2 h 1272"/>
                  <a:gd name="T16" fmla="*/ 1 w 2287"/>
                  <a:gd name="T17" fmla="*/ 2 h 1272"/>
                  <a:gd name="T18" fmla="*/ 0 w 2287"/>
                  <a:gd name="T19" fmla="*/ 2 h 1272"/>
                  <a:gd name="T20" fmla="*/ 0 w 2287"/>
                  <a:gd name="T21" fmla="*/ 1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/>
              </a:p>
            </p:txBody>
          </p:sp>
          <p:sp>
            <p:nvSpPr>
              <p:cNvPr id="52" name="Freeform 39">
                <a:extLst>
                  <a:ext uri="{FF2B5EF4-FFF2-40B4-BE49-F238E27FC236}">
                    <a16:creationId xmlns:a16="http://schemas.microsoft.com/office/drawing/2014/main" id="{877130A4-9505-437B-B101-8620A32985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" y="2592"/>
                <a:ext cx="192" cy="144"/>
              </a:xfrm>
              <a:custGeom>
                <a:avLst/>
                <a:gdLst>
                  <a:gd name="T0" fmla="*/ 0 w 2287"/>
                  <a:gd name="T1" fmla="*/ 1 h 1272"/>
                  <a:gd name="T2" fmla="*/ 0 w 2287"/>
                  <a:gd name="T3" fmla="*/ 1 h 1272"/>
                  <a:gd name="T4" fmla="*/ 0 w 2287"/>
                  <a:gd name="T5" fmla="*/ 0 h 1272"/>
                  <a:gd name="T6" fmla="*/ 1 w 2287"/>
                  <a:gd name="T7" fmla="*/ 0 h 1272"/>
                  <a:gd name="T8" fmla="*/ 1 w 2287"/>
                  <a:gd name="T9" fmla="*/ 0 h 1272"/>
                  <a:gd name="T10" fmla="*/ 1 w 2287"/>
                  <a:gd name="T11" fmla="*/ 0 h 1272"/>
                  <a:gd name="T12" fmla="*/ 1 w 2287"/>
                  <a:gd name="T13" fmla="*/ 1 h 1272"/>
                  <a:gd name="T14" fmla="*/ 1 w 2287"/>
                  <a:gd name="T15" fmla="*/ 2 h 1272"/>
                  <a:gd name="T16" fmla="*/ 1 w 2287"/>
                  <a:gd name="T17" fmla="*/ 2 h 1272"/>
                  <a:gd name="T18" fmla="*/ 0 w 2287"/>
                  <a:gd name="T19" fmla="*/ 2 h 1272"/>
                  <a:gd name="T20" fmla="*/ 0 w 2287"/>
                  <a:gd name="T21" fmla="*/ 1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/>
              </a:p>
            </p:txBody>
          </p:sp>
        </p:grpSp>
        <p:sp>
          <p:nvSpPr>
            <p:cNvPr id="42" name="Freeform 40" descr="Циновка">
              <a:extLst>
                <a:ext uri="{FF2B5EF4-FFF2-40B4-BE49-F238E27FC236}">
                  <a16:creationId xmlns:a16="http://schemas.microsoft.com/office/drawing/2014/main" id="{E1B5447B-1175-4A29-B753-6F005F4E6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" y="2848"/>
              <a:ext cx="1144" cy="360"/>
            </a:xfrm>
            <a:custGeom>
              <a:avLst/>
              <a:gdLst>
                <a:gd name="T0" fmla="*/ 144 w 1144"/>
                <a:gd name="T1" fmla="*/ 32 h 360"/>
                <a:gd name="T2" fmla="*/ 48 w 1144"/>
                <a:gd name="T3" fmla="*/ 32 h 360"/>
                <a:gd name="T4" fmla="*/ 0 w 1144"/>
                <a:gd name="T5" fmla="*/ 224 h 360"/>
                <a:gd name="T6" fmla="*/ 48 w 1144"/>
                <a:gd name="T7" fmla="*/ 272 h 360"/>
                <a:gd name="T8" fmla="*/ 144 w 1144"/>
                <a:gd name="T9" fmla="*/ 272 h 360"/>
                <a:gd name="T10" fmla="*/ 336 w 1144"/>
                <a:gd name="T11" fmla="*/ 272 h 360"/>
                <a:gd name="T12" fmla="*/ 816 w 1144"/>
                <a:gd name="T13" fmla="*/ 320 h 360"/>
                <a:gd name="T14" fmla="*/ 1104 w 1144"/>
                <a:gd name="T15" fmla="*/ 320 h 360"/>
                <a:gd name="T16" fmla="*/ 1056 w 1144"/>
                <a:gd name="T17" fmla="*/ 80 h 360"/>
                <a:gd name="T18" fmla="*/ 960 w 1144"/>
                <a:gd name="T19" fmla="*/ 32 h 360"/>
                <a:gd name="T20" fmla="*/ 816 w 1144"/>
                <a:gd name="T21" fmla="*/ 128 h 360"/>
                <a:gd name="T22" fmla="*/ 551 w 1144"/>
                <a:gd name="T23" fmla="*/ 146 h 360"/>
                <a:gd name="T24" fmla="*/ 339 w 1144"/>
                <a:gd name="T25" fmla="*/ 115 h 360"/>
                <a:gd name="T26" fmla="*/ 192 w 1144"/>
                <a:gd name="T27" fmla="*/ 128 h 360"/>
                <a:gd name="T28" fmla="*/ 144 w 1144"/>
                <a:gd name="T29" fmla="*/ 32 h 3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144" h="360">
                  <a:moveTo>
                    <a:pt x="144" y="32"/>
                  </a:moveTo>
                  <a:cubicBezTo>
                    <a:pt x="120" y="16"/>
                    <a:pt x="72" y="0"/>
                    <a:pt x="48" y="32"/>
                  </a:cubicBezTo>
                  <a:cubicBezTo>
                    <a:pt x="24" y="64"/>
                    <a:pt x="0" y="184"/>
                    <a:pt x="0" y="224"/>
                  </a:cubicBezTo>
                  <a:cubicBezTo>
                    <a:pt x="0" y="264"/>
                    <a:pt x="24" y="264"/>
                    <a:pt x="48" y="272"/>
                  </a:cubicBezTo>
                  <a:cubicBezTo>
                    <a:pt x="72" y="280"/>
                    <a:pt x="96" y="272"/>
                    <a:pt x="144" y="272"/>
                  </a:cubicBezTo>
                  <a:cubicBezTo>
                    <a:pt x="192" y="272"/>
                    <a:pt x="224" y="264"/>
                    <a:pt x="336" y="272"/>
                  </a:cubicBezTo>
                  <a:cubicBezTo>
                    <a:pt x="448" y="280"/>
                    <a:pt x="688" y="312"/>
                    <a:pt x="816" y="320"/>
                  </a:cubicBezTo>
                  <a:cubicBezTo>
                    <a:pt x="944" y="328"/>
                    <a:pt x="1064" y="360"/>
                    <a:pt x="1104" y="320"/>
                  </a:cubicBezTo>
                  <a:cubicBezTo>
                    <a:pt x="1144" y="280"/>
                    <a:pt x="1080" y="128"/>
                    <a:pt x="1056" y="80"/>
                  </a:cubicBezTo>
                  <a:cubicBezTo>
                    <a:pt x="1032" y="32"/>
                    <a:pt x="1000" y="24"/>
                    <a:pt x="960" y="32"/>
                  </a:cubicBezTo>
                  <a:cubicBezTo>
                    <a:pt x="920" y="40"/>
                    <a:pt x="884" y="109"/>
                    <a:pt x="816" y="128"/>
                  </a:cubicBezTo>
                  <a:cubicBezTo>
                    <a:pt x="748" y="147"/>
                    <a:pt x="630" y="148"/>
                    <a:pt x="551" y="146"/>
                  </a:cubicBezTo>
                  <a:cubicBezTo>
                    <a:pt x="472" y="144"/>
                    <a:pt x="399" y="118"/>
                    <a:pt x="339" y="115"/>
                  </a:cubicBezTo>
                  <a:cubicBezTo>
                    <a:pt x="279" y="112"/>
                    <a:pt x="224" y="142"/>
                    <a:pt x="192" y="128"/>
                  </a:cubicBezTo>
                  <a:cubicBezTo>
                    <a:pt x="160" y="114"/>
                    <a:pt x="168" y="48"/>
                    <a:pt x="144" y="32"/>
                  </a:cubicBez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</p:grpSp>
      <p:grpSp>
        <p:nvGrpSpPr>
          <p:cNvPr id="13" name="Group 21">
            <a:extLst>
              <a:ext uri="{FF2B5EF4-FFF2-40B4-BE49-F238E27FC236}">
                <a16:creationId xmlns:a16="http://schemas.microsoft.com/office/drawing/2014/main" id="{9A9766EE-AA04-4B02-A83C-0F2067EF7779}"/>
              </a:ext>
            </a:extLst>
          </p:cNvPr>
          <p:cNvGrpSpPr>
            <a:grpSpLocks/>
          </p:cNvGrpSpPr>
          <p:nvPr/>
        </p:nvGrpSpPr>
        <p:grpSpPr bwMode="auto">
          <a:xfrm>
            <a:off x="10111207" y="1452199"/>
            <a:ext cx="1944175" cy="2108624"/>
            <a:chOff x="96" y="2592"/>
            <a:chExt cx="1240" cy="1632"/>
          </a:xfrm>
        </p:grpSpPr>
        <p:grpSp>
          <p:nvGrpSpPr>
            <p:cNvPr id="23" name="Group 23">
              <a:extLst>
                <a:ext uri="{FF2B5EF4-FFF2-40B4-BE49-F238E27FC236}">
                  <a16:creationId xmlns:a16="http://schemas.microsoft.com/office/drawing/2014/main" id="{26057A20-6F4D-49A4-8FF9-EFA54E46F9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" y="2592"/>
              <a:ext cx="1104" cy="1632"/>
              <a:chOff x="96" y="2592"/>
              <a:chExt cx="1104" cy="1632"/>
            </a:xfrm>
          </p:grpSpPr>
          <p:sp>
            <p:nvSpPr>
              <p:cNvPr id="25" name="Freeform 24">
                <a:extLst>
                  <a:ext uri="{FF2B5EF4-FFF2-40B4-BE49-F238E27FC236}">
                    <a16:creationId xmlns:a16="http://schemas.microsoft.com/office/drawing/2014/main" id="{4A3BCCDE-8CFA-4BB0-9DF1-D63FBE6EE5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2" y="2784"/>
                <a:ext cx="240" cy="240"/>
              </a:xfrm>
              <a:custGeom>
                <a:avLst/>
                <a:gdLst>
                  <a:gd name="T0" fmla="*/ 0 w 2287"/>
                  <a:gd name="T1" fmla="*/ 6 h 1272"/>
                  <a:gd name="T2" fmla="*/ 0 w 2287"/>
                  <a:gd name="T3" fmla="*/ 5 h 1272"/>
                  <a:gd name="T4" fmla="*/ 1 w 2287"/>
                  <a:gd name="T5" fmla="*/ 1 h 1272"/>
                  <a:gd name="T6" fmla="*/ 1 w 2287"/>
                  <a:gd name="T7" fmla="*/ 1 h 1272"/>
                  <a:gd name="T8" fmla="*/ 2 w 2287"/>
                  <a:gd name="T9" fmla="*/ 0 h 1272"/>
                  <a:gd name="T10" fmla="*/ 3 w 2287"/>
                  <a:gd name="T11" fmla="*/ 2 h 1272"/>
                  <a:gd name="T12" fmla="*/ 3 w 2287"/>
                  <a:gd name="T13" fmla="*/ 5 h 1272"/>
                  <a:gd name="T14" fmla="*/ 2 w 2287"/>
                  <a:gd name="T15" fmla="*/ 8 h 1272"/>
                  <a:gd name="T16" fmla="*/ 2 w 2287"/>
                  <a:gd name="T17" fmla="*/ 8 h 1272"/>
                  <a:gd name="T18" fmla="*/ 1 w 2287"/>
                  <a:gd name="T19" fmla="*/ 8 h 1272"/>
                  <a:gd name="T20" fmla="*/ 0 w 2287"/>
                  <a:gd name="T21" fmla="*/ 6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/>
              </a:p>
            </p:txBody>
          </p:sp>
          <p:sp>
            <p:nvSpPr>
              <p:cNvPr id="26" name="Freeform 25">
                <a:extLst>
                  <a:ext uri="{FF2B5EF4-FFF2-40B4-BE49-F238E27FC236}">
                    <a16:creationId xmlns:a16="http://schemas.microsoft.com/office/drawing/2014/main" id="{C12DAB9E-E1C1-4CB7-B541-DDB9C849D0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6" y="2784"/>
                <a:ext cx="336" cy="192"/>
              </a:xfrm>
              <a:custGeom>
                <a:avLst/>
                <a:gdLst>
                  <a:gd name="T0" fmla="*/ 1 w 2287"/>
                  <a:gd name="T1" fmla="*/ 3 h 1272"/>
                  <a:gd name="T2" fmla="*/ 0 w 2287"/>
                  <a:gd name="T3" fmla="*/ 2 h 1272"/>
                  <a:gd name="T4" fmla="*/ 2 w 2287"/>
                  <a:gd name="T5" fmla="*/ 0 h 1272"/>
                  <a:gd name="T6" fmla="*/ 3 w 2287"/>
                  <a:gd name="T7" fmla="*/ 0 h 1272"/>
                  <a:gd name="T8" fmla="*/ 6 w 2287"/>
                  <a:gd name="T9" fmla="*/ 0 h 1272"/>
                  <a:gd name="T10" fmla="*/ 7 w 2287"/>
                  <a:gd name="T11" fmla="*/ 1 h 1272"/>
                  <a:gd name="T12" fmla="*/ 7 w 2287"/>
                  <a:gd name="T13" fmla="*/ 2 h 1272"/>
                  <a:gd name="T14" fmla="*/ 6 w 2287"/>
                  <a:gd name="T15" fmla="*/ 4 h 1272"/>
                  <a:gd name="T16" fmla="*/ 4 w 2287"/>
                  <a:gd name="T17" fmla="*/ 4 h 1272"/>
                  <a:gd name="T18" fmla="*/ 2 w 2287"/>
                  <a:gd name="T19" fmla="*/ 4 h 1272"/>
                  <a:gd name="T20" fmla="*/ 0 w 2287"/>
                  <a:gd name="T21" fmla="*/ 3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/>
              </a:p>
            </p:txBody>
          </p:sp>
          <p:sp>
            <p:nvSpPr>
              <p:cNvPr id="27" name="Freeform 26">
                <a:extLst>
                  <a:ext uri="{FF2B5EF4-FFF2-40B4-BE49-F238E27FC236}">
                    <a16:creationId xmlns:a16="http://schemas.microsoft.com/office/drawing/2014/main" id="{A4621C32-E47F-45C6-AF52-FB658E470E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64" y="2832"/>
                <a:ext cx="336" cy="192"/>
              </a:xfrm>
              <a:custGeom>
                <a:avLst/>
                <a:gdLst>
                  <a:gd name="T0" fmla="*/ 1 w 2287"/>
                  <a:gd name="T1" fmla="*/ 3 h 1272"/>
                  <a:gd name="T2" fmla="*/ 0 w 2287"/>
                  <a:gd name="T3" fmla="*/ 2 h 1272"/>
                  <a:gd name="T4" fmla="*/ 2 w 2287"/>
                  <a:gd name="T5" fmla="*/ 0 h 1272"/>
                  <a:gd name="T6" fmla="*/ 3 w 2287"/>
                  <a:gd name="T7" fmla="*/ 0 h 1272"/>
                  <a:gd name="T8" fmla="*/ 6 w 2287"/>
                  <a:gd name="T9" fmla="*/ 0 h 1272"/>
                  <a:gd name="T10" fmla="*/ 7 w 2287"/>
                  <a:gd name="T11" fmla="*/ 1 h 1272"/>
                  <a:gd name="T12" fmla="*/ 7 w 2287"/>
                  <a:gd name="T13" fmla="*/ 2 h 1272"/>
                  <a:gd name="T14" fmla="*/ 6 w 2287"/>
                  <a:gd name="T15" fmla="*/ 4 h 1272"/>
                  <a:gd name="T16" fmla="*/ 4 w 2287"/>
                  <a:gd name="T17" fmla="*/ 4 h 1272"/>
                  <a:gd name="T18" fmla="*/ 2 w 2287"/>
                  <a:gd name="T19" fmla="*/ 4 h 1272"/>
                  <a:gd name="T20" fmla="*/ 0 w 2287"/>
                  <a:gd name="T21" fmla="*/ 3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39D2D49B-9BDD-442D-8566-817D852BE6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" y="2736"/>
                <a:ext cx="240" cy="240"/>
              </a:xfrm>
              <a:custGeom>
                <a:avLst/>
                <a:gdLst>
                  <a:gd name="T0" fmla="*/ 0 w 2287"/>
                  <a:gd name="T1" fmla="*/ 6 h 1272"/>
                  <a:gd name="T2" fmla="*/ 0 w 2287"/>
                  <a:gd name="T3" fmla="*/ 5 h 1272"/>
                  <a:gd name="T4" fmla="*/ 1 w 2287"/>
                  <a:gd name="T5" fmla="*/ 1 h 1272"/>
                  <a:gd name="T6" fmla="*/ 1 w 2287"/>
                  <a:gd name="T7" fmla="*/ 1 h 1272"/>
                  <a:gd name="T8" fmla="*/ 2 w 2287"/>
                  <a:gd name="T9" fmla="*/ 0 h 1272"/>
                  <a:gd name="T10" fmla="*/ 3 w 2287"/>
                  <a:gd name="T11" fmla="*/ 2 h 1272"/>
                  <a:gd name="T12" fmla="*/ 3 w 2287"/>
                  <a:gd name="T13" fmla="*/ 5 h 1272"/>
                  <a:gd name="T14" fmla="*/ 2 w 2287"/>
                  <a:gd name="T15" fmla="*/ 8 h 1272"/>
                  <a:gd name="T16" fmla="*/ 2 w 2287"/>
                  <a:gd name="T17" fmla="*/ 8 h 1272"/>
                  <a:gd name="T18" fmla="*/ 1 w 2287"/>
                  <a:gd name="T19" fmla="*/ 8 h 1272"/>
                  <a:gd name="T20" fmla="*/ 0 w 2287"/>
                  <a:gd name="T21" fmla="*/ 6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/>
              </a:p>
            </p:txBody>
          </p:sp>
          <p:sp>
            <p:nvSpPr>
              <p:cNvPr id="29" name="Freeform 28">
                <a:extLst>
                  <a:ext uri="{FF2B5EF4-FFF2-40B4-BE49-F238E27FC236}">
                    <a16:creationId xmlns:a16="http://schemas.microsoft.com/office/drawing/2014/main" id="{8E955BB9-1D70-434D-B9F1-284D69145A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0" y="2592"/>
                <a:ext cx="240" cy="240"/>
              </a:xfrm>
              <a:custGeom>
                <a:avLst/>
                <a:gdLst>
                  <a:gd name="T0" fmla="*/ 0 w 2287"/>
                  <a:gd name="T1" fmla="*/ 6 h 1272"/>
                  <a:gd name="T2" fmla="*/ 0 w 2287"/>
                  <a:gd name="T3" fmla="*/ 5 h 1272"/>
                  <a:gd name="T4" fmla="*/ 1 w 2287"/>
                  <a:gd name="T5" fmla="*/ 1 h 1272"/>
                  <a:gd name="T6" fmla="*/ 1 w 2287"/>
                  <a:gd name="T7" fmla="*/ 1 h 1272"/>
                  <a:gd name="T8" fmla="*/ 2 w 2287"/>
                  <a:gd name="T9" fmla="*/ 0 h 1272"/>
                  <a:gd name="T10" fmla="*/ 3 w 2287"/>
                  <a:gd name="T11" fmla="*/ 2 h 1272"/>
                  <a:gd name="T12" fmla="*/ 3 w 2287"/>
                  <a:gd name="T13" fmla="*/ 5 h 1272"/>
                  <a:gd name="T14" fmla="*/ 2 w 2287"/>
                  <a:gd name="T15" fmla="*/ 8 h 1272"/>
                  <a:gd name="T16" fmla="*/ 2 w 2287"/>
                  <a:gd name="T17" fmla="*/ 8 h 1272"/>
                  <a:gd name="T18" fmla="*/ 1 w 2287"/>
                  <a:gd name="T19" fmla="*/ 8 h 1272"/>
                  <a:gd name="T20" fmla="*/ 0 w 2287"/>
                  <a:gd name="T21" fmla="*/ 6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/>
              </a:p>
            </p:txBody>
          </p:sp>
          <p:sp>
            <p:nvSpPr>
              <p:cNvPr id="30" name="Freeform 29" descr="Циновка">
                <a:extLst>
                  <a:ext uri="{FF2B5EF4-FFF2-40B4-BE49-F238E27FC236}">
                    <a16:creationId xmlns:a16="http://schemas.microsoft.com/office/drawing/2014/main" id="{46D30678-7815-48E0-8B0C-F460141720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2" y="2832"/>
                <a:ext cx="1008" cy="1392"/>
              </a:xfrm>
              <a:custGeom>
                <a:avLst/>
                <a:gdLst>
                  <a:gd name="T0" fmla="*/ 587 w 912"/>
                  <a:gd name="T1" fmla="*/ 1857 h 1194"/>
                  <a:gd name="T2" fmla="*/ 947 w 912"/>
                  <a:gd name="T3" fmla="*/ 1857 h 1194"/>
                  <a:gd name="T4" fmla="*/ 1141 w 912"/>
                  <a:gd name="T5" fmla="*/ 1755 h 1194"/>
                  <a:gd name="T6" fmla="*/ 1126 w 912"/>
                  <a:gd name="T7" fmla="*/ 1444 h 1194"/>
                  <a:gd name="T8" fmla="*/ 1126 w 912"/>
                  <a:gd name="T9" fmla="*/ 1240 h 1194"/>
                  <a:gd name="T10" fmla="*/ 1126 w 912"/>
                  <a:gd name="T11" fmla="*/ 1034 h 1194"/>
                  <a:gd name="T12" fmla="*/ 1217 w 912"/>
                  <a:gd name="T13" fmla="*/ 519 h 1194"/>
                  <a:gd name="T14" fmla="*/ 1217 w 912"/>
                  <a:gd name="T15" fmla="*/ 211 h 1194"/>
                  <a:gd name="T16" fmla="*/ 1218 w 912"/>
                  <a:gd name="T17" fmla="*/ 84 h 1194"/>
                  <a:gd name="T18" fmla="*/ 1197 w 912"/>
                  <a:gd name="T19" fmla="*/ 36 h 1194"/>
                  <a:gd name="T20" fmla="*/ 1177 w 912"/>
                  <a:gd name="T21" fmla="*/ 10 h 1194"/>
                  <a:gd name="T22" fmla="*/ 1136 w 912"/>
                  <a:gd name="T23" fmla="*/ 107 h 1194"/>
                  <a:gd name="T24" fmla="*/ 973 w 912"/>
                  <a:gd name="T25" fmla="*/ 155 h 1194"/>
                  <a:gd name="T26" fmla="*/ 767 w 912"/>
                  <a:gd name="T27" fmla="*/ 204 h 1194"/>
                  <a:gd name="T28" fmla="*/ 480 w 912"/>
                  <a:gd name="T29" fmla="*/ 181 h 1194"/>
                  <a:gd name="T30" fmla="*/ 154 w 912"/>
                  <a:gd name="T31" fmla="*/ 155 h 1194"/>
                  <a:gd name="T32" fmla="*/ 195 w 912"/>
                  <a:gd name="T33" fmla="*/ 132 h 1194"/>
                  <a:gd name="T34" fmla="*/ 195 w 912"/>
                  <a:gd name="T35" fmla="*/ 36 h 1194"/>
                  <a:gd name="T36" fmla="*/ 175 w 912"/>
                  <a:gd name="T37" fmla="*/ 84 h 1194"/>
                  <a:gd name="T38" fmla="*/ 154 w 912"/>
                  <a:gd name="T39" fmla="*/ 84 h 1194"/>
                  <a:gd name="T40" fmla="*/ 154 w 912"/>
                  <a:gd name="T41" fmla="*/ 132 h 1194"/>
                  <a:gd name="T42" fmla="*/ 136 w 912"/>
                  <a:gd name="T43" fmla="*/ 417 h 1194"/>
                  <a:gd name="T44" fmla="*/ 44 w 912"/>
                  <a:gd name="T45" fmla="*/ 1138 h 1194"/>
                  <a:gd name="T46" fmla="*/ 44 w 912"/>
                  <a:gd name="T47" fmla="*/ 1444 h 1194"/>
                  <a:gd name="T48" fmla="*/ 60 w 912"/>
                  <a:gd name="T49" fmla="*/ 1825 h 1194"/>
                  <a:gd name="T50" fmla="*/ 406 w 912"/>
                  <a:gd name="T51" fmla="*/ 1857 h 1194"/>
                  <a:gd name="T52" fmla="*/ 587 w 912"/>
                  <a:gd name="T53" fmla="*/ 1857 h 1194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0" t="0" r="r" b="b"/>
                <a:pathLst>
                  <a:path w="912" h="1194">
                    <a:moveTo>
                      <a:pt x="434" y="1172"/>
                    </a:moveTo>
                    <a:cubicBezTo>
                      <a:pt x="500" y="1172"/>
                      <a:pt x="633" y="1183"/>
                      <a:pt x="701" y="1172"/>
                    </a:cubicBezTo>
                    <a:cubicBezTo>
                      <a:pt x="769" y="1162"/>
                      <a:pt x="823" y="1151"/>
                      <a:pt x="845" y="1107"/>
                    </a:cubicBezTo>
                    <a:cubicBezTo>
                      <a:pt x="868" y="1064"/>
                      <a:pt x="836" y="967"/>
                      <a:pt x="834" y="912"/>
                    </a:cubicBezTo>
                    <a:cubicBezTo>
                      <a:pt x="833" y="858"/>
                      <a:pt x="834" y="826"/>
                      <a:pt x="834" y="783"/>
                    </a:cubicBezTo>
                    <a:cubicBezTo>
                      <a:pt x="834" y="739"/>
                      <a:pt x="823" y="728"/>
                      <a:pt x="834" y="653"/>
                    </a:cubicBezTo>
                    <a:cubicBezTo>
                      <a:pt x="845" y="577"/>
                      <a:pt x="890" y="414"/>
                      <a:pt x="901" y="328"/>
                    </a:cubicBezTo>
                    <a:cubicBezTo>
                      <a:pt x="912" y="241"/>
                      <a:pt x="901" y="179"/>
                      <a:pt x="901" y="133"/>
                    </a:cubicBezTo>
                    <a:cubicBezTo>
                      <a:pt x="901" y="87"/>
                      <a:pt x="904" y="71"/>
                      <a:pt x="902" y="53"/>
                    </a:cubicBezTo>
                    <a:cubicBezTo>
                      <a:pt x="900" y="35"/>
                      <a:pt x="892" y="31"/>
                      <a:pt x="887" y="23"/>
                    </a:cubicBezTo>
                    <a:cubicBezTo>
                      <a:pt x="882" y="15"/>
                      <a:pt x="880" y="0"/>
                      <a:pt x="872" y="7"/>
                    </a:cubicBezTo>
                    <a:cubicBezTo>
                      <a:pt x="864" y="14"/>
                      <a:pt x="866" y="53"/>
                      <a:pt x="841" y="68"/>
                    </a:cubicBezTo>
                    <a:cubicBezTo>
                      <a:pt x="816" y="83"/>
                      <a:pt x="765" y="88"/>
                      <a:pt x="720" y="98"/>
                    </a:cubicBezTo>
                    <a:cubicBezTo>
                      <a:pt x="675" y="108"/>
                      <a:pt x="629" y="126"/>
                      <a:pt x="568" y="129"/>
                    </a:cubicBezTo>
                    <a:cubicBezTo>
                      <a:pt x="507" y="132"/>
                      <a:pt x="432" y="119"/>
                      <a:pt x="356" y="114"/>
                    </a:cubicBezTo>
                    <a:cubicBezTo>
                      <a:pt x="280" y="109"/>
                      <a:pt x="149" y="103"/>
                      <a:pt x="114" y="98"/>
                    </a:cubicBezTo>
                    <a:cubicBezTo>
                      <a:pt x="79" y="93"/>
                      <a:pt x="139" y="95"/>
                      <a:pt x="144" y="83"/>
                    </a:cubicBezTo>
                    <a:cubicBezTo>
                      <a:pt x="149" y="71"/>
                      <a:pt x="146" y="28"/>
                      <a:pt x="144" y="23"/>
                    </a:cubicBezTo>
                    <a:cubicBezTo>
                      <a:pt x="142" y="18"/>
                      <a:pt x="134" y="48"/>
                      <a:pt x="129" y="53"/>
                    </a:cubicBezTo>
                    <a:cubicBezTo>
                      <a:pt x="124" y="58"/>
                      <a:pt x="116" y="48"/>
                      <a:pt x="114" y="53"/>
                    </a:cubicBezTo>
                    <a:cubicBezTo>
                      <a:pt x="112" y="58"/>
                      <a:pt x="116" y="48"/>
                      <a:pt x="114" y="83"/>
                    </a:cubicBezTo>
                    <a:cubicBezTo>
                      <a:pt x="112" y="118"/>
                      <a:pt x="113" y="157"/>
                      <a:pt x="100" y="263"/>
                    </a:cubicBezTo>
                    <a:cubicBezTo>
                      <a:pt x="87" y="369"/>
                      <a:pt x="44" y="609"/>
                      <a:pt x="33" y="718"/>
                    </a:cubicBezTo>
                    <a:cubicBezTo>
                      <a:pt x="22" y="826"/>
                      <a:pt x="32" y="841"/>
                      <a:pt x="33" y="912"/>
                    </a:cubicBezTo>
                    <a:cubicBezTo>
                      <a:pt x="35" y="984"/>
                      <a:pt x="0" y="1107"/>
                      <a:pt x="44" y="1151"/>
                    </a:cubicBezTo>
                    <a:cubicBezTo>
                      <a:pt x="89" y="1194"/>
                      <a:pt x="235" y="1168"/>
                      <a:pt x="300" y="1172"/>
                    </a:cubicBezTo>
                    <a:cubicBezTo>
                      <a:pt x="366" y="1176"/>
                      <a:pt x="367" y="1172"/>
                      <a:pt x="434" y="1172"/>
                    </a:cubicBezTo>
                    <a:close/>
                  </a:path>
                </a:pathLst>
              </a:custGeom>
              <a:blipFill dpi="0" rotWithShape="1">
                <a:blip r:embed="rId3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/>
              </a:p>
            </p:txBody>
          </p: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447CE158-C9F0-479E-9F4D-6CCC7E93902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6" y="3696"/>
                <a:ext cx="864" cy="528"/>
                <a:chOff x="96" y="3648"/>
                <a:chExt cx="864" cy="528"/>
              </a:xfrm>
            </p:grpSpPr>
            <p:sp>
              <p:nvSpPr>
                <p:cNvPr id="35" name="Freeform 31">
                  <a:extLst>
                    <a:ext uri="{FF2B5EF4-FFF2-40B4-BE49-F238E27FC236}">
                      <a16:creationId xmlns:a16="http://schemas.microsoft.com/office/drawing/2014/main" id="{AE865328-29CF-4F37-AB3C-7534DA497A7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2" y="3936"/>
                  <a:ext cx="240" cy="240"/>
                </a:xfrm>
                <a:custGeom>
                  <a:avLst/>
                  <a:gdLst>
                    <a:gd name="T0" fmla="*/ 0 w 2287"/>
                    <a:gd name="T1" fmla="*/ 6 h 1272"/>
                    <a:gd name="T2" fmla="*/ 0 w 2287"/>
                    <a:gd name="T3" fmla="*/ 5 h 1272"/>
                    <a:gd name="T4" fmla="*/ 1 w 2287"/>
                    <a:gd name="T5" fmla="*/ 1 h 1272"/>
                    <a:gd name="T6" fmla="*/ 1 w 2287"/>
                    <a:gd name="T7" fmla="*/ 1 h 1272"/>
                    <a:gd name="T8" fmla="*/ 2 w 2287"/>
                    <a:gd name="T9" fmla="*/ 0 h 1272"/>
                    <a:gd name="T10" fmla="*/ 3 w 2287"/>
                    <a:gd name="T11" fmla="*/ 2 h 1272"/>
                    <a:gd name="T12" fmla="*/ 3 w 2287"/>
                    <a:gd name="T13" fmla="*/ 5 h 1272"/>
                    <a:gd name="T14" fmla="*/ 2 w 2287"/>
                    <a:gd name="T15" fmla="*/ 8 h 1272"/>
                    <a:gd name="T16" fmla="*/ 2 w 2287"/>
                    <a:gd name="T17" fmla="*/ 8 h 1272"/>
                    <a:gd name="T18" fmla="*/ 1 w 2287"/>
                    <a:gd name="T19" fmla="*/ 8 h 1272"/>
                    <a:gd name="T20" fmla="*/ 0 w 2287"/>
                    <a:gd name="T21" fmla="*/ 6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ru-RU"/>
                </a:p>
              </p:txBody>
            </p:sp>
            <p:sp>
              <p:nvSpPr>
                <p:cNvPr id="36" name="Freeform 32">
                  <a:extLst>
                    <a:ext uri="{FF2B5EF4-FFF2-40B4-BE49-F238E27FC236}">
                      <a16:creationId xmlns:a16="http://schemas.microsoft.com/office/drawing/2014/main" id="{141A2FE0-4DAB-4954-BC1D-E7E66C1177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" y="3936"/>
                  <a:ext cx="336" cy="192"/>
                </a:xfrm>
                <a:custGeom>
                  <a:avLst/>
                  <a:gdLst>
                    <a:gd name="T0" fmla="*/ 1 w 2287"/>
                    <a:gd name="T1" fmla="*/ 3 h 1272"/>
                    <a:gd name="T2" fmla="*/ 0 w 2287"/>
                    <a:gd name="T3" fmla="*/ 2 h 1272"/>
                    <a:gd name="T4" fmla="*/ 2 w 2287"/>
                    <a:gd name="T5" fmla="*/ 0 h 1272"/>
                    <a:gd name="T6" fmla="*/ 3 w 2287"/>
                    <a:gd name="T7" fmla="*/ 0 h 1272"/>
                    <a:gd name="T8" fmla="*/ 6 w 2287"/>
                    <a:gd name="T9" fmla="*/ 0 h 1272"/>
                    <a:gd name="T10" fmla="*/ 7 w 2287"/>
                    <a:gd name="T11" fmla="*/ 1 h 1272"/>
                    <a:gd name="T12" fmla="*/ 7 w 2287"/>
                    <a:gd name="T13" fmla="*/ 2 h 1272"/>
                    <a:gd name="T14" fmla="*/ 6 w 2287"/>
                    <a:gd name="T15" fmla="*/ 4 h 1272"/>
                    <a:gd name="T16" fmla="*/ 4 w 2287"/>
                    <a:gd name="T17" fmla="*/ 4 h 1272"/>
                    <a:gd name="T18" fmla="*/ 2 w 2287"/>
                    <a:gd name="T19" fmla="*/ 4 h 1272"/>
                    <a:gd name="T20" fmla="*/ 0 w 2287"/>
                    <a:gd name="T21" fmla="*/ 3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ru-RU"/>
                </a:p>
              </p:txBody>
            </p:sp>
            <p:sp>
              <p:nvSpPr>
                <p:cNvPr id="37" name="Freeform 33">
                  <a:extLst>
                    <a:ext uri="{FF2B5EF4-FFF2-40B4-BE49-F238E27FC236}">
                      <a16:creationId xmlns:a16="http://schemas.microsoft.com/office/drawing/2014/main" id="{1925E7B5-77AB-4D88-84AF-14076EE1223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24" y="3984"/>
                  <a:ext cx="336" cy="192"/>
                </a:xfrm>
                <a:custGeom>
                  <a:avLst/>
                  <a:gdLst>
                    <a:gd name="T0" fmla="*/ 1 w 2287"/>
                    <a:gd name="T1" fmla="*/ 3 h 1272"/>
                    <a:gd name="T2" fmla="*/ 0 w 2287"/>
                    <a:gd name="T3" fmla="*/ 2 h 1272"/>
                    <a:gd name="T4" fmla="*/ 2 w 2287"/>
                    <a:gd name="T5" fmla="*/ 0 h 1272"/>
                    <a:gd name="T6" fmla="*/ 3 w 2287"/>
                    <a:gd name="T7" fmla="*/ 0 h 1272"/>
                    <a:gd name="T8" fmla="*/ 6 w 2287"/>
                    <a:gd name="T9" fmla="*/ 0 h 1272"/>
                    <a:gd name="T10" fmla="*/ 7 w 2287"/>
                    <a:gd name="T11" fmla="*/ 1 h 1272"/>
                    <a:gd name="T12" fmla="*/ 7 w 2287"/>
                    <a:gd name="T13" fmla="*/ 2 h 1272"/>
                    <a:gd name="T14" fmla="*/ 6 w 2287"/>
                    <a:gd name="T15" fmla="*/ 4 h 1272"/>
                    <a:gd name="T16" fmla="*/ 4 w 2287"/>
                    <a:gd name="T17" fmla="*/ 4 h 1272"/>
                    <a:gd name="T18" fmla="*/ 2 w 2287"/>
                    <a:gd name="T19" fmla="*/ 4 h 1272"/>
                    <a:gd name="T20" fmla="*/ 0 w 2287"/>
                    <a:gd name="T21" fmla="*/ 3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ru-RU"/>
                </a:p>
              </p:txBody>
            </p:sp>
            <p:sp>
              <p:nvSpPr>
                <p:cNvPr id="38" name="Freeform 34">
                  <a:extLst>
                    <a:ext uri="{FF2B5EF4-FFF2-40B4-BE49-F238E27FC236}">
                      <a16:creationId xmlns:a16="http://schemas.microsoft.com/office/drawing/2014/main" id="{F0ADF060-BCB7-4DE3-AC0F-0A89290D90B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8" y="3840"/>
                  <a:ext cx="240" cy="240"/>
                </a:xfrm>
                <a:custGeom>
                  <a:avLst/>
                  <a:gdLst>
                    <a:gd name="T0" fmla="*/ 0 w 2287"/>
                    <a:gd name="T1" fmla="*/ 6 h 1272"/>
                    <a:gd name="T2" fmla="*/ 0 w 2287"/>
                    <a:gd name="T3" fmla="*/ 5 h 1272"/>
                    <a:gd name="T4" fmla="*/ 1 w 2287"/>
                    <a:gd name="T5" fmla="*/ 1 h 1272"/>
                    <a:gd name="T6" fmla="*/ 1 w 2287"/>
                    <a:gd name="T7" fmla="*/ 1 h 1272"/>
                    <a:gd name="T8" fmla="*/ 2 w 2287"/>
                    <a:gd name="T9" fmla="*/ 0 h 1272"/>
                    <a:gd name="T10" fmla="*/ 3 w 2287"/>
                    <a:gd name="T11" fmla="*/ 2 h 1272"/>
                    <a:gd name="T12" fmla="*/ 3 w 2287"/>
                    <a:gd name="T13" fmla="*/ 5 h 1272"/>
                    <a:gd name="T14" fmla="*/ 2 w 2287"/>
                    <a:gd name="T15" fmla="*/ 8 h 1272"/>
                    <a:gd name="T16" fmla="*/ 2 w 2287"/>
                    <a:gd name="T17" fmla="*/ 8 h 1272"/>
                    <a:gd name="T18" fmla="*/ 1 w 2287"/>
                    <a:gd name="T19" fmla="*/ 8 h 1272"/>
                    <a:gd name="T20" fmla="*/ 0 w 2287"/>
                    <a:gd name="T21" fmla="*/ 6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ru-RU"/>
                </a:p>
              </p:txBody>
            </p:sp>
            <p:sp>
              <p:nvSpPr>
                <p:cNvPr id="39" name="Freeform 35">
                  <a:extLst>
                    <a:ext uri="{FF2B5EF4-FFF2-40B4-BE49-F238E27FC236}">
                      <a16:creationId xmlns:a16="http://schemas.microsoft.com/office/drawing/2014/main" id="{1BB10443-E63F-4CFB-B9F0-3CE9C652617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76" y="3792"/>
                  <a:ext cx="240" cy="240"/>
                </a:xfrm>
                <a:custGeom>
                  <a:avLst/>
                  <a:gdLst>
                    <a:gd name="T0" fmla="*/ 0 w 2287"/>
                    <a:gd name="T1" fmla="*/ 6 h 1272"/>
                    <a:gd name="T2" fmla="*/ 0 w 2287"/>
                    <a:gd name="T3" fmla="*/ 5 h 1272"/>
                    <a:gd name="T4" fmla="*/ 1 w 2287"/>
                    <a:gd name="T5" fmla="*/ 1 h 1272"/>
                    <a:gd name="T6" fmla="*/ 1 w 2287"/>
                    <a:gd name="T7" fmla="*/ 1 h 1272"/>
                    <a:gd name="T8" fmla="*/ 2 w 2287"/>
                    <a:gd name="T9" fmla="*/ 0 h 1272"/>
                    <a:gd name="T10" fmla="*/ 3 w 2287"/>
                    <a:gd name="T11" fmla="*/ 2 h 1272"/>
                    <a:gd name="T12" fmla="*/ 3 w 2287"/>
                    <a:gd name="T13" fmla="*/ 5 h 1272"/>
                    <a:gd name="T14" fmla="*/ 2 w 2287"/>
                    <a:gd name="T15" fmla="*/ 8 h 1272"/>
                    <a:gd name="T16" fmla="*/ 2 w 2287"/>
                    <a:gd name="T17" fmla="*/ 8 h 1272"/>
                    <a:gd name="T18" fmla="*/ 1 w 2287"/>
                    <a:gd name="T19" fmla="*/ 8 h 1272"/>
                    <a:gd name="T20" fmla="*/ 0 w 2287"/>
                    <a:gd name="T21" fmla="*/ 6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ru-RU"/>
                </a:p>
              </p:txBody>
            </p:sp>
            <p:sp>
              <p:nvSpPr>
                <p:cNvPr id="40" name="Freeform 36">
                  <a:extLst>
                    <a:ext uri="{FF2B5EF4-FFF2-40B4-BE49-F238E27FC236}">
                      <a16:creationId xmlns:a16="http://schemas.microsoft.com/office/drawing/2014/main" id="{2E9C2A69-5610-48D0-B365-12E979D2E0A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32" y="3648"/>
                  <a:ext cx="240" cy="240"/>
                </a:xfrm>
                <a:custGeom>
                  <a:avLst/>
                  <a:gdLst>
                    <a:gd name="T0" fmla="*/ 0 w 2287"/>
                    <a:gd name="T1" fmla="*/ 6 h 1272"/>
                    <a:gd name="T2" fmla="*/ 0 w 2287"/>
                    <a:gd name="T3" fmla="*/ 5 h 1272"/>
                    <a:gd name="T4" fmla="*/ 1 w 2287"/>
                    <a:gd name="T5" fmla="*/ 1 h 1272"/>
                    <a:gd name="T6" fmla="*/ 1 w 2287"/>
                    <a:gd name="T7" fmla="*/ 1 h 1272"/>
                    <a:gd name="T8" fmla="*/ 2 w 2287"/>
                    <a:gd name="T9" fmla="*/ 0 h 1272"/>
                    <a:gd name="T10" fmla="*/ 3 w 2287"/>
                    <a:gd name="T11" fmla="*/ 2 h 1272"/>
                    <a:gd name="T12" fmla="*/ 3 w 2287"/>
                    <a:gd name="T13" fmla="*/ 5 h 1272"/>
                    <a:gd name="T14" fmla="*/ 2 w 2287"/>
                    <a:gd name="T15" fmla="*/ 8 h 1272"/>
                    <a:gd name="T16" fmla="*/ 2 w 2287"/>
                    <a:gd name="T17" fmla="*/ 8 h 1272"/>
                    <a:gd name="T18" fmla="*/ 1 w 2287"/>
                    <a:gd name="T19" fmla="*/ 8 h 1272"/>
                    <a:gd name="T20" fmla="*/ 0 w 2287"/>
                    <a:gd name="T21" fmla="*/ 6 h 1272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287" h="1272">
                      <a:moveTo>
                        <a:pt x="167" y="952"/>
                      </a:moveTo>
                      <a:cubicBezTo>
                        <a:pt x="152" y="912"/>
                        <a:pt x="0" y="848"/>
                        <a:pt x="63" y="712"/>
                      </a:cubicBezTo>
                      <a:cubicBezTo>
                        <a:pt x="126" y="576"/>
                        <a:pt x="375" y="240"/>
                        <a:pt x="543" y="136"/>
                      </a:cubicBezTo>
                      <a:cubicBezTo>
                        <a:pt x="711" y="32"/>
                        <a:pt x="863" y="104"/>
                        <a:pt x="1071" y="88"/>
                      </a:cubicBezTo>
                      <a:cubicBezTo>
                        <a:pt x="1279" y="72"/>
                        <a:pt x="1599" y="0"/>
                        <a:pt x="1791" y="40"/>
                      </a:cubicBezTo>
                      <a:cubicBezTo>
                        <a:pt x="1983" y="80"/>
                        <a:pt x="2159" y="224"/>
                        <a:pt x="2223" y="328"/>
                      </a:cubicBezTo>
                      <a:cubicBezTo>
                        <a:pt x="2287" y="432"/>
                        <a:pt x="2239" y="520"/>
                        <a:pt x="2175" y="664"/>
                      </a:cubicBezTo>
                      <a:cubicBezTo>
                        <a:pt x="2111" y="808"/>
                        <a:pt x="1975" y="1112"/>
                        <a:pt x="1839" y="1192"/>
                      </a:cubicBezTo>
                      <a:cubicBezTo>
                        <a:pt x="1703" y="1272"/>
                        <a:pt x="1567" y="1144"/>
                        <a:pt x="1359" y="1144"/>
                      </a:cubicBezTo>
                      <a:cubicBezTo>
                        <a:pt x="1151" y="1144"/>
                        <a:pt x="791" y="1224"/>
                        <a:pt x="591" y="1192"/>
                      </a:cubicBezTo>
                      <a:cubicBezTo>
                        <a:pt x="391" y="1160"/>
                        <a:pt x="275" y="1056"/>
                        <a:pt x="159" y="952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C84300"/>
                    </a:gs>
                    <a:gs pos="100000">
                      <a:srgbClr val="8A2E00"/>
                    </a:gs>
                  </a:gsLst>
                  <a:path path="rect">
                    <a:fillToRect l="50000" t="50000" r="50000" b="50000"/>
                  </a:path>
                </a:gra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ru-RU"/>
                </a:p>
              </p:txBody>
            </p:sp>
          </p:grpSp>
          <p:sp>
            <p:nvSpPr>
              <p:cNvPr id="32" name="Freeform 37">
                <a:extLst>
                  <a:ext uri="{FF2B5EF4-FFF2-40B4-BE49-F238E27FC236}">
                    <a16:creationId xmlns:a16="http://schemas.microsoft.com/office/drawing/2014/main" id="{E01CEB0B-2DC9-405C-903D-8218D4CDA5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0" y="2688"/>
                <a:ext cx="192" cy="144"/>
              </a:xfrm>
              <a:custGeom>
                <a:avLst/>
                <a:gdLst>
                  <a:gd name="T0" fmla="*/ 0 w 2287"/>
                  <a:gd name="T1" fmla="*/ 1 h 1272"/>
                  <a:gd name="T2" fmla="*/ 0 w 2287"/>
                  <a:gd name="T3" fmla="*/ 1 h 1272"/>
                  <a:gd name="T4" fmla="*/ 0 w 2287"/>
                  <a:gd name="T5" fmla="*/ 0 h 1272"/>
                  <a:gd name="T6" fmla="*/ 1 w 2287"/>
                  <a:gd name="T7" fmla="*/ 0 h 1272"/>
                  <a:gd name="T8" fmla="*/ 1 w 2287"/>
                  <a:gd name="T9" fmla="*/ 0 h 1272"/>
                  <a:gd name="T10" fmla="*/ 1 w 2287"/>
                  <a:gd name="T11" fmla="*/ 0 h 1272"/>
                  <a:gd name="T12" fmla="*/ 1 w 2287"/>
                  <a:gd name="T13" fmla="*/ 1 h 1272"/>
                  <a:gd name="T14" fmla="*/ 1 w 2287"/>
                  <a:gd name="T15" fmla="*/ 2 h 1272"/>
                  <a:gd name="T16" fmla="*/ 1 w 2287"/>
                  <a:gd name="T17" fmla="*/ 2 h 1272"/>
                  <a:gd name="T18" fmla="*/ 0 w 2287"/>
                  <a:gd name="T19" fmla="*/ 2 h 1272"/>
                  <a:gd name="T20" fmla="*/ 0 w 2287"/>
                  <a:gd name="T21" fmla="*/ 1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/>
              </a:p>
            </p:txBody>
          </p:sp>
          <p:sp>
            <p:nvSpPr>
              <p:cNvPr id="33" name="Freeform 38">
                <a:extLst>
                  <a:ext uri="{FF2B5EF4-FFF2-40B4-BE49-F238E27FC236}">
                    <a16:creationId xmlns:a16="http://schemas.microsoft.com/office/drawing/2014/main" id="{FAF8AA94-824A-4065-987D-10124CB2C0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2" y="2736"/>
                <a:ext cx="192" cy="144"/>
              </a:xfrm>
              <a:custGeom>
                <a:avLst/>
                <a:gdLst>
                  <a:gd name="T0" fmla="*/ 0 w 2287"/>
                  <a:gd name="T1" fmla="*/ 1 h 1272"/>
                  <a:gd name="T2" fmla="*/ 0 w 2287"/>
                  <a:gd name="T3" fmla="*/ 1 h 1272"/>
                  <a:gd name="T4" fmla="*/ 0 w 2287"/>
                  <a:gd name="T5" fmla="*/ 0 h 1272"/>
                  <a:gd name="T6" fmla="*/ 1 w 2287"/>
                  <a:gd name="T7" fmla="*/ 0 h 1272"/>
                  <a:gd name="T8" fmla="*/ 1 w 2287"/>
                  <a:gd name="T9" fmla="*/ 0 h 1272"/>
                  <a:gd name="T10" fmla="*/ 1 w 2287"/>
                  <a:gd name="T11" fmla="*/ 0 h 1272"/>
                  <a:gd name="T12" fmla="*/ 1 w 2287"/>
                  <a:gd name="T13" fmla="*/ 1 h 1272"/>
                  <a:gd name="T14" fmla="*/ 1 w 2287"/>
                  <a:gd name="T15" fmla="*/ 2 h 1272"/>
                  <a:gd name="T16" fmla="*/ 1 w 2287"/>
                  <a:gd name="T17" fmla="*/ 2 h 1272"/>
                  <a:gd name="T18" fmla="*/ 0 w 2287"/>
                  <a:gd name="T19" fmla="*/ 2 h 1272"/>
                  <a:gd name="T20" fmla="*/ 0 w 2287"/>
                  <a:gd name="T21" fmla="*/ 1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/>
              </a:p>
            </p:txBody>
          </p:sp>
          <p:sp>
            <p:nvSpPr>
              <p:cNvPr id="34" name="Freeform 39">
                <a:extLst>
                  <a:ext uri="{FF2B5EF4-FFF2-40B4-BE49-F238E27FC236}">
                    <a16:creationId xmlns:a16="http://schemas.microsoft.com/office/drawing/2014/main" id="{D96CF163-BB92-4A52-8C81-D3A5A03D0D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6" y="2592"/>
                <a:ext cx="192" cy="144"/>
              </a:xfrm>
              <a:custGeom>
                <a:avLst/>
                <a:gdLst>
                  <a:gd name="T0" fmla="*/ 0 w 2287"/>
                  <a:gd name="T1" fmla="*/ 1 h 1272"/>
                  <a:gd name="T2" fmla="*/ 0 w 2287"/>
                  <a:gd name="T3" fmla="*/ 1 h 1272"/>
                  <a:gd name="T4" fmla="*/ 0 w 2287"/>
                  <a:gd name="T5" fmla="*/ 0 h 1272"/>
                  <a:gd name="T6" fmla="*/ 1 w 2287"/>
                  <a:gd name="T7" fmla="*/ 0 h 1272"/>
                  <a:gd name="T8" fmla="*/ 1 w 2287"/>
                  <a:gd name="T9" fmla="*/ 0 h 1272"/>
                  <a:gd name="T10" fmla="*/ 1 w 2287"/>
                  <a:gd name="T11" fmla="*/ 0 h 1272"/>
                  <a:gd name="T12" fmla="*/ 1 w 2287"/>
                  <a:gd name="T13" fmla="*/ 1 h 1272"/>
                  <a:gd name="T14" fmla="*/ 1 w 2287"/>
                  <a:gd name="T15" fmla="*/ 2 h 1272"/>
                  <a:gd name="T16" fmla="*/ 1 w 2287"/>
                  <a:gd name="T17" fmla="*/ 2 h 1272"/>
                  <a:gd name="T18" fmla="*/ 0 w 2287"/>
                  <a:gd name="T19" fmla="*/ 2 h 1272"/>
                  <a:gd name="T20" fmla="*/ 0 w 2287"/>
                  <a:gd name="T21" fmla="*/ 1 h 1272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2287" h="1272">
                    <a:moveTo>
                      <a:pt x="167" y="952"/>
                    </a:moveTo>
                    <a:cubicBezTo>
                      <a:pt x="152" y="912"/>
                      <a:pt x="0" y="848"/>
                      <a:pt x="63" y="712"/>
                    </a:cubicBezTo>
                    <a:cubicBezTo>
                      <a:pt x="126" y="576"/>
                      <a:pt x="375" y="240"/>
                      <a:pt x="543" y="136"/>
                    </a:cubicBezTo>
                    <a:cubicBezTo>
                      <a:pt x="711" y="32"/>
                      <a:pt x="863" y="104"/>
                      <a:pt x="1071" y="88"/>
                    </a:cubicBezTo>
                    <a:cubicBezTo>
                      <a:pt x="1279" y="72"/>
                      <a:pt x="1599" y="0"/>
                      <a:pt x="1791" y="40"/>
                    </a:cubicBezTo>
                    <a:cubicBezTo>
                      <a:pt x="1983" y="80"/>
                      <a:pt x="2159" y="224"/>
                      <a:pt x="2223" y="328"/>
                    </a:cubicBezTo>
                    <a:cubicBezTo>
                      <a:pt x="2287" y="432"/>
                      <a:pt x="2239" y="520"/>
                      <a:pt x="2175" y="664"/>
                    </a:cubicBezTo>
                    <a:cubicBezTo>
                      <a:pt x="2111" y="808"/>
                      <a:pt x="1975" y="1112"/>
                      <a:pt x="1839" y="1192"/>
                    </a:cubicBezTo>
                    <a:cubicBezTo>
                      <a:pt x="1703" y="1272"/>
                      <a:pt x="1567" y="1144"/>
                      <a:pt x="1359" y="1144"/>
                    </a:cubicBezTo>
                    <a:cubicBezTo>
                      <a:pt x="1151" y="1144"/>
                      <a:pt x="791" y="1224"/>
                      <a:pt x="591" y="1192"/>
                    </a:cubicBezTo>
                    <a:cubicBezTo>
                      <a:pt x="391" y="1160"/>
                      <a:pt x="275" y="1056"/>
                      <a:pt x="159" y="952"/>
                    </a:cubicBezTo>
                  </a:path>
                </a:pathLst>
              </a:custGeom>
              <a:gradFill rotWithShape="1">
                <a:gsLst>
                  <a:gs pos="0">
                    <a:srgbClr val="C84300"/>
                  </a:gs>
                  <a:gs pos="100000">
                    <a:srgbClr val="8A2E00"/>
                  </a:gs>
                </a:gsLst>
                <a:path path="rect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/>
              </a:p>
            </p:txBody>
          </p:sp>
        </p:grpSp>
        <p:sp>
          <p:nvSpPr>
            <p:cNvPr id="24" name="Freeform 40" descr="Циновка">
              <a:extLst>
                <a:ext uri="{FF2B5EF4-FFF2-40B4-BE49-F238E27FC236}">
                  <a16:creationId xmlns:a16="http://schemas.microsoft.com/office/drawing/2014/main" id="{0E2037EC-4690-489C-8928-F8526F229C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" y="2848"/>
              <a:ext cx="1144" cy="360"/>
            </a:xfrm>
            <a:custGeom>
              <a:avLst/>
              <a:gdLst>
                <a:gd name="T0" fmla="*/ 144 w 1144"/>
                <a:gd name="T1" fmla="*/ 32 h 360"/>
                <a:gd name="T2" fmla="*/ 48 w 1144"/>
                <a:gd name="T3" fmla="*/ 32 h 360"/>
                <a:gd name="T4" fmla="*/ 0 w 1144"/>
                <a:gd name="T5" fmla="*/ 224 h 360"/>
                <a:gd name="T6" fmla="*/ 48 w 1144"/>
                <a:gd name="T7" fmla="*/ 272 h 360"/>
                <a:gd name="T8" fmla="*/ 144 w 1144"/>
                <a:gd name="T9" fmla="*/ 272 h 360"/>
                <a:gd name="T10" fmla="*/ 336 w 1144"/>
                <a:gd name="T11" fmla="*/ 272 h 360"/>
                <a:gd name="T12" fmla="*/ 816 w 1144"/>
                <a:gd name="T13" fmla="*/ 320 h 360"/>
                <a:gd name="T14" fmla="*/ 1104 w 1144"/>
                <a:gd name="T15" fmla="*/ 320 h 360"/>
                <a:gd name="T16" fmla="*/ 1056 w 1144"/>
                <a:gd name="T17" fmla="*/ 80 h 360"/>
                <a:gd name="T18" fmla="*/ 960 w 1144"/>
                <a:gd name="T19" fmla="*/ 32 h 360"/>
                <a:gd name="T20" fmla="*/ 816 w 1144"/>
                <a:gd name="T21" fmla="*/ 128 h 360"/>
                <a:gd name="T22" fmla="*/ 551 w 1144"/>
                <a:gd name="T23" fmla="*/ 146 h 360"/>
                <a:gd name="T24" fmla="*/ 339 w 1144"/>
                <a:gd name="T25" fmla="*/ 115 h 360"/>
                <a:gd name="T26" fmla="*/ 192 w 1144"/>
                <a:gd name="T27" fmla="*/ 128 h 360"/>
                <a:gd name="T28" fmla="*/ 144 w 1144"/>
                <a:gd name="T29" fmla="*/ 32 h 36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144" h="360">
                  <a:moveTo>
                    <a:pt x="144" y="32"/>
                  </a:moveTo>
                  <a:cubicBezTo>
                    <a:pt x="120" y="16"/>
                    <a:pt x="72" y="0"/>
                    <a:pt x="48" y="32"/>
                  </a:cubicBezTo>
                  <a:cubicBezTo>
                    <a:pt x="24" y="64"/>
                    <a:pt x="0" y="184"/>
                    <a:pt x="0" y="224"/>
                  </a:cubicBezTo>
                  <a:cubicBezTo>
                    <a:pt x="0" y="264"/>
                    <a:pt x="24" y="264"/>
                    <a:pt x="48" y="272"/>
                  </a:cubicBezTo>
                  <a:cubicBezTo>
                    <a:pt x="72" y="280"/>
                    <a:pt x="96" y="272"/>
                    <a:pt x="144" y="272"/>
                  </a:cubicBezTo>
                  <a:cubicBezTo>
                    <a:pt x="192" y="272"/>
                    <a:pt x="224" y="264"/>
                    <a:pt x="336" y="272"/>
                  </a:cubicBezTo>
                  <a:cubicBezTo>
                    <a:pt x="448" y="280"/>
                    <a:pt x="688" y="312"/>
                    <a:pt x="816" y="320"/>
                  </a:cubicBezTo>
                  <a:cubicBezTo>
                    <a:pt x="944" y="328"/>
                    <a:pt x="1064" y="360"/>
                    <a:pt x="1104" y="320"/>
                  </a:cubicBezTo>
                  <a:cubicBezTo>
                    <a:pt x="1144" y="280"/>
                    <a:pt x="1080" y="128"/>
                    <a:pt x="1056" y="80"/>
                  </a:cubicBezTo>
                  <a:cubicBezTo>
                    <a:pt x="1032" y="32"/>
                    <a:pt x="1000" y="24"/>
                    <a:pt x="960" y="32"/>
                  </a:cubicBezTo>
                  <a:cubicBezTo>
                    <a:pt x="920" y="40"/>
                    <a:pt x="884" y="109"/>
                    <a:pt x="816" y="128"/>
                  </a:cubicBezTo>
                  <a:cubicBezTo>
                    <a:pt x="748" y="147"/>
                    <a:pt x="630" y="148"/>
                    <a:pt x="551" y="146"/>
                  </a:cubicBezTo>
                  <a:cubicBezTo>
                    <a:pt x="472" y="144"/>
                    <a:pt x="399" y="118"/>
                    <a:pt x="339" y="115"/>
                  </a:cubicBezTo>
                  <a:cubicBezTo>
                    <a:pt x="279" y="112"/>
                    <a:pt x="224" y="142"/>
                    <a:pt x="192" y="128"/>
                  </a:cubicBezTo>
                  <a:cubicBezTo>
                    <a:pt x="160" y="114"/>
                    <a:pt x="168" y="48"/>
                    <a:pt x="144" y="32"/>
                  </a:cubicBezTo>
                  <a:close/>
                </a:path>
              </a:pathLst>
            </a:custGeom>
            <a:blipFill dpi="0" rotWithShape="1">
              <a:blip r:embed="rId3"/>
              <a:srcRect/>
              <a:tile tx="0" ty="0" sx="100000" sy="100000" flip="none" algn="tl"/>
            </a:blip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</p:grpSp>
      <p:sp>
        <p:nvSpPr>
          <p:cNvPr id="14" name="Freeform 29" descr="Циновка">
            <a:extLst>
              <a:ext uri="{FF2B5EF4-FFF2-40B4-BE49-F238E27FC236}">
                <a16:creationId xmlns:a16="http://schemas.microsoft.com/office/drawing/2014/main" id="{D6B462C3-344A-4F19-A491-CBB2908761D1}"/>
              </a:ext>
            </a:extLst>
          </p:cNvPr>
          <p:cNvSpPr>
            <a:spLocks/>
          </p:cNvSpPr>
          <p:nvPr/>
        </p:nvSpPr>
        <p:spPr bwMode="auto">
          <a:xfrm>
            <a:off x="9606676" y="2016899"/>
            <a:ext cx="1580426" cy="1798532"/>
          </a:xfrm>
          <a:custGeom>
            <a:avLst/>
            <a:gdLst>
              <a:gd name="T0" fmla="*/ 587 w 912"/>
              <a:gd name="T1" fmla="*/ 1857 h 1194"/>
              <a:gd name="T2" fmla="*/ 947 w 912"/>
              <a:gd name="T3" fmla="*/ 1857 h 1194"/>
              <a:gd name="T4" fmla="*/ 1141 w 912"/>
              <a:gd name="T5" fmla="*/ 1755 h 1194"/>
              <a:gd name="T6" fmla="*/ 1126 w 912"/>
              <a:gd name="T7" fmla="*/ 1444 h 1194"/>
              <a:gd name="T8" fmla="*/ 1126 w 912"/>
              <a:gd name="T9" fmla="*/ 1240 h 1194"/>
              <a:gd name="T10" fmla="*/ 1126 w 912"/>
              <a:gd name="T11" fmla="*/ 1034 h 1194"/>
              <a:gd name="T12" fmla="*/ 1217 w 912"/>
              <a:gd name="T13" fmla="*/ 519 h 1194"/>
              <a:gd name="T14" fmla="*/ 1217 w 912"/>
              <a:gd name="T15" fmla="*/ 211 h 1194"/>
              <a:gd name="T16" fmla="*/ 1218 w 912"/>
              <a:gd name="T17" fmla="*/ 84 h 1194"/>
              <a:gd name="T18" fmla="*/ 1197 w 912"/>
              <a:gd name="T19" fmla="*/ 36 h 1194"/>
              <a:gd name="T20" fmla="*/ 1177 w 912"/>
              <a:gd name="T21" fmla="*/ 10 h 1194"/>
              <a:gd name="T22" fmla="*/ 1136 w 912"/>
              <a:gd name="T23" fmla="*/ 107 h 1194"/>
              <a:gd name="T24" fmla="*/ 973 w 912"/>
              <a:gd name="T25" fmla="*/ 155 h 1194"/>
              <a:gd name="T26" fmla="*/ 767 w 912"/>
              <a:gd name="T27" fmla="*/ 204 h 1194"/>
              <a:gd name="T28" fmla="*/ 480 w 912"/>
              <a:gd name="T29" fmla="*/ 181 h 1194"/>
              <a:gd name="T30" fmla="*/ 154 w 912"/>
              <a:gd name="T31" fmla="*/ 155 h 1194"/>
              <a:gd name="T32" fmla="*/ 195 w 912"/>
              <a:gd name="T33" fmla="*/ 132 h 1194"/>
              <a:gd name="T34" fmla="*/ 195 w 912"/>
              <a:gd name="T35" fmla="*/ 36 h 1194"/>
              <a:gd name="T36" fmla="*/ 175 w 912"/>
              <a:gd name="T37" fmla="*/ 84 h 1194"/>
              <a:gd name="T38" fmla="*/ 154 w 912"/>
              <a:gd name="T39" fmla="*/ 84 h 1194"/>
              <a:gd name="T40" fmla="*/ 154 w 912"/>
              <a:gd name="T41" fmla="*/ 132 h 1194"/>
              <a:gd name="T42" fmla="*/ 136 w 912"/>
              <a:gd name="T43" fmla="*/ 417 h 1194"/>
              <a:gd name="T44" fmla="*/ 44 w 912"/>
              <a:gd name="T45" fmla="*/ 1138 h 1194"/>
              <a:gd name="T46" fmla="*/ 44 w 912"/>
              <a:gd name="T47" fmla="*/ 1444 h 1194"/>
              <a:gd name="T48" fmla="*/ 60 w 912"/>
              <a:gd name="T49" fmla="*/ 1825 h 1194"/>
              <a:gd name="T50" fmla="*/ 406 w 912"/>
              <a:gd name="T51" fmla="*/ 1857 h 1194"/>
              <a:gd name="T52" fmla="*/ 587 w 912"/>
              <a:gd name="T53" fmla="*/ 1857 h 1194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912" h="1194">
                <a:moveTo>
                  <a:pt x="434" y="1172"/>
                </a:moveTo>
                <a:cubicBezTo>
                  <a:pt x="500" y="1172"/>
                  <a:pt x="633" y="1183"/>
                  <a:pt x="701" y="1172"/>
                </a:cubicBezTo>
                <a:cubicBezTo>
                  <a:pt x="769" y="1162"/>
                  <a:pt x="823" y="1151"/>
                  <a:pt x="845" y="1107"/>
                </a:cubicBezTo>
                <a:cubicBezTo>
                  <a:pt x="868" y="1064"/>
                  <a:pt x="836" y="967"/>
                  <a:pt x="834" y="912"/>
                </a:cubicBezTo>
                <a:cubicBezTo>
                  <a:pt x="833" y="858"/>
                  <a:pt x="834" y="826"/>
                  <a:pt x="834" y="783"/>
                </a:cubicBezTo>
                <a:cubicBezTo>
                  <a:pt x="834" y="739"/>
                  <a:pt x="823" y="728"/>
                  <a:pt x="834" y="653"/>
                </a:cubicBezTo>
                <a:cubicBezTo>
                  <a:pt x="845" y="577"/>
                  <a:pt x="890" y="414"/>
                  <a:pt x="901" y="328"/>
                </a:cubicBezTo>
                <a:cubicBezTo>
                  <a:pt x="912" y="241"/>
                  <a:pt x="901" y="179"/>
                  <a:pt x="901" y="133"/>
                </a:cubicBezTo>
                <a:cubicBezTo>
                  <a:pt x="901" y="87"/>
                  <a:pt x="904" y="71"/>
                  <a:pt x="902" y="53"/>
                </a:cubicBezTo>
                <a:cubicBezTo>
                  <a:pt x="900" y="35"/>
                  <a:pt x="892" y="31"/>
                  <a:pt x="887" y="23"/>
                </a:cubicBezTo>
                <a:cubicBezTo>
                  <a:pt x="882" y="15"/>
                  <a:pt x="880" y="0"/>
                  <a:pt x="872" y="7"/>
                </a:cubicBezTo>
                <a:cubicBezTo>
                  <a:pt x="864" y="14"/>
                  <a:pt x="866" y="53"/>
                  <a:pt x="841" y="68"/>
                </a:cubicBezTo>
                <a:cubicBezTo>
                  <a:pt x="816" y="83"/>
                  <a:pt x="765" y="88"/>
                  <a:pt x="720" y="98"/>
                </a:cubicBezTo>
                <a:cubicBezTo>
                  <a:pt x="675" y="108"/>
                  <a:pt x="629" y="126"/>
                  <a:pt x="568" y="129"/>
                </a:cubicBezTo>
                <a:cubicBezTo>
                  <a:pt x="507" y="132"/>
                  <a:pt x="432" y="119"/>
                  <a:pt x="356" y="114"/>
                </a:cubicBezTo>
                <a:cubicBezTo>
                  <a:pt x="280" y="109"/>
                  <a:pt x="149" y="103"/>
                  <a:pt x="114" y="98"/>
                </a:cubicBezTo>
                <a:cubicBezTo>
                  <a:pt x="79" y="93"/>
                  <a:pt x="139" y="95"/>
                  <a:pt x="144" y="83"/>
                </a:cubicBezTo>
                <a:cubicBezTo>
                  <a:pt x="149" y="71"/>
                  <a:pt x="146" y="28"/>
                  <a:pt x="144" y="23"/>
                </a:cubicBezTo>
                <a:cubicBezTo>
                  <a:pt x="142" y="18"/>
                  <a:pt x="134" y="48"/>
                  <a:pt x="129" y="53"/>
                </a:cubicBezTo>
                <a:cubicBezTo>
                  <a:pt x="124" y="58"/>
                  <a:pt x="116" y="48"/>
                  <a:pt x="114" y="53"/>
                </a:cubicBezTo>
                <a:cubicBezTo>
                  <a:pt x="112" y="58"/>
                  <a:pt x="116" y="48"/>
                  <a:pt x="114" y="83"/>
                </a:cubicBezTo>
                <a:cubicBezTo>
                  <a:pt x="112" y="118"/>
                  <a:pt x="113" y="157"/>
                  <a:pt x="100" y="263"/>
                </a:cubicBezTo>
                <a:cubicBezTo>
                  <a:pt x="87" y="369"/>
                  <a:pt x="44" y="609"/>
                  <a:pt x="33" y="718"/>
                </a:cubicBezTo>
                <a:cubicBezTo>
                  <a:pt x="22" y="826"/>
                  <a:pt x="32" y="841"/>
                  <a:pt x="33" y="912"/>
                </a:cubicBezTo>
                <a:cubicBezTo>
                  <a:pt x="35" y="984"/>
                  <a:pt x="0" y="1107"/>
                  <a:pt x="44" y="1151"/>
                </a:cubicBezTo>
                <a:cubicBezTo>
                  <a:pt x="89" y="1194"/>
                  <a:pt x="235" y="1168"/>
                  <a:pt x="300" y="1172"/>
                </a:cubicBezTo>
                <a:cubicBezTo>
                  <a:pt x="366" y="1176"/>
                  <a:pt x="367" y="1172"/>
                  <a:pt x="434" y="1172"/>
                </a:cubicBez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5" name="Freeform 36">
            <a:extLst>
              <a:ext uri="{FF2B5EF4-FFF2-40B4-BE49-F238E27FC236}">
                <a16:creationId xmlns:a16="http://schemas.microsoft.com/office/drawing/2014/main" id="{F7A9BCAD-646A-40C6-AD86-DDCB215EF3F3}"/>
              </a:ext>
            </a:extLst>
          </p:cNvPr>
          <p:cNvSpPr>
            <a:spLocks/>
          </p:cNvSpPr>
          <p:nvPr/>
        </p:nvSpPr>
        <p:spPr bwMode="auto">
          <a:xfrm>
            <a:off x="11166949" y="3091086"/>
            <a:ext cx="376292" cy="310092"/>
          </a:xfrm>
          <a:custGeom>
            <a:avLst/>
            <a:gdLst>
              <a:gd name="T0" fmla="*/ 0 w 2287"/>
              <a:gd name="T1" fmla="*/ 6 h 1272"/>
              <a:gd name="T2" fmla="*/ 0 w 2287"/>
              <a:gd name="T3" fmla="*/ 5 h 1272"/>
              <a:gd name="T4" fmla="*/ 1 w 2287"/>
              <a:gd name="T5" fmla="*/ 1 h 1272"/>
              <a:gd name="T6" fmla="*/ 1 w 2287"/>
              <a:gd name="T7" fmla="*/ 1 h 1272"/>
              <a:gd name="T8" fmla="*/ 2 w 2287"/>
              <a:gd name="T9" fmla="*/ 0 h 1272"/>
              <a:gd name="T10" fmla="*/ 3 w 2287"/>
              <a:gd name="T11" fmla="*/ 2 h 1272"/>
              <a:gd name="T12" fmla="*/ 3 w 2287"/>
              <a:gd name="T13" fmla="*/ 5 h 1272"/>
              <a:gd name="T14" fmla="*/ 2 w 2287"/>
              <a:gd name="T15" fmla="*/ 8 h 1272"/>
              <a:gd name="T16" fmla="*/ 2 w 2287"/>
              <a:gd name="T17" fmla="*/ 8 h 1272"/>
              <a:gd name="T18" fmla="*/ 1 w 2287"/>
              <a:gd name="T19" fmla="*/ 8 h 1272"/>
              <a:gd name="T20" fmla="*/ 0 w 2287"/>
              <a:gd name="T21" fmla="*/ 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6" name="Freeform 36">
            <a:extLst>
              <a:ext uri="{FF2B5EF4-FFF2-40B4-BE49-F238E27FC236}">
                <a16:creationId xmlns:a16="http://schemas.microsoft.com/office/drawing/2014/main" id="{11E4B8AC-7EB1-4DC2-943B-0DCBCF7AFA2C}"/>
              </a:ext>
            </a:extLst>
          </p:cNvPr>
          <p:cNvSpPr>
            <a:spLocks/>
          </p:cNvSpPr>
          <p:nvPr/>
        </p:nvSpPr>
        <p:spPr bwMode="auto">
          <a:xfrm>
            <a:off x="11319349" y="3243486"/>
            <a:ext cx="376292" cy="310092"/>
          </a:xfrm>
          <a:custGeom>
            <a:avLst/>
            <a:gdLst>
              <a:gd name="T0" fmla="*/ 0 w 2287"/>
              <a:gd name="T1" fmla="*/ 6 h 1272"/>
              <a:gd name="T2" fmla="*/ 0 w 2287"/>
              <a:gd name="T3" fmla="*/ 5 h 1272"/>
              <a:gd name="T4" fmla="*/ 1 w 2287"/>
              <a:gd name="T5" fmla="*/ 1 h 1272"/>
              <a:gd name="T6" fmla="*/ 1 w 2287"/>
              <a:gd name="T7" fmla="*/ 1 h 1272"/>
              <a:gd name="T8" fmla="*/ 2 w 2287"/>
              <a:gd name="T9" fmla="*/ 0 h 1272"/>
              <a:gd name="T10" fmla="*/ 3 w 2287"/>
              <a:gd name="T11" fmla="*/ 2 h 1272"/>
              <a:gd name="T12" fmla="*/ 3 w 2287"/>
              <a:gd name="T13" fmla="*/ 5 h 1272"/>
              <a:gd name="T14" fmla="*/ 2 w 2287"/>
              <a:gd name="T15" fmla="*/ 8 h 1272"/>
              <a:gd name="T16" fmla="*/ 2 w 2287"/>
              <a:gd name="T17" fmla="*/ 8 h 1272"/>
              <a:gd name="T18" fmla="*/ 1 w 2287"/>
              <a:gd name="T19" fmla="*/ 8 h 1272"/>
              <a:gd name="T20" fmla="*/ 0 w 2287"/>
              <a:gd name="T21" fmla="*/ 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7" name="Freeform 36">
            <a:extLst>
              <a:ext uri="{FF2B5EF4-FFF2-40B4-BE49-F238E27FC236}">
                <a16:creationId xmlns:a16="http://schemas.microsoft.com/office/drawing/2014/main" id="{6DC110E3-6E52-481A-857B-8B8082537B1F}"/>
              </a:ext>
            </a:extLst>
          </p:cNvPr>
          <p:cNvSpPr>
            <a:spLocks/>
          </p:cNvSpPr>
          <p:nvPr/>
        </p:nvSpPr>
        <p:spPr bwMode="auto">
          <a:xfrm>
            <a:off x="9813451" y="1936356"/>
            <a:ext cx="376292" cy="310092"/>
          </a:xfrm>
          <a:custGeom>
            <a:avLst/>
            <a:gdLst>
              <a:gd name="T0" fmla="*/ 0 w 2287"/>
              <a:gd name="T1" fmla="*/ 6 h 1272"/>
              <a:gd name="T2" fmla="*/ 0 w 2287"/>
              <a:gd name="T3" fmla="*/ 5 h 1272"/>
              <a:gd name="T4" fmla="*/ 1 w 2287"/>
              <a:gd name="T5" fmla="*/ 1 h 1272"/>
              <a:gd name="T6" fmla="*/ 1 w 2287"/>
              <a:gd name="T7" fmla="*/ 1 h 1272"/>
              <a:gd name="T8" fmla="*/ 2 w 2287"/>
              <a:gd name="T9" fmla="*/ 0 h 1272"/>
              <a:gd name="T10" fmla="*/ 3 w 2287"/>
              <a:gd name="T11" fmla="*/ 2 h 1272"/>
              <a:gd name="T12" fmla="*/ 3 w 2287"/>
              <a:gd name="T13" fmla="*/ 5 h 1272"/>
              <a:gd name="T14" fmla="*/ 2 w 2287"/>
              <a:gd name="T15" fmla="*/ 8 h 1272"/>
              <a:gd name="T16" fmla="*/ 2 w 2287"/>
              <a:gd name="T17" fmla="*/ 8 h 1272"/>
              <a:gd name="T18" fmla="*/ 1 w 2287"/>
              <a:gd name="T19" fmla="*/ 8 h 1272"/>
              <a:gd name="T20" fmla="*/ 0 w 2287"/>
              <a:gd name="T21" fmla="*/ 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8" name="Freeform 36">
            <a:extLst>
              <a:ext uri="{FF2B5EF4-FFF2-40B4-BE49-F238E27FC236}">
                <a16:creationId xmlns:a16="http://schemas.microsoft.com/office/drawing/2014/main" id="{70E4F33D-FB7C-47AA-BF35-CA8AE04C50F8}"/>
              </a:ext>
            </a:extLst>
          </p:cNvPr>
          <p:cNvSpPr>
            <a:spLocks/>
          </p:cNvSpPr>
          <p:nvPr/>
        </p:nvSpPr>
        <p:spPr bwMode="auto">
          <a:xfrm>
            <a:off x="10104284" y="1942891"/>
            <a:ext cx="376292" cy="310092"/>
          </a:xfrm>
          <a:custGeom>
            <a:avLst/>
            <a:gdLst>
              <a:gd name="T0" fmla="*/ 0 w 2287"/>
              <a:gd name="T1" fmla="*/ 6 h 1272"/>
              <a:gd name="T2" fmla="*/ 0 w 2287"/>
              <a:gd name="T3" fmla="*/ 5 h 1272"/>
              <a:gd name="T4" fmla="*/ 1 w 2287"/>
              <a:gd name="T5" fmla="*/ 1 h 1272"/>
              <a:gd name="T6" fmla="*/ 1 w 2287"/>
              <a:gd name="T7" fmla="*/ 1 h 1272"/>
              <a:gd name="T8" fmla="*/ 2 w 2287"/>
              <a:gd name="T9" fmla="*/ 0 h 1272"/>
              <a:gd name="T10" fmla="*/ 3 w 2287"/>
              <a:gd name="T11" fmla="*/ 2 h 1272"/>
              <a:gd name="T12" fmla="*/ 3 w 2287"/>
              <a:gd name="T13" fmla="*/ 5 h 1272"/>
              <a:gd name="T14" fmla="*/ 2 w 2287"/>
              <a:gd name="T15" fmla="*/ 8 h 1272"/>
              <a:gd name="T16" fmla="*/ 2 w 2287"/>
              <a:gd name="T17" fmla="*/ 8 h 1272"/>
              <a:gd name="T18" fmla="*/ 1 w 2287"/>
              <a:gd name="T19" fmla="*/ 8 h 1272"/>
              <a:gd name="T20" fmla="*/ 0 w 2287"/>
              <a:gd name="T21" fmla="*/ 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9" name="Freeform 36">
            <a:extLst>
              <a:ext uri="{FF2B5EF4-FFF2-40B4-BE49-F238E27FC236}">
                <a16:creationId xmlns:a16="http://schemas.microsoft.com/office/drawing/2014/main" id="{2832B1EE-A689-46D3-B263-ED95C2C38953}"/>
              </a:ext>
            </a:extLst>
          </p:cNvPr>
          <p:cNvSpPr>
            <a:spLocks/>
          </p:cNvSpPr>
          <p:nvPr/>
        </p:nvSpPr>
        <p:spPr bwMode="auto">
          <a:xfrm>
            <a:off x="10542420" y="1929051"/>
            <a:ext cx="433533" cy="310092"/>
          </a:xfrm>
          <a:custGeom>
            <a:avLst/>
            <a:gdLst>
              <a:gd name="T0" fmla="*/ 0 w 2287"/>
              <a:gd name="T1" fmla="*/ 6 h 1272"/>
              <a:gd name="T2" fmla="*/ 0 w 2287"/>
              <a:gd name="T3" fmla="*/ 5 h 1272"/>
              <a:gd name="T4" fmla="*/ 1 w 2287"/>
              <a:gd name="T5" fmla="*/ 1 h 1272"/>
              <a:gd name="T6" fmla="*/ 1 w 2287"/>
              <a:gd name="T7" fmla="*/ 1 h 1272"/>
              <a:gd name="T8" fmla="*/ 2 w 2287"/>
              <a:gd name="T9" fmla="*/ 0 h 1272"/>
              <a:gd name="T10" fmla="*/ 3 w 2287"/>
              <a:gd name="T11" fmla="*/ 2 h 1272"/>
              <a:gd name="T12" fmla="*/ 3 w 2287"/>
              <a:gd name="T13" fmla="*/ 5 h 1272"/>
              <a:gd name="T14" fmla="*/ 2 w 2287"/>
              <a:gd name="T15" fmla="*/ 8 h 1272"/>
              <a:gd name="T16" fmla="*/ 2 w 2287"/>
              <a:gd name="T17" fmla="*/ 8 h 1272"/>
              <a:gd name="T18" fmla="*/ 1 w 2287"/>
              <a:gd name="T19" fmla="*/ 8 h 1272"/>
              <a:gd name="T20" fmla="*/ 0 w 2287"/>
              <a:gd name="T21" fmla="*/ 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0" name="Freeform 36">
            <a:extLst>
              <a:ext uri="{FF2B5EF4-FFF2-40B4-BE49-F238E27FC236}">
                <a16:creationId xmlns:a16="http://schemas.microsoft.com/office/drawing/2014/main" id="{A70271C3-B3DF-4934-98FC-DEE230CC1E56}"/>
              </a:ext>
            </a:extLst>
          </p:cNvPr>
          <p:cNvSpPr>
            <a:spLocks/>
          </p:cNvSpPr>
          <p:nvPr/>
        </p:nvSpPr>
        <p:spPr bwMode="auto">
          <a:xfrm>
            <a:off x="10309606" y="1936356"/>
            <a:ext cx="376292" cy="310092"/>
          </a:xfrm>
          <a:custGeom>
            <a:avLst/>
            <a:gdLst>
              <a:gd name="T0" fmla="*/ 0 w 2287"/>
              <a:gd name="T1" fmla="*/ 6 h 1272"/>
              <a:gd name="T2" fmla="*/ 0 w 2287"/>
              <a:gd name="T3" fmla="*/ 5 h 1272"/>
              <a:gd name="T4" fmla="*/ 1 w 2287"/>
              <a:gd name="T5" fmla="*/ 1 h 1272"/>
              <a:gd name="T6" fmla="*/ 1 w 2287"/>
              <a:gd name="T7" fmla="*/ 1 h 1272"/>
              <a:gd name="T8" fmla="*/ 2 w 2287"/>
              <a:gd name="T9" fmla="*/ 0 h 1272"/>
              <a:gd name="T10" fmla="*/ 3 w 2287"/>
              <a:gd name="T11" fmla="*/ 2 h 1272"/>
              <a:gd name="T12" fmla="*/ 3 w 2287"/>
              <a:gd name="T13" fmla="*/ 5 h 1272"/>
              <a:gd name="T14" fmla="*/ 2 w 2287"/>
              <a:gd name="T15" fmla="*/ 8 h 1272"/>
              <a:gd name="T16" fmla="*/ 2 w 2287"/>
              <a:gd name="T17" fmla="*/ 8 h 1272"/>
              <a:gd name="T18" fmla="*/ 1 w 2287"/>
              <a:gd name="T19" fmla="*/ 8 h 1272"/>
              <a:gd name="T20" fmla="*/ 0 w 2287"/>
              <a:gd name="T21" fmla="*/ 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1" name="Freeform 36">
            <a:extLst>
              <a:ext uri="{FF2B5EF4-FFF2-40B4-BE49-F238E27FC236}">
                <a16:creationId xmlns:a16="http://schemas.microsoft.com/office/drawing/2014/main" id="{D8A67A34-F6DE-498E-8C5A-0B77C102B37E}"/>
              </a:ext>
            </a:extLst>
          </p:cNvPr>
          <p:cNvSpPr>
            <a:spLocks/>
          </p:cNvSpPr>
          <p:nvPr/>
        </p:nvSpPr>
        <p:spPr bwMode="auto">
          <a:xfrm>
            <a:off x="10530154" y="3498941"/>
            <a:ext cx="376292" cy="310092"/>
          </a:xfrm>
          <a:custGeom>
            <a:avLst/>
            <a:gdLst>
              <a:gd name="T0" fmla="*/ 0 w 2287"/>
              <a:gd name="T1" fmla="*/ 6 h 1272"/>
              <a:gd name="T2" fmla="*/ 0 w 2287"/>
              <a:gd name="T3" fmla="*/ 5 h 1272"/>
              <a:gd name="T4" fmla="*/ 1 w 2287"/>
              <a:gd name="T5" fmla="*/ 1 h 1272"/>
              <a:gd name="T6" fmla="*/ 1 w 2287"/>
              <a:gd name="T7" fmla="*/ 1 h 1272"/>
              <a:gd name="T8" fmla="*/ 2 w 2287"/>
              <a:gd name="T9" fmla="*/ 0 h 1272"/>
              <a:gd name="T10" fmla="*/ 3 w 2287"/>
              <a:gd name="T11" fmla="*/ 2 h 1272"/>
              <a:gd name="T12" fmla="*/ 3 w 2287"/>
              <a:gd name="T13" fmla="*/ 5 h 1272"/>
              <a:gd name="T14" fmla="*/ 2 w 2287"/>
              <a:gd name="T15" fmla="*/ 8 h 1272"/>
              <a:gd name="T16" fmla="*/ 2 w 2287"/>
              <a:gd name="T17" fmla="*/ 8 h 1272"/>
              <a:gd name="T18" fmla="*/ 1 w 2287"/>
              <a:gd name="T19" fmla="*/ 8 h 1272"/>
              <a:gd name="T20" fmla="*/ 0 w 2287"/>
              <a:gd name="T21" fmla="*/ 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2" name="Freeform 36">
            <a:extLst>
              <a:ext uri="{FF2B5EF4-FFF2-40B4-BE49-F238E27FC236}">
                <a16:creationId xmlns:a16="http://schemas.microsoft.com/office/drawing/2014/main" id="{F0A75AF1-49CE-4EB0-97A7-C53E9119D9FB}"/>
              </a:ext>
            </a:extLst>
          </p:cNvPr>
          <p:cNvSpPr>
            <a:spLocks/>
          </p:cNvSpPr>
          <p:nvPr/>
        </p:nvSpPr>
        <p:spPr bwMode="auto">
          <a:xfrm>
            <a:off x="10352277" y="3520039"/>
            <a:ext cx="376292" cy="310092"/>
          </a:xfrm>
          <a:custGeom>
            <a:avLst/>
            <a:gdLst>
              <a:gd name="T0" fmla="*/ 0 w 2287"/>
              <a:gd name="T1" fmla="*/ 6 h 1272"/>
              <a:gd name="T2" fmla="*/ 0 w 2287"/>
              <a:gd name="T3" fmla="*/ 5 h 1272"/>
              <a:gd name="T4" fmla="*/ 1 w 2287"/>
              <a:gd name="T5" fmla="*/ 1 h 1272"/>
              <a:gd name="T6" fmla="*/ 1 w 2287"/>
              <a:gd name="T7" fmla="*/ 1 h 1272"/>
              <a:gd name="T8" fmla="*/ 2 w 2287"/>
              <a:gd name="T9" fmla="*/ 0 h 1272"/>
              <a:gd name="T10" fmla="*/ 3 w 2287"/>
              <a:gd name="T11" fmla="*/ 2 h 1272"/>
              <a:gd name="T12" fmla="*/ 3 w 2287"/>
              <a:gd name="T13" fmla="*/ 5 h 1272"/>
              <a:gd name="T14" fmla="*/ 2 w 2287"/>
              <a:gd name="T15" fmla="*/ 8 h 1272"/>
              <a:gd name="T16" fmla="*/ 2 w 2287"/>
              <a:gd name="T17" fmla="*/ 8 h 1272"/>
              <a:gd name="T18" fmla="*/ 1 w 2287"/>
              <a:gd name="T19" fmla="*/ 8 h 1272"/>
              <a:gd name="T20" fmla="*/ 0 w 2287"/>
              <a:gd name="T21" fmla="*/ 6 h 1272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2287" h="1272">
                <a:moveTo>
                  <a:pt x="167" y="952"/>
                </a:moveTo>
                <a:cubicBezTo>
                  <a:pt x="152" y="912"/>
                  <a:pt x="0" y="848"/>
                  <a:pt x="63" y="712"/>
                </a:cubicBezTo>
                <a:cubicBezTo>
                  <a:pt x="126" y="576"/>
                  <a:pt x="375" y="240"/>
                  <a:pt x="543" y="136"/>
                </a:cubicBezTo>
                <a:cubicBezTo>
                  <a:pt x="711" y="32"/>
                  <a:pt x="863" y="104"/>
                  <a:pt x="1071" y="88"/>
                </a:cubicBezTo>
                <a:cubicBezTo>
                  <a:pt x="1279" y="72"/>
                  <a:pt x="1599" y="0"/>
                  <a:pt x="1791" y="40"/>
                </a:cubicBezTo>
                <a:cubicBezTo>
                  <a:pt x="1983" y="80"/>
                  <a:pt x="2159" y="224"/>
                  <a:pt x="2223" y="328"/>
                </a:cubicBezTo>
                <a:cubicBezTo>
                  <a:pt x="2287" y="432"/>
                  <a:pt x="2239" y="520"/>
                  <a:pt x="2175" y="664"/>
                </a:cubicBezTo>
                <a:cubicBezTo>
                  <a:pt x="2111" y="808"/>
                  <a:pt x="1975" y="1112"/>
                  <a:pt x="1839" y="1192"/>
                </a:cubicBezTo>
                <a:cubicBezTo>
                  <a:pt x="1703" y="1272"/>
                  <a:pt x="1567" y="1144"/>
                  <a:pt x="1359" y="1144"/>
                </a:cubicBezTo>
                <a:cubicBezTo>
                  <a:pt x="1151" y="1144"/>
                  <a:pt x="791" y="1224"/>
                  <a:pt x="591" y="1192"/>
                </a:cubicBezTo>
                <a:cubicBezTo>
                  <a:pt x="391" y="1160"/>
                  <a:pt x="275" y="1056"/>
                  <a:pt x="159" y="952"/>
                </a:cubicBezTo>
              </a:path>
            </a:pathLst>
          </a:custGeom>
          <a:gradFill rotWithShape="1">
            <a:gsLst>
              <a:gs pos="0">
                <a:srgbClr val="C84300"/>
              </a:gs>
              <a:gs pos="100000">
                <a:srgbClr val="8A2E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59" name="Правая фигурная скобка 58">
            <a:extLst>
              <a:ext uri="{FF2B5EF4-FFF2-40B4-BE49-F238E27FC236}">
                <a16:creationId xmlns:a16="http://schemas.microsoft.com/office/drawing/2014/main" id="{64A6F0B5-E564-47B9-8508-41F14CFDA68C}"/>
              </a:ext>
            </a:extLst>
          </p:cNvPr>
          <p:cNvSpPr/>
          <p:nvPr/>
        </p:nvSpPr>
        <p:spPr>
          <a:xfrm>
            <a:off x="3746509" y="4079079"/>
            <a:ext cx="422043" cy="1082728"/>
          </a:xfrm>
          <a:prstGeom prst="rightBrace">
            <a:avLst>
              <a:gd name="adj1" fmla="val 35416"/>
              <a:gd name="adj2" fmla="val 50000"/>
            </a:avLst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4000"/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F1E29CB8-9B05-4721-B1AE-E65BF25FEAE5}"/>
              </a:ext>
            </a:extLst>
          </p:cNvPr>
          <p:cNvSpPr/>
          <p:nvPr/>
        </p:nvSpPr>
        <p:spPr>
          <a:xfrm>
            <a:off x="4168552" y="4266500"/>
            <a:ext cx="2914758" cy="70788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 smtClean="0">
                <a:solidFill>
                  <a:schemeClr val="accent1"/>
                </a:solidFill>
                <a:latin typeface="Arial" panose="020B0604020202020204" pitchFamily="34" charset="0"/>
              </a:rPr>
              <a:t>2350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chemeClr val="accent1"/>
                </a:solidFill>
                <a:latin typeface="Arial" panose="020B0604020202020204" pitchFamily="34" charset="0"/>
              </a:rPr>
              <a:t>kg</a:t>
            </a:r>
            <a:endParaRPr lang="ru-RU" sz="4000" b="1" dirty="0">
              <a:solidFill>
                <a:schemeClr val="accent1"/>
              </a:solidFill>
            </a:endParaRPr>
          </a:p>
        </p:txBody>
      </p:sp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id="{F20AF66F-2DC1-4463-ABD3-56BD53CFDE19}"/>
              </a:ext>
            </a:extLst>
          </p:cNvPr>
          <p:cNvSpPr/>
          <p:nvPr/>
        </p:nvSpPr>
        <p:spPr>
          <a:xfrm>
            <a:off x="455492" y="3979214"/>
            <a:ext cx="6014512" cy="120032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 smtClean="0">
                <a:solidFill>
                  <a:schemeClr val="accent1"/>
                </a:solidFill>
                <a:latin typeface="Arial" panose="020B0604020202020204" pitchFamily="34" charset="0"/>
              </a:rPr>
              <a:t>I kun  </a:t>
            </a:r>
            <a:r>
              <a:rPr lang="ru-RU" sz="3600" b="1" dirty="0" smtClean="0">
                <a:solidFill>
                  <a:schemeClr val="accent1"/>
                </a:solidFill>
                <a:latin typeface="Arial" panose="020B0604020202020204" pitchFamily="34" charset="0"/>
              </a:rPr>
              <a:t>–</a:t>
            </a:r>
            <a:r>
              <a:rPr lang="en-US" sz="3600" b="1" dirty="0" smtClean="0">
                <a:solidFill>
                  <a:schemeClr val="accent1"/>
                </a:solidFill>
                <a:latin typeface="Arial" panose="020B0604020202020204" pitchFamily="34" charset="0"/>
              </a:rPr>
              <a:t> x  kg</a:t>
            </a:r>
          </a:p>
          <a:p>
            <a:r>
              <a:rPr lang="en-US" sz="3600" b="1" dirty="0" smtClean="0">
                <a:solidFill>
                  <a:schemeClr val="accent1"/>
                </a:solidFill>
                <a:latin typeface="Arial" panose="020B0604020202020204" pitchFamily="34" charset="0"/>
              </a:rPr>
              <a:t>II kun </a:t>
            </a:r>
            <a:r>
              <a:rPr lang="ru-RU" sz="3600" b="1" dirty="0">
                <a:solidFill>
                  <a:schemeClr val="accent1"/>
                </a:solidFill>
                <a:latin typeface="Arial" panose="020B0604020202020204" pitchFamily="34" charset="0"/>
              </a:rPr>
              <a:t>– </a:t>
            </a:r>
            <a:r>
              <a:rPr lang="en-US" sz="3600" b="1" dirty="0" smtClean="0">
                <a:solidFill>
                  <a:schemeClr val="accent1"/>
                </a:solidFill>
                <a:latin typeface="Arial" panose="020B0604020202020204" pitchFamily="34" charset="0"/>
              </a:rPr>
              <a:t>4x  kg</a:t>
            </a:r>
            <a:endParaRPr lang="ru-RU" sz="3600" b="1" dirty="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268517" y="5100133"/>
            <a:ext cx="5862502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</a:rPr>
              <a:t>1) </a:t>
            </a:r>
            <a:r>
              <a:rPr lang="ru-RU" sz="4000" dirty="0" smtClean="0">
                <a:latin typeface="Arial" panose="020B0604020202020204" pitchFamily="34" charset="0"/>
              </a:rPr>
              <a:t>х + </a:t>
            </a:r>
            <a:r>
              <a:rPr lang="en-US" sz="4000" dirty="0" smtClean="0">
                <a:latin typeface="Arial" panose="020B0604020202020204" pitchFamily="34" charset="0"/>
              </a:rPr>
              <a:t>4</a:t>
            </a:r>
            <a:r>
              <a:rPr lang="ru-RU" sz="4000" dirty="0" smtClean="0">
                <a:latin typeface="Arial" panose="020B0604020202020204" pitchFamily="34" charset="0"/>
              </a:rPr>
              <a:t>х </a:t>
            </a:r>
            <a:r>
              <a:rPr lang="ru-RU" sz="4000" dirty="0">
                <a:latin typeface="Arial" panose="020B0604020202020204" pitchFamily="34" charset="0"/>
              </a:rPr>
              <a:t>= </a:t>
            </a:r>
            <a:r>
              <a:rPr lang="en-US" sz="4000" dirty="0" smtClean="0">
                <a:latin typeface="Arial" panose="020B0604020202020204" pitchFamily="34" charset="0"/>
              </a:rPr>
              <a:t>2350</a:t>
            </a:r>
          </a:p>
          <a:p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</a:rPr>
              <a:t>   5x = 2350</a:t>
            </a:r>
          </a:p>
          <a:p>
            <a:r>
              <a:rPr lang="en-US" sz="4000" dirty="0" smtClean="0">
                <a:latin typeface="Arial" panose="020B0604020202020204" pitchFamily="34" charset="0"/>
              </a:rPr>
              <a:t>    x = 2350 : 5,   x = 470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6599416" y="4271346"/>
            <a:ext cx="62021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latin typeface="Arial" panose="020B0604020202020204" pitchFamily="34" charset="0"/>
              </a:rPr>
              <a:t>2</a:t>
            </a:r>
            <a:r>
              <a:rPr lang="ru-RU" sz="4000" dirty="0" smtClean="0">
                <a:latin typeface="Arial" panose="020B0604020202020204" pitchFamily="34" charset="0"/>
              </a:rPr>
              <a:t>)</a:t>
            </a:r>
            <a:r>
              <a:rPr lang="en-US" sz="4000" dirty="0" smtClean="0">
                <a:latin typeface="Arial" panose="020B0604020202020204" pitchFamily="34" charset="0"/>
              </a:rPr>
              <a:t> 4x=</a:t>
            </a:r>
            <a:r>
              <a:rPr lang="ru-RU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</a:rPr>
              <a:t>470</a:t>
            </a:r>
            <a:r>
              <a:rPr lang="ru-RU" sz="4000" dirty="0" smtClean="0">
                <a:latin typeface="Arial" panose="020B0604020202020204" pitchFamily="34" charset="0"/>
              </a:rPr>
              <a:t>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4000" dirty="0" smtClean="0">
                <a:latin typeface="Arial" panose="020B0604020202020204" pitchFamily="34" charset="0"/>
              </a:rPr>
              <a:t>4</a:t>
            </a:r>
            <a:r>
              <a:rPr lang="ru-RU" sz="4000" dirty="0" smtClean="0">
                <a:latin typeface="Arial" panose="020B0604020202020204" pitchFamily="34" charset="0"/>
              </a:rPr>
              <a:t> =</a:t>
            </a:r>
            <a:r>
              <a:rPr lang="en-US" sz="4000" dirty="0" smtClean="0">
                <a:latin typeface="Arial" panose="020B0604020202020204" pitchFamily="34" charset="0"/>
              </a:rPr>
              <a:t> 1880</a:t>
            </a:r>
            <a:r>
              <a:rPr lang="ru-RU" sz="4000" dirty="0" smtClean="0">
                <a:latin typeface="Arial" panose="020B0604020202020204" pitchFamily="34" charset="0"/>
              </a:rPr>
              <a:t> (</a:t>
            </a:r>
            <a:r>
              <a:rPr lang="en-US" sz="4000" dirty="0" smtClean="0">
                <a:latin typeface="Arial" panose="020B0604020202020204" pitchFamily="34" charset="0"/>
              </a:rPr>
              <a:t>kg</a:t>
            </a:r>
            <a:r>
              <a:rPr lang="ru-RU" sz="4000" dirty="0" smtClean="0">
                <a:latin typeface="Arial" panose="020B0604020202020204" pitchFamily="34" charset="0"/>
              </a:rPr>
              <a:t>)</a:t>
            </a:r>
            <a:endParaRPr lang="ru-RU" sz="4000" dirty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6131019" y="5361743"/>
            <a:ext cx="664819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ru-RU" sz="4000" b="1" dirty="0">
                <a:solidFill>
                  <a:schemeClr val="tx2"/>
                </a:solidFill>
                <a:latin typeface="Arial" panose="020B0604020202020204" pitchFamily="34" charset="0"/>
              </a:rPr>
              <a:t>:</a:t>
            </a: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</a:rPr>
              <a:t>470 kg </a:t>
            </a:r>
            <a:r>
              <a:rPr lang="en-US" sz="4000" dirty="0" err="1" smtClean="0">
                <a:latin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</a:rPr>
              <a:t> 1880 kg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6376" y="3374767"/>
            <a:ext cx="20828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Yechish</a:t>
            </a:r>
            <a:r>
              <a:rPr lang="ru-RU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: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43395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0" grpId="0"/>
      <p:bldP spid="6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318- </a:t>
            </a:r>
            <a:r>
              <a:rPr lang="en-US" sz="4800" dirty="0"/>
              <a:t>masala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16224" y="1109133"/>
            <a:ext cx="1238537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4000" dirty="0" smtClean="0">
                <a:latin typeface="Arial" panose="020B0604020202020204" pitchFamily="34" charset="0"/>
              </a:rPr>
              <a:t>    </a:t>
            </a:r>
            <a:r>
              <a:rPr lang="fi-FI" sz="3600" dirty="0" smtClean="0">
                <a:latin typeface="Arial" panose="020B0604020202020204" pitchFamily="34" charset="0"/>
              </a:rPr>
              <a:t>Ikkita </a:t>
            </a:r>
            <a:r>
              <a:rPr lang="fi-FI" sz="3600" dirty="0">
                <a:latin typeface="Arial" panose="020B0604020202020204" pitchFamily="34" charset="0"/>
              </a:rPr>
              <a:t>javonda 12 ta kitob bor. Birinchi javondan ikkinchi javonga</a:t>
            </a:r>
            <a:r>
              <a:rPr lang="fi-FI" sz="3600" dirty="0" smtClean="0">
                <a:latin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</a:rPr>
              <a:t>ikkinchi</a:t>
            </a:r>
            <a:r>
              <a:rPr lang="en-US" sz="3600" dirty="0" smtClean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javonda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nechta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kitob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bo‘lsa</a:t>
            </a:r>
            <a:r>
              <a:rPr lang="en-US" sz="3600" dirty="0">
                <a:latin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</a:rPr>
              <a:t>shuncha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kitob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olib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qo‘yilsa</a:t>
            </a:r>
            <a:r>
              <a:rPr lang="en-US" sz="3600" dirty="0" smtClean="0">
                <a:latin typeface="Arial" panose="020B0604020202020204" pitchFamily="34" charset="0"/>
              </a:rPr>
              <a:t>, </a:t>
            </a:r>
            <a:r>
              <a:rPr lang="en-US" sz="3600" dirty="0" err="1" smtClean="0">
                <a:latin typeface="Arial" panose="020B0604020202020204" pitchFamily="34" charset="0"/>
              </a:rPr>
              <a:t>javonlardagi</a:t>
            </a:r>
            <a:r>
              <a:rPr lang="en-US" sz="3600" dirty="0" smtClean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kitoblar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soni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tenglashadi</a:t>
            </a:r>
            <a:r>
              <a:rPr lang="en-US" sz="3600" dirty="0">
                <a:latin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</a:rPr>
              <a:t>Dastlab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javonlarning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har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</a:rPr>
              <a:t>birida</a:t>
            </a:r>
            <a:r>
              <a:rPr lang="en-US" sz="3600" dirty="0" smtClean="0">
                <a:latin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</a:rPr>
              <a:t>nechtadan</a:t>
            </a:r>
            <a:r>
              <a:rPr lang="en-US" sz="3600" dirty="0" smtClean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kitob</a:t>
            </a:r>
            <a:r>
              <a:rPr lang="en-US" sz="3600" dirty="0">
                <a:latin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</a:rPr>
              <a:t>bo‘lgan</a:t>
            </a:r>
            <a:r>
              <a:rPr lang="en-US" sz="3600" dirty="0">
                <a:latin typeface="Arial" panose="020B0604020202020204" pitchFamily="34" charset="0"/>
              </a:rPr>
              <a:t>?</a:t>
            </a:r>
            <a:endParaRPr lang="ru-RU" sz="3600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9404699"/>
              </p:ext>
            </p:extLst>
          </p:nvPr>
        </p:nvGraphicFramePr>
        <p:xfrm>
          <a:off x="1216224" y="4321616"/>
          <a:ext cx="1341102" cy="567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5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5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5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27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42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678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0786499"/>
              </p:ext>
            </p:extLst>
          </p:nvPr>
        </p:nvGraphicFramePr>
        <p:xfrm>
          <a:off x="1211820" y="5175769"/>
          <a:ext cx="1341102" cy="5678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5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5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35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277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42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678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1" name="Правая фигурная скобка 10"/>
          <p:cNvSpPr/>
          <p:nvPr/>
        </p:nvSpPr>
        <p:spPr>
          <a:xfrm>
            <a:off x="2708430" y="4320319"/>
            <a:ext cx="405994" cy="1438413"/>
          </a:xfrm>
          <a:prstGeom prst="rightBrace">
            <a:avLst>
              <a:gd name="adj1" fmla="val 85507"/>
              <a:gd name="adj2" fmla="val 50000"/>
            </a:avLst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230151" y="4747137"/>
            <a:ext cx="12601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12 ta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9824" y="4248522"/>
            <a:ext cx="365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4468" y="5175769"/>
            <a:ext cx="677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75873" y="3567931"/>
            <a:ext cx="20828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Yechish</a:t>
            </a:r>
            <a:r>
              <a:rPr lang="ru-RU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:</a:t>
            </a:r>
            <a:endParaRPr lang="ru-RU" sz="36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4925130" y="3509858"/>
            <a:ext cx="79588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</a:rPr>
              <a:t>1) 12 : 2 = 6, </a:t>
            </a:r>
          </a:p>
          <a:p>
            <a:r>
              <a:rPr lang="en-US" sz="4000" dirty="0" smtClean="0">
                <a:latin typeface="Arial" panose="020B0604020202020204" pitchFamily="34" charset="0"/>
              </a:rPr>
              <a:t>2</a:t>
            </a:r>
            <a:r>
              <a:rPr lang="en-US" sz="4000" dirty="0">
                <a:latin typeface="Arial" panose="020B0604020202020204" pitchFamily="34" charset="0"/>
              </a:rPr>
              <a:t>) 6 : 2 = 3    </a:t>
            </a:r>
          </a:p>
          <a:p>
            <a:r>
              <a:rPr lang="en-US" sz="4000" dirty="0" smtClean="0">
                <a:latin typeface="Arial" panose="020B0604020202020204" pitchFamily="34" charset="0"/>
              </a:rPr>
              <a:t>3) 6 + 3 = 9 (ta)</a:t>
            </a:r>
            <a:endParaRPr lang="ru-RU" sz="4000" dirty="0">
              <a:latin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40780" y="5753280"/>
            <a:ext cx="1160323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ru-RU" sz="4000" b="1" dirty="0">
                <a:solidFill>
                  <a:schemeClr val="tx2"/>
                </a:solidFill>
                <a:latin typeface="Arial" panose="020B0604020202020204" pitchFamily="34" charset="0"/>
              </a:rPr>
              <a:t>:</a:t>
            </a: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Birinchi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javonda</a:t>
            </a:r>
            <a:r>
              <a:rPr lang="en-US" sz="4000" dirty="0" smtClean="0">
                <a:latin typeface="Arial" panose="020B0604020202020204" pitchFamily="34" charset="0"/>
              </a:rPr>
              <a:t> 9 ta, </a:t>
            </a:r>
            <a:r>
              <a:rPr lang="en-US" sz="4000" dirty="0" err="1" smtClean="0">
                <a:latin typeface="Arial" panose="020B0604020202020204" pitchFamily="34" charset="0"/>
              </a:rPr>
              <a:t>ikkinchi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</a:p>
          <a:p>
            <a:r>
              <a:rPr lang="en-US" sz="4000" dirty="0" err="1" smtClean="0">
                <a:latin typeface="Arial" panose="020B0604020202020204" pitchFamily="34" charset="0"/>
              </a:rPr>
              <a:t>javonda</a:t>
            </a:r>
            <a:r>
              <a:rPr lang="en-US" sz="4000" dirty="0" smtClean="0">
                <a:latin typeface="Arial" panose="020B0604020202020204" pitchFamily="34" charset="0"/>
              </a:rPr>
              <a:t> 3 ta </a:t>
            </a:r>
            <a:r>
              <a:rPr lang="en-US" sz="4000" dirty="0" err="1" smtClean="0">
                <a:latin typeface="Arial" panose="020B0604020202020204" pitchFamily="34" charset="0"/>
              </a:rPr>
              <a:t>kitob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102016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  <p:bldP spid="14" grpId="0"/>
      <p:bldP spid="19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9" descr="toymart_3823_02big">
            <a:extLst>
              <a:ext uri="{FF2B5EF4-FFF2-40B4-BE49-F238E27FC236}">
                <a16:creationId xmlns:a16="http://schemas.microsoft.com/office/drawing/2014/main" id="{1010A8B9-3D98-47D0-A384-EEAFDEA1B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854280" y="2226941"/>
            <a:ext cx="1668347" cy="1695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MASALA</a:t>
            </a:r>
            <a:endParaRPr lang="en-US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9834" y="1079775"/>
            <a:ext cx="747193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</a:rPr>
              <a:t>     </a:t>
            </a:r>
            <a:r>
              <a:rPr lang="en-US" sz="4000" dirty="0" err="1" smtClean="0">
                <a:latin typeface="Arial" panose="020B0604020202020204" pitchFamily="34" charset="0"/>
              </a:rPr>
              <a:t>Qafasda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tustovuq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quyonlar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boqilmoqda</a:t>
            </a:r>
            <a:r>
              <a:rPr lang="en-US" sz="4000" dirty="0">
                <a:latin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</a:rPr>
              <a:t>Ularning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jami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boshi</a:t>
            </a:r>
            <a:r>
              <a:rPr lang="en-US" sz="4000" dirty="0">
                <a:latin typeface="Arial" panose="020B0604020202020204" pitchFamily="34" charset="0"/>
              </a:rPr>
              <a:t> 35 ta, </a:t>
            </a:r>
            <a:r>
              <a:rPr lang="en-US" sz="4000" dirty="0" err="1">
                <a:latin typeface="Arial" panose="020B0604020202020204" pitchFamily="34" charset="0"/>
              </a:rPr>
              <a:t>jami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oyoqlari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soni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esa</a:t>
            </a:r>
            <a:r>
              <a:rPr lang="en-US" sz="4000" dirty="0">
                <a:latin typeface="Arial" panose="020B0604020202020204" pitchFamily="34" charset="0"/>
              </a:rPr>
              <a:t> 94 ta. </a:t>
            </a:r>
            <a:r>
              <a:rPr lang="en-US" sz="4000" dirty="0" err="1" smtClean="0">
                <a:latin typeface="Arial" panose="020B0604020202020204" pitchFamily="34" charset="0"/>
              </a:rPr>
              <a:t>Qafasda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nechta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tustovuq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nechta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quyon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bor</a:t>
            </a:r>
            <a:r>
              <a:rPr lang="en-US" sz="4000" dirty="0" smtClean="0">
                <a:latin typeface="Arial" panose="020B0604020202020204" pitchFamily="34" charset="0"/>
              </a:rPr>
              <a:t>?</a:t>
            </a:r>
            <a:endParaRPr lang="ru-RU" dirty="0"/>
          </a:p>
        </p:txBody>
      </p:sp>
      <p:grpSp>
        <p:nvGrpSpPr>
          <p:cNvPr id="6" name="Group 62">
            <a:extLst>
              <a:ext uri="{FF2B5EF4-FFF2-40B4-BE49-F238E27FC236}">
                <a16:creationId xmlns:a16="http://schemas.microsoft.com/office/drawing/2014/main" id="{7F7C49A4-B349-4AB1-9E1D-1CEB95E84B86}"/>
              </a:ext>
            </a:extLst>
          </p:cNvPr>
          <p:cNvGrpSpPr>
            <a:grpSpLocks/>
          </p:cNvGrpSpPr>
          <p:nvPr/>
        </p:nvGrpSpPr>
        <p:grpSpPr bwMode="auto">
          <a:xfrm>
            <a:off x="7615472" y="1559992"/>
            <a:ext cx="4904456" cy="2565206"/>
            <a:chOff x="240" y="48"/>
            <a:chExt cx="5616" cy="4080"/>
          </a:xfrm>
        </p:grpSpPr>
        <p:grpSp>
          <p:nvGrpSpPr>
            <p:cNvPr id="7" name="Group 34">
              <a:extLst>
                <a:ext uri="{FF2B5EF4-FFF2-40B4-BE49-F238E27FC236}">
                  <a16:creationId xmlns:a16="http://schemas.microsoft.com/office/drawing/2014/main" id="{79CF33E4-E63F-4AF9-9F97-915CF4C89A8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0" y="192"/>
              <a:ext cx="5616" cy="3936"/>
              <a:chOff x="96" y="240"/>
              <a:chExt cx="5741" cy="4056"/>
            </a:xfrm>
          </p:grpSpPr>
          <p:sp>
            <p:nvSpPr>
              <p:cNvPr id="10" name="Freeform 18">
                <a:extLst>
                  <a:ext uri="{FF2B5EF4-FFF2-40B4-BE49-F238E27FC236}">
                    <a16:creationId xmlns:a16="http://schemas.microsoft.com/office/drawing/2014/main" id="{06182D98-0AC1-4B07-86A7-4A591CDC8A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28" y="240"/>
                <a:ext cx="1792" cy="3792"/>
              </a:xfrm>
              <a:custGeom>
                <a:avLst/>
                <a:gdLst>
                  <a:gd name="T0" fmla="*/ 64 w 1792"/>
                  <a:gd name="T1" fmla="*/ 144 h 3792"/>
                  <a:gd name="T2" fmla="*/ 112 w 1792"/>
                  <a:gd name="T3" fmla="*/ 144 h 3792"/>
                  <a:gd name="T4" fmla="*/ 736 w 1792"/>
                  <a:gd name="T5" fmla="*/ 1008 h 3792"/>
                  <a:gd name="T6" fmla="*/ 1216 w 1792"/>
                  <a:gd name="T7" fmla="*/ 1968 h 3792"/>
                  <a:gd name="T8" fmla="*/ 1792 w 1792"/>
                  <a:gd name="T9" fmla="*/ 3792 h 37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792" h="3792">
                    <a:moveTo>
                      <a:pt x="64" y="144"/>
                    </a:moveTo>
                    <a:cubicBezTo>
                      <a:pt x="32" y="72"/>
                      <a:pt x="0" y="0"/>
                      <a:pt x="112" y="144"/>
                    </a:cubicBezTo>
                    <a:cubicBezTo>
                      <a:pt x="224" y="288"/>
                      <a:pt x="552" y="704"/>
                      <a:pt x="736" y="1008"/>
                    </a:cubicBezTo>
                    <a:cubicBezTo>
                      <a:pt x="920" y="1312"/>
                      <a:pt x="1040" y="1504"/>
                      <a:pt x="1216" y="1968"/>
                    </a:cubicBezTo>
                    <a:cubicBezTo>
                      <a:pt x="1392" y="2432"/>
                      <a:pt x="1592" y="3112"/>
                      <a:pt x="1792" y="3792"/>
                    </a:cubicBez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432603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ru-RU" sz="852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11" name="Group 33">
                <a:extLst>
                  <a:ext uri="{FF2B5EF4-FFF2-40B4-BE49-F238E27FC236}">
                    <a16:creationId xmlns:a16="http://schemas.microsoft.com/office/drawing/2014/main" id="{119BD85F-42FF-463C-9592-81B3CD45E7C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6" y="324"/>
                <a:ext cx="5741" cy="3972"/>
                <a:chOff x="96" y="324"/>
                <a:chExt cx="5741" cy="3972"/>
              </a:xfrm>
            </p:grpSpPr>
            <p:sp>
              <p:nvSpPr>
                <p:cNvPr id="12" name="Freeform 12">
                  <a:extLst>
                    <a:ext uri="{FF2B5EF4-FFF2-40B4-BE49-F238E27FC236}">
                      <a16:creationId xmlns:a16="http://schemas.microsoft.com/office/drawing/2014/main" id="{9FFD9019-7FF6-4556-AA32-1E254C976E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" y="327"/>
                  <a:ext cx="5741" cy="3953"/>
                </a:xfrm>
                <a:custGeom>
                  <a:avLst/>
                  <a:gdLst>
                    <a:gd name="T0" fmla="*/ 8 w 5741"/>
                    <a:gd name="T1" fmla="*/ 3385 h 3953"/>
                    <a:gd name="T2" fmla="*/ 1304 w 5741"/>
                    <a:gd name="T3" fmla="*/ 3801 h 3953"/>
                    <a:gd name="T4" fmla="*/ 2792 w 5741"/>
                    <a:gd name="T5" fmla="*/ 3945 h 3953"/>
                    <a:gd name="T6" fmla="*/ 4520 w 5741"/>
                    <a:gd name="T7" fmla="*/ 3753 h 3953"/>
                    <a:gd name="T8" fmla="*/ 5240 w 5741"/>
                    <a:gd name="T9" fmla="*/ 3417 h 3953"/>
                    <a:gd name="T10" fmla="*/ 5680 w 5741"/>
                    <a:gd name="T11" fmla="*/ 3097 h 3953"/>
                    <a:gd name="T12" fmla="*/ 5608 w 5741"/>
                    <a:gd name="T13" fmla="*/ 2921 h 3953"/>
                    <a:gd name="T14" fmla="*/ 5488 w 5741"/>
                    <a:gd name="T15" fmla="*/ 2705 h 3953"/>
                    <a:gd name="T16" fmla="*/ 4880 w 5741"/>
                    <a:gd name="T17" fmla="*/ 1585 h 3953"/>
                    <a:gd name="T18" fmla="*/ 4088 w 5741"/>
                    <a:gd name="T19" fmla="*/ 737 h 3953"/>
                    <a:gd name="T20" fmla="*/ 3184 w 5741"/>
                    <a:gd name="T21" fmla="*/ 273 h 3953"/>
                    <a:gd name="T22" fmla="*/ 2784 w 5741"/>
                    <a:gd name="T23" fmla="*/ 49 h 3953"/>
                    <a:gd name="T24" fmla="*/ 2736 w 5741"/>
                    <a:gd name="T25" fmla="*/ 33 h 3953"/>
                    <a:gd name="T26" fmla="*/ 2408 w 5741"/>
                    <a:gd name="T27" fmla="*/ 249 h 3953"/>
                    <a:gd name="T28" fmla="*/ 1640 w 5741"/>
                    <a:gd name="T29" fmla="*/ 681 h 3953"/>
                    <a:gd name="T30" fmla="*/ 824 w 5741"/>
                    <a:gd name="T31" fmla="*/ 1497 h 3953"/>
                    <a:gd name="T32" fmla="*/ 296 w 5741"/>
                    <a:gd name="T33" fmla="*/ 2313 h 3953"/>
                    <a:gd name="T34" fmla="*/ 56 w 5741"/>
                    <a:gd name="T35" fmla="*/ 3033 h 3953"/>
                    <a:gd name="T36" fmla="*/ 24 w 5741"/>
                    <a:gd name="T37" fmla="*/ 3369 h 3953"/>
                    <a:gd name="T38" fmla="*/ 200 w 5741"/>
                    <a:gd name="T39" fmla="*/ 3417 h 3953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</a:gdLst>
                  <a:ahLst/>
                  <a:cxnLst>
                    <a:cxn ang="T40">
                      <a:pos x="T0" y="T1"/>
                    </a:cxn>
                    <a:cxn ang="T41">
                      <a:pos x="T2" y="T3"/>
                    </a:cxn>
                    <a:cxn ang="T42">
                      <a:pos x="T4" y="T5"/>
                    </a:cxn>
                    <a:cxn ang="T43">
                      <a:pos x="T6" y="T7"/>
                    </a:cxn>
                    <a:cxn ang="T44">
                      <a:pos x="T8" y="T9"/>
                    </a:cxn>
                    <a:cxn ang="T45">
                      <a:pos x="T10" y="T11"/>
                    </a:cxn>
                    <a:cxn ang="T46">
                      <a:pos x="T12" y="T13"/>
                    </a:cxn>
                    <a:cxn ang="T47">
                      <a:pos x="T14" y="T15"/>
                    </a:cxn>
                    <a:cxn ang="T48">
                      <a:pos x="T16" y="T17"/>
                    </a:cxn>
                    <a:cxn ang="T49">
                      <a:pos x="T18" y="T19"/>
                    </a:cxn>
                    <a:cxn ang="T50">
                      <a:pos x="T20" y="T21"/>
                    </a:cxn>
                    <a:cxn ang="T51">
                      <a:pos x="T22" y="T23"/>
                    </a:cxn>
                    <a:cxn ang="T52">
                      <a:pos x="T24" y="T25"/>
                    </a:cxn>
                    <a:cxn ang="T53">
                      <a:pos x="T26" y="T27"/>
                    </a:cxn>
                    <a:cxn ang="T54">
                      <a:pos x="T28" y="T29"/>
                    </a:cxn>
                    <a:cxn ang="T55">
                      <a:pos x="T30" y="T31"/>
                    </a:cxn>
                    <a:cxn ang="T56">
                      <a:pos x="T32" y="T33"/>
                    </a:cxn>
                    <a:cxn ang="T57">
                      <a:pos x="T34" y="T35"/>
                    </a:cxn>
                    <a:cxn ang="T58">
                      <a:pos x="T36" y="T37"/>
                    </a:cxn>
                    <a:cxn ang="T59">
                      <a:pos x="T38" y="T39"/>
                    </a:cxn>
                  </a:cxnLst>
                  <a:rect l="0" t="0" r="r" b="b"/>
                  <a:pathLst>
                    <a:path w="5741" h="3953">
                      <a:moveTo>
                        <a:pt x="8" y="3385"/>
                      </a:moveTo>
                      <a:cubicBezTo>
                        <a:pt x="221" y="3454"/>
                        <a:pt x="840" y="3708"/>
                        <a:pt x="1304" y="3801"/>
                      </a:cubicBezTo>
                      <a:cubicBezTo>
                        <a:pt x="1768" y="3894"/>
                        <a:pt x="2256" y="3953"/>
                        <a:pt x="2792" y="3945"/>
                      </a:cubicBezTo>
                      <a:cubicBezTo>
                        <a:pt x="3328" y="3937"/>
                        <a:pt x="4112" y="3841"/>
                        <a:pt x="4520" y="3753"/>
                      </a:cubicBezTo>
                      <a:cubicBezTo>
                        <a:pt x="4928" y="3665"/>
                        <a:pt x="5047" y="3526"/>
                        <a:pt x="5240" y="3417"/>
                      </a:cubicBezTo>
                      <a:cubicBezTo>
                        <a:pt x="5433" y="3308"/>
                        <a:pt x="5619" y="3180"/>
                        <a:pt x="5680" y="3097"/>
                      </a:cubicBezTo>
                      <a:cubicBezTo>
                        <a:pt x="5741" y="3014"/>
                        <a:pt x="5640" y="2986"/>
                        <a:pt x="5608" y="2921"/>
                      </a:cubicBezTo>
                      <a:cubicBezTo>
                        <a:pt x="5576" y="2856"/>
                        <a:pt x="5609" y="2928"/>
                        <a:pt x="5488" y="2705"/>
                      </a:cubicBezTo>
                      <a:cubicBezTo>
                        <a:pt x="5367" y="2482"/>
                        <a:pt x="5113" y="1913"/>
                        <a:pt x="4880" y="1585"/>
                      </a:cubicBezTo>
                      <a:cubicBezTo>
                        <a:pt x="4647" y="1257"/>
                        <a:pt x="4371" y="956"/>
                        <a:pt x="4088" y="737"/>
                      </a:cubicBezTo>
                      <a:cubicBezTo>
                        <a:pt x="3805" y="518"/>
                        <a:pt x="3401" y="388"/>
                        <a:pt x="3184" y="273"/>
                      </a:cubicBezTo>
                      <a:cubicBezTo>
                        <a:pt x="2967" y="158"/>
                        <a:pt x="2859" y="89"/>
                        <a:pt x="2784" y="49"/>
                      </a:cubicBezTo>
                      <a:cubicBezTo>
                        <a:pt x="2709" y="9"/>
                        <a:pt x="2799" y="0"/>
                        <a:pt x="2736" y="33"/>
                      </a:cubicBezTo>
                      <a:cubicBezTo>
                        <a:pt x="2673" y="66"/>
                        <a:pt x="2591" y="141"/>
                        <a:pt x="2408" y="249"/>
                      </a:cubicBezTo>
                      <a:cubicBezTo>
                        <a:pt x="2225" y="357"/>
                        <a:pt x="1904" y="473"/>
                        <a:pt x="1640" y="681"/>
                      </a:cubicBezTo>
                      <a:cubicBezTo>
                        <a:pt x="1376" y="889"/>
                        <a:pt x="1048" y="1225"/>
                        <a:pt x="824" y="1497"/>
                      </a:cubicBezTo>
                      <a:cubicBezTo>
                        <a:pt x="600" y="1769"/>
                        <a:pt x="424" y="2057"/>
                        <a:pt x="296" y="2313"/>
                      </a:cubicBezTo>
                      <a:cubicBezTo>
                        <a:pt x="168" y="2569"/>
                        <a:pt x="101" y="2857"/>
                        <a:pt x="56" y="3033"/>
                      </a:cubicBezTo>
                      <a:cubicBezTo>
                        <a:pt x="11" y="3209"/>
                        <a:pt x="0" y="3305"/>
                        <a:pt x="24" y="3369"/>
                      </a:cubicBezTo>
                      <a:cubicBezTo>
                        <a:pt x="48" y="3433"/>
                        <a:pt x="163" y="3407"/>
                        <a:pt x="200" y="3417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3" name="Freeform 13">
                  <a:extLst>
                    <a:ext uri="{FF2B5EF4-FFF2-40B4-BE49-F238E27FC236}">
                      <a16:creationId xmlns:a16="http://schemas.microsoft.com/office/drawing/2014/main" id="{6C14A0D9-F071-4738-9B5C-FD869FE8E3E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6" y="324"/>
                  <a:ext cx="2387" cy="3516"/>
                </a:xfrm>
                <a:custGeom>
                  <a:avLst/>
                  <a:gdLst>
                    <a:gd name="T0" fmla="*/ 2304 w 2387"/>
                    <a:gd name="T1" fmla="*/ 108 h 3516"/>
                    <a:gd name="T2" fmla="*/ 2304 w 2387"/>
                    <a:gd name="T3" fmla="*/ 60 h 3516"/>
                    <a:gd name="T4" fmla="*/ 1808 w 2387"/>
                    <a:gd name="T5" fmla="*/ 468 h 3516"/>
                    <a:gd name="T6" fmla="*/ 1344 w 2387"/>
                    <a:gd name="T7" fmla="*/ 876 h 3516"/>
                    <a:gd name="T8" fmla="*/ 816 w 2387"/>
                    <a:gd name="T9" fmla="*/ 1548 h 3516"/>
                    <a:gd name="T10" fmla="*/ 480 w 2387"/>
                    <a:gd name="T11" fmla="*/ 2124 h 3516"/>
                    <a:gd name="T12" fmla="*/ 144 w 2387"/>
                    <a:gd name="T13" fmla="*/ 2844 h 3516"/>
                    <a:gd name="T14" fmla="*/ 0 w 2387"/>
                    <a:gd name="T15" fmla="*/ 3516 h 351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387" h="3516">
                      <a:moveTo>
                        <a:pt x="2304" y="108"/>
                      </a:moveTo>
                      <a:cubicBezTo>
                        <a:pt x="2328" y="52"/>
                        <a:pt x="2387" y="0"/>
                        <a:pt x="2304" y="60"/>
                      </a:cubicBezTo>
                      <a:cubicBezTo>
                        <a:pt x="2221" y="120"/>
                        <a:pt x="1968" y="332"/>
                        <a:pt x="1808" y="468"/>
                      </a:cubicBezTo>
                      <a:cubicBezTo>
                        <a:pt x="1648" y="604"/>
                        <a:pt x="1509" y="696"/>
                        <a:pt x="1344" y="876"/>
                      </a:cubicBezTo>
                      <a:cubicBezTo>
                        <a:pt x="1179" y="1056"/>
                        <a:pt x="960" y="1340"/>
                        <a:pt x="816" y="1548"/>
                      </a:cubicBezTo>
                      <a:cubicBezTo>
                        <a:pt x="672" y="1756"/>
                        <a:pt x="592" y="1908"/>
                        <a:pt x="480" y="2124"/>
                      </a:cubicBezTo>
                      <a:cubicBezTo>
                        <a:pt x="368" y="2340"/>
                        <a:pt x="224" y="2612"/>
                        <a:pt x="144" y="2844"/>
                      </a:cubicBezTo>
                      <a:cubicBezTo>
                        <a:pt x="64" y="3076"/>
                        <a:pt x="24" y="3404"/>
                        <a:pt x="0" y="3516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" name="Freeform 14">
                  <a:extLst>
                    <a:ext uri="{FF2B5EF4-FFF2-40B4-BE49-F238E27FC236}">
                      <a16:creationId xmlns:a16="http://schemas.microsoft.com/office/drawing/2014/main" id="{BE7C37B0-2C99-4DB5-8F41-3BEB7ABE857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40" y="384"/>
                  <a:ext cx="2544" cy="3360"/>
                </a:xfrm>
                <a:custGeom>
                  <a:avLst/>
                  <a:gdLst>
                    <a:gd name="T0" fmla="*/ 0 w 2544"/>
                    <a:gd name="T1" fmla="*/ 0 h 3360"/>
                    <a:gd name="T2" fmla="*/ 592 w 2544"/>
                    <a:gd name="T3" fmla="*/ 392 h 3360"/>
                    <a:gd name="T4" fmla="*/ 1248 w 2544"/>
                    <a:gd name="T5" fmla="*/ 864 h 3360"/>
                    <a:gd name="T6" fmla="*/ 1776 w 2544"/>
                    <a:gd name="T7" fmla="*/ 1536 h 3360"/>
                    <a:gd name="T8" fmla="*/ 2304 w 2544"/>
                    <a:gd name="T9" fmla="*/ 2736 h 3360"/>
                    <a:gd name="T10" fmla="*/ 2544 w 2544"/>
                    <a:gd name="T11" fmla="*/ 3360 h 336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544" h="3360">
                      <a:moveTo>
                        <a:pt x="0" y="0"/>
                      </a:moveTo>
                      <a:cubicBezTo>
                        <a:pt x="99" y="65"/>
                        <a:pt x="384" y="248"/>
                        <a:pt x="592" y="392"/>
                      </a:cubicBezTo>
                      <a:cubicBezTo>
                        <a:pt x="800" y="536"/>
                        <a:pt x="1051" y="673"/>
                        <a:pt x="1248" y="864"/>
                      </a:cubicBezTo>
                      <a:cubicBezTo>
                        <a:pt x="1445" y="1055"/>
                        <a:pt x="1600" y="1224"/>
                        <a:pt x="1776" y="1536"/>
                      </a:cubicBezTo>
                      <a:cubicBezTo>
                        <a:pt x="1952" y="1848"/>
                        <a:pt x="2176" y="2432"/>
                        <a:pt x="2304" y="2736"/>
                      </a:cubicBezTo>
                      <a:cubicBezTo>
                        <a:pt x="2432" y="3040"/>
                        <a:pt x="2504" y="3264"/>
                        <a:pt x="2544" y="3360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5" name="Freeform 15">
                  <a:extLst>
                    <a:ext uri="{FF2B5EF4-FFF2-40B4-BE49-F238E27FC236}">
                      <a16:creationId xmlns:a16="http://schemas.microsoft.com/office/drawing/2014/main" id="{10BE446E-9B81-4982-AF7A-86C41C3BE1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16" y="384"/>
                  <a:ext cx="1872" cy="3648"/>
                </a:xfrm>
                <a:custGeom>
                  <a:avLst/>
                  <a:gdLst>
                    <a:gd name="T0" fmla="*/ 1872 w 1872"/>
                    <a:gd name="T1" fmla="*/ 0 h 3648"/>
                    <a:gd name="T2" fmla="*/ 1344 w 1872"/>
                    <a:gd name="T3" fmla="*/ 576 h 3648"/>
                    <a:gd name="T4" fmla="*/ 816 w 1872"/>
                    <a:gd name="T5" fmla="*/ 1344 h 3648"/>
                    <a:gd name="T6" fmla="*/ 384 w 1872"/>
                    <a:gd name="T7" fmla="*/ 2352 h 3648"/>
                    <a:gd name="T8" fmla="*/ 96 w 1872"/>
                    <a:gd name="T9" fmla="*/ 3168 h 3648"/>
                    <a:gd name="T10" fmla="*/ 0 w 1872"/>
                    <a:gd name="T11" fmla="*/ 3648 h 3648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872" h="3648">
                      <a:moveTo>
                        <a:pt x="1872" y="0"/>
                      </a:moveTo>
                      <a:cubicBezTo>
                        <a:pt x="1696" y="176"/>
                        <a:pt x="1520" y="352"/>
                        <a:pt x="1344" y="576"/>
                      </a:cubicBezTo>
                      <a:cubicBezTo>
                        <a:pt x="1168" y="800"/>
                        <a:pt x="976" y="1048"/>
                        <a:pt x="816" y="1344"/>
                      </a:cubicBezTo>
                      <a:cubicBezTo>
                        <a:pt x="656" y="1640"/>
                        <a:pt x="504" y="2048"/>
                        <a:pt x="384" y="2352"/>
                      </a:cubicBezTo>
                      <a:cubicBezTo>
                        <a:pt x="264" y="2656"/>
                        <a:pt x="160" y="2952"/>
                        <a:pt x="96" y="3168"/>
                      </a:cubicBezTo>
                      <a:cubicBezTo>
                        <a:pt x="32" y="3384"/>
                        <a:pt x="16" y="3568"/>
                        <a:pt x="0" y="364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6" name="Freeform 16">
                  <a:extLst>
                    <a:ext uri="{FF2B5EF4-FFF2-40B4-BE49-F238E27FC236}">
                      <a16:creationId xmlns:a16="http://schemas.microsoft.com/office/drawing/2014/main" id="{2846A10D-7DF6-42D2-822A-C2C1BB501AD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40" y="432"/>
                  <a:ext cx="2112" cy="3504"/>
                </a:xfrm>
                <a:custGeom>
                  <a:avLst/>
                  <a:gdLst>
                    <a:gd name="T0" fmla="*/ 0 w 2112"/>
                    <a:gd name="T1" fmla="*/ 0 h 3504"/>
                    <a:gd name="T2" fmla="*/ 560 w 2112"/>
                    <a:gd name="T3" fmla="*/ 520 h 3504"/>
                    <a:gd name="T4" fmla="*/ 1104 w 2112"/>
                    <a:gd name="T5" fmla="*/ 1200 h 3504"/>
                    <a:gd name="T6" fmla="*/ 1536 w 2112"/>
                    <a:gd name="T7" fmla="*/ 1920 h 3504"/>
                    <a:gd name="T8" fmla="*/ 1952 w 2112"/>
                    <a:gd name="T9" fmla="*/ 2952 h 3504"/>
                    <a:gd name="T10" fmla="*/ 2112 w 2112"/>
                    <a:gd name="T11" fmla="*/ 3504 h 350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112" h="3504">
                      <a:moveTo>
                        <a:pt x="0" y="0"/>
                      </a:moveTo>
                      <a:cubicBezTo>
                        <a:pt x="93" y="87"/>
                        <a:pt x="376" y="320"/>
                        <a:pt x="560" y="520"/>
                      </a:cubicBezTo>
                      <a:cubicBezTo>
                        <a:pt x="744" y="720"/>
                        <a:pt x="941" y="967"/>
                        <a:pt x="1104" y="1200"/>
                      </a:cubicBezTo>
                      <a:cubicBezTo>
                        <a:pt x="1267" y="1433"/>
                        <a:pt x="1395" y="1628"/>
                        <a:pt x="1536" y="1920"/>
                      </a:cubicBezTo>
                      <a:cubicBezTo>
                        <a:pt x="1677" y="2212"/>
                        <a:pt x="1856" y="2688"/>
                        <a:pt x="1952" y="2952"/>
                      </a:cubicBezTo>
                      <a:cubicBezTo>
                        <a:pt x="2048" y="3216"/>
                        <a:pt x="2079" y="3389"/>
                        <a:pt x="2112" y="350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7" name="Freeform 17">
                  <a:extLst>
                    <a:ext uri="{FF2B5EF4-FFF2-40B4-BE49-F238E27FC236}">
                      <a16:creationId xmlns:a16="http://schemas.microsoft.com/office/drawing/2014/main" id="{BDE190BA-ED86-4959-8D92-27923377E01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44" y="384"/>
                  <a:ext cx="1296" cy="3744"/>
                </a:xfrm>
                <a:custGeom>
                  <a:avLst/>
                  <a:gdLst>
                    <a:gd name="T0" fmla="*/ 1296 w 1296"/>
                    <a:gd name="T1" fmla="*/ 0 h 3744"/>
                    <a:gd name="T2" fmla="*/ 1008 w 1296"/>
                    <a:gd name="T3" fmla="*/ 624 h 3744"/>
                    <a:gd name="T4" fmla="*/ 480 w 1296"/>
                    <a:gd name="T5" fmla="*/ 1848 h 3744"/>
                    <a:gd name="T6" fmla="*/ 0 w 1296"/>
                    <a:gd name="T7" fmla="*/ 3744 h 3744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1296" h="3744">
                      <a:moveTo>
                        <a:pt x="1296" y="0"/>
                      </a:moveTo>
                      <a:cubicBezTo>
                        <a:pt x="1224" y="164"/>
                        <a:pt x="1144" y="316"/>
                        <a:pt x="1008" y="624"/>
                      </a:cubicBezTo>
                      <a:cubicBezTo>
                        <a:pt x="872" y="932"/>
                        <a:pt x="648" y="1328"/>
                        <a:pt x="480" y="1848"/>
                      </a:cubicBezTo>
                      <a:cubicBezTo>
                        <a:pt x="312" y="2368"/>
                        <a:pt x="100" y="3349"/>
                        <a:pt x="0" y="3744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" name="Freeform 19">
                  <a:extLst>
                    <a:ext uri="{FF2B5EF4-FFF2-40B4-BE49-F238E27FC236}">
                      <a16:creationId xmlns:a16="http://schemas.microsoft.com/office/drawing/2014/main" id="{AF17E6D1-2C56-4B37-B13D-332573C4A4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72" y="432"/>
                  <a:ext cx="768" cy="3792"/>
                </a:xfrm>
                <a:custGeom>
                  <a:avLst/>
                  <a:gdLst>
                    <a:gd name="T0" fmla="*/ 768 w 768"/>
                    <a:gd name="T1" fmla="*/ 0 h 3792"/>
                    <a:gd name="T2" fmla="*/ 576 w 768"/>
                    <a:gd name="T3" fmla="*/ 920 h 3792"/>
                    <a:gd name="T4" fmla="*/ 240 w 768"/>
                    <a:gd name="T5" fmla="*/ 2496 h 3792"/>
                    <a:gd name="T6" fmla="*/ 0 w 768"/>
                    <a:gd name="T7" fmla="*/ 3792 h 3792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768" h="3792">
                      <a:moveTo>
                        <a:pt x="768" y="0"/>
                      </a:moveTo>
                      <a:cubicBezTo>
                        <a:pt x="736" y="153"/>
                        <a:pt x="664" y="504"/>
                        <a:pt x="576" y="920"/>
                      </a:cubicBezTo>
                      <a:cubicBezTo>
                        <a:pt x="488" y="1336"/>
                        <a:pt x="336" y="2017"/>
                        <a:pt x="240" y="2496"/>
                      </a:cubicBezTo>
                      <a:cubicBezTo>
                        <a:pt x="144" y="2975"/>
                        <a:pt x="68" y="3384"/>
                        <a:pt x="0" y="3792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9" name="Freeform 20">
                  <a:extLst>
                    <a:ext uri="{FF2B5EF4-FFF2-40B4-BE49-F238E27FC236}">
                      <a16:creationId xmlns:a16="http://schemas.microsoft.com/office/drawing/2014/main" id="{7350582E-045C-42A1-81F4-4BB5B16A732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40" y="480"/>
                  <a:ext cx="1104" cy="3696"/>
                </a:xfrm>
                <a:custGeom>
                  <a:avLst/>
                  <a:gdLst>
                    <a:gd name="T0" fmla="*/ 0 w 1104"/>
                    <a:gd name="T1" fmla="*/ 0 h 3696"/>
                    <a:gd name="T2" fmla="*/ 384 w 1104"/>
                    <a:gd name="T3" fmla="*/ 768 h 3696"/>
                    <a:gd name="T4" fmla="*/ 768 w 1104"/>
                    <a:gd name="T5" fmla="*/ 2208 h 3696"/>
                    <a:gd name="T6" fmla="*/ 928 w 1104"/>
                    <a:gd name="T7" fmla="*/ 2776 h 3696"/>
                    <a:gd name="T8" fmla="*/ 1072 w 1104"/>
                    <a:gd name="T9" fmla="*/ 3376 h 3696"/>
                    <a:gd name="T10" fmla="*/ 1104 w 1104"/>
                    <a:gd name="T11" fmla="*/ 3696 h 3696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1104" h="3696">
                      <a:moveTo>
                        <a:pt x="0" y="0"/>
                      </a:moveTo>
                      <a:cubicBezTo>
                        <a:pt x="128" y="200"/>
                        <a:pt x="256" y="400"/>
                        <a:pt x="384" y="768"/>
                      </a:cubicBezTo>
                      <a:cubicBezTo>
                        <a:pt x="512" y="1136"/>
                        <a:pt x="677" y="1873"/>
                        <a:pt x="768" y="2208"/>
                      </a:cubicBezTo>
                      <a:cubicBezTo>
                        <a:pt x="859" y="2543"/>
                        <a:pt x="877" y="2581"/>
                        <a:pt x="928" y="2776"/>
                      </a:cubicBezTo>
                      <a:cubicBezTo>
                        <a:pt x="979" y="2971"/>
                        <a:pt x="1043" y="3223"/>
                        <a:pt x="1072" y="3376"/>
                      </a:cubicBezTo>
                      <a:cubicBezTo>
                        <a:pt x="1101" y="3529"/>
                        <a:pt x="1097" y="3629"/>
                        <a:pt x="1104" y="3696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" name="Freeform 21">
                  <a:extLst>
                    <a:ext uri="{FF2B5EF4-FFF2-40B4-BE49-F238E27FC236}">
                      <a16:creationId xmlns:a16="http://schemas.microsoft.com/office/drawing/2014/main" id="{F65B104E-7F2A-49AB-A53F-7AC2C1A49E3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48" y="384"/>
                  <a:ext cx="192" cy="3888"/>
                </a:xfrm>
                <a:custGeom>
                  <a:avLst/>
                  <a:gdLst>
                    <a:gd name="T0" fmla="*/ 192 w 192"/>
                    <a:gd name="T1" fmla="*/ 0 h 3888"/>
                    <a:gd name="T2" fmla="*/ 144 w 192"/>
                    <a:gd name="T3" fmla="*/ 1104 h 3888"/>
                    <a:gd name="T4" fmla="*/ 0 w 192"/>
                    <a:gd name="T5" fmla="*/ 3888 h 3888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192" h="3888">
                      <a:moveTo>
                        <a:pt x="192" y="0"/>
                      </a:moveTo>
                      <a:cubicBezTo>
                        <a:pt x="184" y="228"/>
                        <a:pt x="176" y="456"/>
                        <a:pt x="144" y="1104"/>
                      </a:cubicBezTo>
                      <a:cubicBezTo>
                        <a:pt x="112" y="1752"/>
                        <a:pt x="56" y="2820"/>
                        <a:pt x="0" y="388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" name="Freeform 22">
                  <a:extLst>
                    <a:ext uri="{FF2B5EF4-FFF2-40B4-BE49-F238E27FC236}">
                      <a16:creationId xmlns:a16="http://schemas.microsoft.com/office/drawing/2014/main" id="{2D0EF05D-352E-4A93-9F7B-D9DF2DDAE9D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40" y="384"/>
                  <a:ext cx="480" cy="3840"/>
                </a:xfrm>
                <a:custGeom>
                  <a:avLst/>
                  <a:gdLst>
                    <a:gd name="T0" fmla="*/ 0 w 480"/>
                    <a:gd name="T1" fmla="*/ 0 h 3840"/>
                    <a:gd name="T2" fmla="*/ 192 w 480"/>
                    <a:gd name="T3" fmla="*/ 1392 h 3840"/>
                    <a:gd name="T4" fmla="*/ 432 w 480"/>
                    <a:gd name="T5" fmla="*/ 3408 h 3840"/>
                    <a:gd name="T6" fmla="*/ 480 w 480"/>
                    <a:gd name="T7" fmla="*/ 3840 h 384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480" h="3840">
                      <a:moveTo>
                        <a:pt x="0" y="0"/>
                      </a:moveTo>
                      <a:cubicBezTo>
                        <a:pt x="60" y="412"/>
                        <a:pt x="120" y="824"/>
                        <a:pt x="192" y="1392"/>
                      </a:cubicBezTo>
                      <a:cubicBezTo>
                        <a:pt x="264" y="1960"/>
                        <a:pt x="384" y="3000"/>
                        <a:pt x="432" y="3408"/>
                      </a:cubicBezTo>
                      <a:cubicBezTo>
                        <a:pt x="480" y="3816"/>
                        <a:pt x="480" y="3828"/>
                        <a:pt x="480" y="3840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" name="Freeform 23">
                  <a:extLst>
                    <a:ext uri="{FF2B5EF4-FFF2-40B4-BE49-F238E27FC236}">
                      <a16:creationId xmlns:a16="http://schemas.microsoft.com/office/drawing/2014/main" id="{E34C93AF-292D-46F5-889B-D96DFD1E478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0" y="3024"/>
                  <a:ext cx="5328" cy="744"/>
                </a:xfrm>
                <a:custGeom>
                  <a:avLst/>
                  <a:gdLst>
                    <a:gd name="T0" fmla="*/ 0 w 5328"/>
                    <a:gd name="T1" fmla="*/ 144 h 744"/>
                    <a:gd name="T2" fmla="*/ 912 w 5328"/>
                    <a:gd name="T3" fmla="*/ 480 h 744"/>
                    <a:gd name="T4" fmla="*/ 1968 w 5328"/>
                    <a:gd name="T5" fmla="*/ 672 h 744"/>
                    <a:gd name="T6" fmla="*/ 3024 w 5328"/>
                    <a:gd name="T7" fmla="*/ 720 h 744"/>
                    <a:gd name="T8" fmla="*/ 4176 w 5328"/>
                    <a:gd name="T9" fmla="*/ 528 h 744"/>
                    <a:gd name="T10" fmla="*/ 4992 w 5328"/>
                    <a:gd name="T11" fmla="*/ 240 h 744"/>
                    <a:gd name="T12" fmla="*/ 5328 w 5328"/>
                    <a:gd name="T13" fmla="*/ 0 h 74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5328" h="744">
                      <a:moveTo>
                        <a:pt x="0" y="144"/>
                      </a:moveTo>
                      <a:cubicBezTo>
                        <a:pt x="292" y="268"/>
                        <a:pt x="584" y="392"/>
                        <a:pt x="912" y="480"/>
                      </a:cubicBezTo>
                      <a:cubicBezTo>
                        <a:pt x="1240" y="568"/>
                        <a:pt x="1616" y="632"/>
                        <a:pt x="1968" y="672"/>
                      </a:cubicBezTo>
                      <a:cubicBezTo>
                        <a:pt x="2320" y="712"/>
                        <a:pt x="2656" y="744"/>
                        <a:pt x="3024" y="720"/>
                      </a:cubicBezTo>
                      <a:cubicBezTo>
                        <a:pt x="3392" y="696"/>
                        <a:pt x="3848" y="608"/>
                        <a:pt x="4176" y="528"/>
                      </a:cubicBezTo>
                      <a:cubicBezTo>
                        <a:pt x="4504" y="448"/>
                        <a:pt x="4800" y="328"/>
                        <a:pt x="4992" y="240"/>
                      </a:cubicBezTo>
                      <a:cubicBezTo>
                        <a:pt x="5184" y="152"/>
                        <a:pt x="5256" y="76"/>
                        <a:pt x="5328" y="0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" name="Freeform 24">
                  <a:extLst>
                    <a:ext uri="{FF2B5EF4-FFF2-40B4-BE49-F238E27FC236}">
                      <a16:creationId xmlns:a16="http://schemas.microsoft.com/office/drawing/2014/main" id="{0EBC6E87-AAD1-4F6B-AA08-AB775FECBBE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4" y="2544"/>
                  <a:ext cx="4992" cy="656"/>
                </a:xfrm>
                <a:custGeom>
                  <a:avLst/>
                  <a:gdLst>
                    <a:gd name="T0" fmla="*/ 0 w 4992"/>
                    <a:gd name="T1" fmla="*/ 144 h 656"/>
                    <a:gd name="T2" fmla="*/ 960 w 4992"/>
                    <a:gd name="T3" fmla="*/ 432 h 656"/>
                    <a:gd name="T4" fmla="*/ 1920 w 4992"/>
                    <a:gd name="T5" fmla="*/ 624 h 656"/>
                    <a:gd name="T6" fmla="*/ 2880 w 4992"/>
                    <a:gd name="T7" fmla="*/ 624 h 656"/>
                    <a:gd name="T8" fmla="*/ 3840 w 4992"/>
                    <a:gd name="T9" fmla="*/ 480 h 656"/>
                    <a:gd name="T10" fmla="*/ 4512 w 4992"/>
                    <a:gd name="T11" fmla="*/ 240 h 656"/>
                    <a:gd name="T12" fmla="*/ 4992 w 4992"/>
                    <a:gd name="T13" fmla="*/ 0 h 65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0" t="0" r="r" b="b"/>
                  <a:pathLst>
                    <a:path w="4992" h="656">
                      <a:moveTo>
                        <a:pt x="0" y="144"/>
                      </a:moveTo>
                      <a:cubicBezTo>
                        <a:pt x="320" y="248"/>
                        <a:pt x="640" y="352"/>
                        <a:pt x="960" y="432"/>
                      </a:cubicBezTo>
                      <a:cubicBezTo>
                        <a:pt x="1280" y="512"/>
                        <a:pt x="1600" y="592"/>
                        <a:pt x="1920" y="624"/>
                      </a:cubicBezTo>
                      <a:cubicBezTo>
                        <a:pt x="2240" y="656"/>
                        <a:pt x="2560" y="648"/>
                        <a:pt x="2880" y="624"/>
                      </a:cubicBezTo>
                      <a:cubicBezTo>
                        <a:pt x="3200" y="600"/>
                        <a:pt x="3568" y="544"/>
                        <a:pt x="3840" y="480"/>
                      </a:cubicBezTo>
                      <a:cubicBezTo>
                        <a:pt x="4112" y="416"/>
                        <a:pt x="4320" y="320"/>
                        <a:pt x="4512" y="240"/>
                      </a:cubicBezTo>
                      <a:cubicBezTo>
                        <a:pt x="4704" y="160"/>
                        <a:pt x="4848" y="80"/>
                        <a:pt x="4992" y="0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" name="Freeform 25">
                  <a:extLst>
                    <a:ext uri="{FF2B5EF4-FFF2-40B4-BE49-F238E27FC236}">
                      <a16:creationId xmlns:a16="http://schemas.microsoft.com/office/drawing/2014/main" id="{F83E22ED-0B03-478E-B030-602A3BC0AC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32" y="2112"/>
                  <a:ext cx="4464" cy="512"/>
                </a:xfrm>
                <a:custGeom>
                  <a:avLst/>
                  <a:gdLst>
                    <a:gd name="T0" fmla="*/ 0 w 4464"/>
                    <a:gd name="T1" fmla="*/ 96 h 512"/>
                    <a:gd name="T2" fmla="*/ 912 w 4464"/>
                    <a:gd name="T3" fmla="*/ 384 h 512"/>
                    <a:gd name="T4" fmla="*/ 1776 w 4464"/>
                    <a:gd name="T5" fmla="*/ 480 h 512"/>
                    <a:gd name="T6" fmla="*/ 2928 w 4464"/>
                    <a:gd name="T7" fmla="*/ 480 h 512"/>
                    <a:gd name="T8" fmla="*/ 3792 w 4464"/>
                    <a:gd name="T9" fmla="*/ 288 h 512"/>
                    <a:gd name="T10" fmla="*/ 4464 w 4464"/>
                    <a:gd name="T11" fmla="*/ 0 h 5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4464" h="512">
                      <a:moveTo>
                        <a:pt x="0" y="96"/>
                      </a:moveTo>
                      <a:cubicBezTo>
                        <a:pt x="308" y="208"/>
                        <a:pt x="616" y="320"/>
                        <a:pt x="912" y="384"/>
                      </a:cubicBezTo>
                      <a:cubicBezTo>
                        <a:pt x="1208" y="448"/>
                        <a:pt x="1440" y="464"/>
                        <a:pt x="1776" y="480"/>
                      </a:cubicBezTo>
                      <a:cubicBezTo>
                        <a:pt x="2112" y="496"/>
                        <a:pt x="2592" y="512"/>
                        <a:pt x="2928" y="480"/>
                      </a:cubicBezTo>
                      <a:cubicBezTo>
                        <a:pt x="3264" y="448"/>
                        <a:pt x="3536" y="368"/>
                        <a:pt x="3792" y="288"/>
                      </a:cubicBezTo>
                      <a:cubicBezTo>
                        <a:pt x="4048" y="208"/>
                        <a:pt x="4256" y="104"/>
                        <a:pt x="4464" y="0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" name="Freeform 26">
                  <a:extLst>
                    <a:ext uri="{FF2B5EF4-FFF2-40B4-BE49-F238E27FC236}">
                      <a16:creationId xmlns:a16="http://schemas.microsoft.com/office/drawing/2014/main" id="{EED3F500-937A-4EDD-91F6-B8843D1A97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68" y="1728"/>
                  <a:ext cx="3888" cy="360"/>
                </a:xfrm>
                <a:custGeom>
                  <a:avLst/>
                  <a:gdLst>
                    <a:gd name="T0" fmla="*/ 0 w 3888"/>
                    <a:gd name="T1" fmla="*/ 48 h 360"/>
                    <a:gd name="T2" fmla="*/ 1152 w 3888"/>
                    <a:gd name="T3" fmla="*/ 288 h 360"/>
                    <a:gd name="T4" fmla="*/ 2304 w 3888"/>
                    <a:gd name="T5" fmla="*/ 336 h 360"/>
                    <a:gd name="T6" fmla="*/ 3456 w 3888"/>
                    <a:gd name="T7" fmla="*/ 144 h 360"/>
                    <a:gd name="T8" fmla="*/ 3888 w 3888"/>
                    <a:gd name="T9" fmla="*/ 0 h 36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888" h="360">
                      <a:moveTo>
                        <a:pt x="0" y="48"/>
                      </a:moveTo>
                      <a:cubicBezTo>
                        <a:pt x="384" y="144"/>
                        <a:pt x="768" y="240"/>
                        <a:pt x="1152" y="288"/>
                      </a:cubicBezTo>
                      <a:cubicBezTo>
                        <a:pt x="1536" y="336"/>
                        <a:pt x="1920" y="360"/>
                        <a:pt x="2304" y="336"/>
                      </a:cubicBezTo>
                      <a:cubicBezTo>
                        <a:pt x="2688" y="312"/>
                        <a:pt x="3192" y="200"/>
                        <a:pt x="3456" y="144"/>
                      </a:cubicBezTo>
                      <a:cubicBezTo>
                        <a:pt x="3720" y="88"/>
                        <a:pt x="3804" y="44"/>
                        <a:pt x="3888" y="0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" name="Freeform 27">
                  <a:extLst>
                    <a:ext uri="{FF2B5EF4-FFF2-40B4-BE49-F238E27FC236}">
                      <a16:creationId xmlns:a16="http://schemas.microsoft.com/office/drawing/2014/main" id="{647F74D9-34E3-4D2C-B181-A93E76B88F9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52" y="1344"/>
                  <a:ext cx="3168" cy="288"/>
                </a:xfrm>
                <a:custGeom>
                  <a:avLst/>
                  <a:gdLst>
                    <a:gd name="T0" fmla="*/ 0 w 3168"/>
                    <a:gd name="T1" fmla="*/ 0 h 288"/>
                    <a:gd name="T2" fmla="*/ 816 w 3168"/>
                    <a:gd name="T3" fmla="*/ 192 h 288"/>
                    <a:gd name="T4" fmla="*/ 1872 w 3168"/>
                    <a:gd name="T5" fmla="*/ 288 h 288"/>
                    <a:gd name="T6" fmla="*/ 2496 w 3168"/>
                    <a:gd name="T7" fmla="*/ 192 h 288"/>
                    <a:gd name="T8" fmla="*/ 3168 w 3168"/>
                    <a:gd name="T9" fmla="*/ 0 h 28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168" h="288">
                      <a:moveTo>
                        <a:pt x="0" y="0"/>
                      </a:moveTo>
                      <a:cubicBezTo>
                        <a:pt x="252" y="72"/>
                        <a:pt x="504" y="144"/>
                        <a:pt x="816" y="192"/>
                      </a:cubicBezTo>
                      <a:cubicBezTo>
                        <a:pt x="1128" y="240"/>
                        <a:pt x="1592" y="288"/>
                        <a:pt x="1872" y="288"/>
                      </a:cubicBezTo>
                      <a:cubicBezTo>
                        <a:pt x="2152" y="288"/>
                        <a:pt x="2280" y="240"/>
                        <a:pt x="2496" y="192"/>
                      </a:cubicBezTo>
                      <a:cubicBezTo>
                        <a:pt x="2712" y="144"/>
                        <a:pt x="2940" y="72"/>
                        <a:pt x="3168" y="0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" name="Freeform 28">
                  <a:extLst>
                    <a:ext uri="{FF2B5EF4-FFF2-40B4-BE49-F238E27FC236}">
                      <a16:creationId xmlns:a16="http://schemas.microsoft.com/office/drawing/2014/main" id="{7B394DE8-6A2A-455F-A3D4-6B6AD675F5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84" y="960"/>
                  <a:ext cx="2304" cy="192"/>
                </a:xfrm>
                <a:custGeom>
                  <a:avLst/>
                  <a:gdLst>
                    <a:gd name="T0" fmla="*/ 0 w 2304"/>
                    <a:gd name="T1" fmla="*/ 0 h 192"/>
                    <a:gd name="T2" fmla="*/ 528 w 2304"/>
                    <a:gd name="T3" fmla="*/ 144 h 192"/>
                    <a:gd name="T4" fmla="*/ 1296 w 2304"/>
                    <a:gd name="T5" fmla="*/ 192 h 192"/>
                    <a:gd name="T6" fmla="*/ 1968 w 2304"/>
                    <a:gd name="T7" fmla="*/ 144 h 192"/>
                    <a:gd name="T8" fmla="*/ 2304 w 2304"/>
                    <a:gd name="T9" fmla="*/ 48 h 192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2304" h="192">
                      <a:moveTo>
                        <a:pt x="0" y="0"/>
                      </a:moveTo>
                      <a:cubicBezTo>
                        <a:pt x="156" y="56"/>
                        <a:pt x="312" y="112"/>
                        <a:pt x="528" y="144"/>
                      </a:cubicBezTo>
                      <a:cubicBezTo>
                        <a:pt x="744" y="176"/>
                        <a:pt x="1056" y="192"/>
                        <a:pt x="1296" y="192"/>
                      </a:cubicBezTo>
                      <a:cubicBezTo>
                        <a:pt x="1536" y="192"/>
                        <a:pt x="1800" y="168"/>
                        <a:pt x="1968" y="144"/>
                      </a:cubicBezTo>
                      <a:cubicBezTo>
                        <a:pt x="2136" y="120"/>
                        <a:pt x="2220" y="84"/>
                        <a:pt x="2304" y="4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" name="Freeform 29">
                  <a:extLst>
                    <a:ext uri="{FF2B5EF4-FFF2-40B4-BE49-F238E27FC236}">
                      <a16:creationId xmlns:a16="http://schemas.microsoft.com/office/drawing/2014/main" id="{ABC474C5-AB1D-44D7-9D17-CF328384293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12" y="672"/>
                  <a:ext cx="1344" cy="160"/>
                </a:xfrm>
                <a:custGeom>
                  <a:avLst/>
                  <a:gdLst>
                    <a:gd name="T0" fmla="*/ 0 w 1344"/>
                    <a:gd name="T1" fmla="*/ 0 h 160"/>
                    <a:gd name="T2" fmla="*/ 528 w 1344"/>
                    <a:gd name="T3" fmla="*/ 144 h 160"/>
                    <a:gd name="T4" fmla="*/ 1104 w 1344"/>
                    <a:gd name="T5" fmla="*/ 96 h 160"/>
                    <a:gd name="T6" fmla="*/ 1344 w 1344"/>
                    <a:gd name="T7" fmla="*/ 48 h 16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1344" h="160">
                      <a:moveTo>
                        <a:pt x="0" y="0"/>
                      </a:moveTo>
                      <a:cubicBezTo>
                        <a:pt x="172" y="64"/>
                        <a:pt x="344" y="128"/>
                        <a:pt x="528" y="144"/>
                      </a:cubicBezTo>
                      <a:cubicBezTo>
                        <a:pt x="712" y="160"/>
                        <a:pt x="968" y="112"/>
                        <a:pt x="1104" y="96"/>
                      </a:cubicBezTo>
                      <a:cubicBezTo>
                        <a:pt x="1240" y="80"/>
                        <a:pt x="1292" y="64"/>
                        <a:pt x="1344" y="48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" name="Freeform 30">
                  <a:extLst>
                    <a:ext uri="{FF2B5EF4-FFF2-40B4-BE49-F238E27FC236}">
                      <a16:creationId xmlns:a16="http://schemas.microsoft.com/office/drawing/2014/main" id="{083C12E2-E06D-4493-B2A1-DD9D96CC28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04" y="3392"/>
                  <a:ext cx="5712" cy="904"/>
                </a:xfrm>
                <a:custGeom>
                  <a:avLst/>
                  <a:gdLst>
                    <a:gd name="T0" fmla="*/ 0 w 5712"/>
                    <a:gd name="T1" fmla="*/ 304 h 904"/>
                    <a:gd name="T2" fmla="*/ 672 w 5712"/>
                    <a:gd name="T3" fmla="*/ 544 h 904"/>
                    <a:gd name="T4" fmla="*/ 1392 w 5712"/>
                    <a:gd name="T5" fmla="*/ 736 h 904"/>
                    <a:gd name="T6" fmla="*/ 2208 w 5712"/>
                    <a:gd name="T7" fmla="*/ 880 h 904"/>
                    <a:gd name="T8" fmla="*/ 3168 w 5712"/>
                    <a:gd name="T9" fmla="*/ 880 h 904"/>
                    <a:gd name="T10" fmla="*/ 3984 w 5712"/>
                    <a:gd name="T11" fmla="*/ 784 h 904"/>
                    <a:gd name="T12" fmla="*/ 4672 w 5712"/>
                    <a:gd name="T13" fmla="*/ 640 h 904"/>
                    <a:gd name="T14" fmla="*/ 5280 w 5712"/>
                    <a:gd name="T15" fmla="*/ 352 h 904"/>
                    <a:gd name="T16" fmla="*/ 5712 w 5712"/>
                    <a:gd name="T17" fmla="*/ 0 h 90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5712" h="904">
                      <a:moveTo>
                        <a:pt x="0" y="304"/>
                      </a:moveTo>
                      <a:cubicBezTo>
                        <a:pt x="220" y="388"/>
                        <a:pt x="440" y="472"/>
                        <a:pt x="672" y="544"/>
                      </a:cubicBezTo>
                      <a:cubicBezTo>
                        <a:pt x="904" y="616"/>
                        <a:pt x="1136" y="680"/>
                        <a:pt x="1392" y="736"/>
                      </a:cubicBezTo>
                      <a:cubicBezTo>
                        <a:pt x="1648" y="792"/>
                        <a:pt x="1912" y="856"/>
                        <a:pt x="2208" y="880"/>
                      </a:cubicBezTo>
                      <a:cubicBezTo>
                        <a:pt x="2504" y="904"/>
                        <a:pt x="2872" y="896"/>
                        <a:pt x="3168" y="880"/>
                      </a:cubicBezTo>
                      <a:cubicBezTo>
                        <a:pt x="3464" y="864"/>
                        <a:pt x="3733" y="824"/>
                        <a:pt x="3984" y="784"/>
                      </a:cubicBezTo>
                      <a:cubicBezTo>
                        <a:pt x="4235" y="744"/>
                        <a:pt x="4456" y="712"/>
                        <a:pt x="4672" y="640"/>
                      </a:cubicBezTo>
                      <a:cubicBezTo>
                        <a:pt x="4888" y="568"/>
                        <a:pt x="5107" y="459"/>
                        <a:pt x="5280" y="352"/>
                      </a:cubicBezTo>
                      <a:cubicBezTo>
                        <a:pt x="5453" y="245"/>
                        <a:pt x="5622" y="73"/>
                        <a:pt x="5712" y="0"/>
                      </a:cubicBezTo>
                    </a:path>
                  </a:pathLst>
                </a:custGeom>
                <a:noFill/>
                <a:ln w="76200" cmpd="sng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>
                  <a:defPPr>
                    <a:defRPr lang="ru-RU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defTabSz="432603" eaLnBrk="0" fontAlgn="base" hangingPunct="0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 sz="852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9" name="Freeform 31">
              <a:extLst>
                <a:ext uri="{FF2B5EF4-FFF2-40B4-BE49-F238E27FC236}">
                  <a16:creationId xmlns:a16="http://schemas.microsoft.com/office/drawing/2014/main" id="{6F5801C2-E2C0-4CA8-B6CC-F48324609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" y="48"/>
              <a:ext cx="224" cy="312"/>
            </a:xfrm>
            <a:custGeom>
              <a:avLst/>
              <a:gdLst>
                <a:gd name="T0" fmla="*/ 12 w 307"/>
                <a:gd name="T1" fmla="*/ 48 h 539"/>
                <a:gd name="T2" fmla="*/ 0 w 307"/>
                <a:gd name="T3" fmla="*/ 32 h 539"/>
                <a:gd name="T4" fmla="*/ 12 w 307"/>
                <a:gd name="T5" fmla="*/ 14 h 539"/>
                <a:gd name="T6" fmla="*/ 44 w 307"/>
                <a:gd name="T7" fmla="*/ 2 h 539"/>
                <a:gd name="T8" fmla="*/ 93 w 307"/>
                <a:gd name="T9" fmla="*/ 5 h 539"/>
                <a:gd name="T10" fmla="*/ 118 w 307"/>
                <a:gd name="T11" fmla="*/ 23 h 539"/>
                <a:gd name="T12" fmla="*/ 87 w 307"/>
                <a:gd name="T13" fmla="*/ 54 h 539"/>
                <a:gd name="T14" fmla="*/ 50 w 307"/>
                <a:gd name="T15" fmla="*/ 69 h 539"/>
                <a:gd name="T16" fmla="*/ 31 w 307"/>
                <a:gd name="T17" fmla="*/ 79 h 539"/>
                <a:gd name="T18" fmla="*/ 25 w 307"/>
                <a:gd name="T19" fmla="*/ 94 h 539"/>
                <a:gd name="T20" fmla="*/ 44 w 307"/>
                <a:gd name="T21" fmla="*/ 104 h 539"/>
                <a:gd name="T22" fmla="*/ 68 w 307"/>
                <a:gd name="T23" fmla="*/ 98 h 539"/>
                <a:gd name="T24" fmla="*/ 68 w 307"/>
                <a:gd name="T25" fmla="*/ 82 h 539"/>
                <a:gd name="T26" fmla="*/ 50 w 307"/>
                <a:gd name="T27" fmla="*/ 79 h 53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07" h="539">
                  <a:moveTo>
                    <a:pt x="32" y="248"/>
                  </a:moveTo>
                  <a:cubicBezTo>
                    <a:pt x="24" y="235"/>
                    <a:pt x="0" y="197"/>
                    <a:pt x="0" y="168"/>
                  </a:cubicBezTo>
                  <a:cubicBezTo>
                    <a:pt x="0" y="139"/>
                    <a:pt x="13" y="99"/>
                    <a:pt x="32" y="72"/>
                  </a:cubicBezTo>
                  <a:cubicBezTo>
                    <a:pt x="51" y="45"/>
                    <a:pt x="77" y="16"/>
                    <a:pt x="112" y="8"/>
                  </a:cubicBezTo>
                  <a:cubicBezTo>
                    <a:pt x="147" y="0"/>
                    <a:pt x="208" y="5"/>
                    <a:pt x="240" y="24"/>
                  </a:cubicBezTo>
                  <a:cubicBezTo>
                    <a:pt x="272" y="43"/>
                    <a:pt x="307" y="77"/>
                    <a:pt x="304" y="120"/>
                  </a:cubicBezTo>
                  <a:cubicBezTo>
                    <a:pt x="301" y="163"/>
                    <a:pt x="253" y="240"/>
                    <a:pt x="224" y="280"/>
                  </a:cubicBezTo>
                  <a:cubicBezTo>
                    <a:pt x="195" y="320"/>
                    <a:pt x="152" y="339"/>
                    <a:pt x="128" y="360"/>
                  </a:cubicBezTo>
                  <a:cubicBezTo>
                    <a:pt x="104" y="381"/>
                    <a:pt x="91" y="387"/>
                    <a:pt x="80" y="408"/>
                  </a:cubicBezTo>
                  <a:cubicBezTo>
                    <a:pt x="69" y="429"/>
                    <a:pt x="59" y="467"/>
                    <a:pt x="64" y="488"/>
                  </a:cubicBezTo>
                  <a:cubicBezTo>
                    <a:pt x="69" y="509"/>
                    <a:pt x="93" y="533"/>
                    <a:pt x="112" y="536"/>
                  </a:cubicBezTo>
                  <a:cubicBezTo>
                    <a:pt x="131" y="539"/>
                    <a:pt x="165" y="523"/>
                    <a:pt x="176" y="504"/>
                  </a:cubicBezTo>
                  <a:cubicBezTo>
                    <a:pt x="187" y="485"/>
                    <a:pt x="184" y="440"/>
                    <a:pt x="176" y="424"/>
                  </a:cubicBezTo>
                  <a:cubicBezTo>
                    <a:pt x="168" y="408"/>
                    <a:pt x="138" y="411"/>
                    <a:pt x="128" y="408"/>
                  </a:cubicBezTo>
                </a:path>
              </a:pathLst>
            </a:custGeom>
            <a:noFill/>
            <a:ln w="381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43260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ru-RU" sz="852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Group 61">
            <a:extLst>
              <a:ext uri="{FF2B5EF4-FFF2-40B4-BE49-F238E27FC236}">
                <a16:creationId xmlns:a16="http://schemas.microsoft.com/office/drawing/2014/main" id="{17FF5351-882B-462F-AFF1-1FB50F1EC994}"/>
              </a:ext>
            </a:extLst>
          </p:cNvPr>
          <p:cNvGrpSpPr>
            <a:grpSpLocks/>
          </p:cNvGrpSpPr>
          <p:nvPr/>
        </p:nvGrpSpPr>
        <p:grpSpPr bwMode="auto">
          <a:xfrm>
            <a:off x="9800466" y="1185758"/>
            <a:ext cx="1696881" cy="2628132"/>
            <a:chOff x="3217" y="1056"/>
            <a:chExt cx="1975" cy="3406"/>
          </a:xfrm>
        </p:grpSpPr>
        <p:grpSp>
          <p:nvGrpSpPr>
            <p:cNvPr id="31" name="Group 5">
              <a:extLst>
                <a:ext uri="{FF2B5EF4-FFF2-40B4-BE49-F238E27FC236}">
                  <a16:creationId xmlns:a16="http://schemas.microsoft.com/office/drawing/2014/main" id="{4CF2C46D-0897-45BF-9775-22BFE39D5F5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08" y="1056"/>
              <a:ext cx="211" cy="160"/>
              <a:chOff x="1161" y="624"/>
              <a:chExt cx="138" cy="144"/>
            </a:xfrm>
          </p:grpSpPr>
          <p:sp>
            <p:nvSpPr>
              <p:cNvPr id="33" name="Freeform 6">
                <a:extLst>
                  <a:ext uri="{FF2B5EF4-FFF2-40B4-BE49-F238E27FC236}">
                    <a16:creationId xmlns:a16="http://schemas.microsoft.com/office/drawing/2014/main" id="{70EBED75-88C2-4024-8476-1FB4E903F2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1" y="629"/>
                <a:ext cx="138" cy="139"/>
              </a:xfrm>
              <a:prstGeom prst="snip2DiagRect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432603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ru-RU" sz="852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Oval 7">
                <a:extLst>
                  <a:ext uri="{FF2B5EF4-FFF2-40B4-BE49-F238E27FC236}">
                    <a16:creationId xmlns:a16="http://schemas.microsoft.com/office/drawing/2014/main" id="{D4C72BE6-35F3-47DE-9122-B95A9C248E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624"/>
                <a:ext cx="48" cy="48"/>
              </a:xfrm>
              <a:prstGeom prst="snip2Diag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432603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lang="ru-RU" altLang="ru-RU" sz="852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32" name="Picture 9" descr="28102750">
              <a:extLst>
                <a:ext uri="{FF2B5EF4-FFF2-40B4-BE49-F238E27FC236}">
                  <a16:creationId xmlns:a16="http://schemas.microsoft.com/office/drawing/2014/main" id="{13BCCF03-B9DC-4FDE-AEED-C54AAF550FA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51" t="-386" r="11567"/>
            <a:stretch/>
          </p:blipFill>
          <p:spPr bwMode="auto">
            <a:xfrm>
              <a:off x="3217" y="2486"/>
              <a:ext cx="1975" cy="1976"/>
            </a:xfrm>
            <a:prstGeom prst="snip2DiagRect">
              <a:avLst>
                <a:gd name="adj1" fmla="val 14677"/>
                <a:gd name="adj2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6" name="Прямоугольник 35"/>
          <p:cNvSpPr/>
          <p:nvPr/>
        </p:nvSpPr>
        <p:spPr>
          <a:xfrm>
            <a:off x="412182" y="4261648"/>
            <a:ext cx="23392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anose="020B0604020202020204" pitchFamily="34" charset="0"/>
              </a:rPr>
              <a:t>Yechish</a:t>
            </a:r>
            <a:r>
              <a:rPr lang="ru-RU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:</a:t>
            </a:r>
            <a:r>
              <a:rPr lang="en-US" sz="3600" b="1" dirty="0" smtClean="0">
                <a:solidFill>
                  <a:schemeClr val="tx2"/>
                </a:solidFill>
                <a:latin typeface="Arial" panose="020B0604020202020204" pitchFamily="34" charset="0"/>
              </a:rPr>
              <a:t>  </a:t>
            </a:r>
            <a:endParaRPr lang="ru-RU" sz="3600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568152" y="4843146"/>
            <a:ext cx="374441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arenR"/>
            </a:pPr>
            <a:r>
              <a:rPr lang="en-US" sz="4000" dirty="0" smtClean="0">
                <a:latin typeface="Arial" panose="020B0604020202020204" pitchFamily="34" charset="0"/>
              </a:rPr>
              <a:t>35 </a:t>
            </a:r>
            <a:r>
              <a:rPr lang="pt-BR" sz="4000" dirty="0"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n-US" sz="4000" dirty="0" smtClean="0">
                <a:latin typeface="Arial" panose="020B0604020202020204" pitchFamily="34" charset="0"/>
              </a:rPr>
              <a:t> 2 = 70,     </a:t>
            </a:r>
          </a:p>
          <a:p>
            <a:r>
              <a:rPr lang="en-US" sz="4000" dirty="0" smtClean="0">
                <a:latin typeface="Arial" panose="020B0604020202020204" pitchFamily="34" charset="0"/>
              </a:rPr>
              <a:t>2) 94 – 70 = 24    </a:t>
            </a:r>
            <a:endParaRPr lang="en-US" sz="4000" dirty="0"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81044" y="4888429"/>
            <a:ext cx="5963492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</a:rPr>
              <a:t>3) 24 : 2 = 12 (</a:t>
            </a:r>
            <a:r>
              <a:rPr lang="en-US" sz="4000" dirty="0" err="1" smtClean="0">
                <a:latin typeface="Arial" panose="020B0604020202020204" pitchFamily="34" charset="0"/>
              </a:rPr>
              <a:t>quyon</a:t>
            </a:r>
            <a:r>
              <a:rPr lang="en-US" sz="4000" dirty="0" smtClean="0">
                <a:latin typeface="Arial" panose="020B0604020202020204" pitchFamily="34" charset="0"/>
              </a:rPr>
              <a:t>)</a:t>
            </a:r>
          </a:p>
          <a:p>
            <a:r>
              <a:rPr lang="en-US" sz="4000" dirty="0">
                <a:latin typeface="Arial" panose="020B0604020202020204" pitchFamily="34" charset="0"/>
              </a:rPr>
              <a:t>4) 35 - 12 = </a:t>
            </a:r>
            <a:r>
              <a:rPr lang="en-US" sz="4000" dirty="0" smtClean="0">
                <a:latin typeface="Arial" panose="020B0604020202020204" pitchFamily="34" charset="0"/>
              </a:rPr>
              <a:t>23 (</a:t>
            </a:r>
            <a:r>
              <a:rPr lang="en-US" sz="4000" dirty="0" err="1" smtClean="0">
                <a:latin typeface="Arial" panose="020B0604020202020204" pitchFamily="34" charset="0"/>
              </a:rPr>
              <a:t>tustovuq</a:t>
            </a:r>
            <a:r>
              <a:rPr lang="en-US" sz="4000" dirty="0" smtClean="0">
                <a:latin typeface="Arial" panose="020B0604020202020204" pitchFamily="34" charset="0"/>
              </a:rPr>
              <a:t>)</a:t>
            </a:r>
            <a:endParaRPr lang="ru-RU" sz="4000" dirty="0">
              <a:latin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</a:rPr>
              <a:t> </a:t>
            </a:r>
            <a:endParaRPr lang="ru-RU" sz="40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447485" y="6221930"/>
            <a:ext cx="116032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ru-RU" sz="4000" b="1" dirty="0">
                <a:solidFill>
                  <a:schemeClr val="tx2"/>
                </a:solidFill>
                <a:latin typeface="Arial" panose="020B0604020202020204" pitchFamily="34" charset="0"/>
              </a:rPr>
              <a:t>:</a:t>
            </a: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</a:rPr>
              <a:t>23 ta </a:t>
            </a:r>
            <a:r>
              <a:rPr lang="en-US" sz="4000" dirty="0" err="1" smtClean="0">
                <a:latin typeface="Arial" panose="020B0604020202020204" pitchFamily="34" charset="0"/>
              </a:rPr>
              <a:t>tustovuq</a:t>
            </a:r>
            <a:r>
              <a:rPr lang="en-US" sz="4000" dirty="0" smtClean="0">
                <a:latin typeface="Arial" panose="020B0604020202020204" pitchFamily="34" charset="0"/>
              </a:rPr>
              <a:t>, 12 ta </a:t>
            </a:r>
            <a:r>
              <a:rPr lang="en-US" sz="4000" dirty="0" err="1" smtClean="0">
                <a:latin typeface="Arial" panose="020B0604020202020204" pitchFamily="34" charset="0"/>
              </a:rPr>
              <a:t>quyon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716648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39" descr="toymart_3823_02big">
            <a:extLst>
              <a:ext uri="{FF2B5EF4-FFF2-40B4-BE49-F238E27FC236}">
                <a16:creationId xmlns:a16="http://schemas.microsoft.com/office/drawing/2014/main" id="{1010A8B9-3D98-47D0-A384-EEAFDEA1B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8172" y="2817153"/>
            <a:ext cx="1099486" cy="1051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YECHISH</a:t>
            </a:r>
            <a:endParaRPr lang="en-US" sz="4800" dirty="0"/>
          </a:p>
        </p:txBody>
      </p:sp>
      <p:grpSp>
        <p:nvGrpSpPr>
          <p:cNvPr id="30" name="Group 61">
            <a:extLst>
              <a:ext uri="{FF2B5EF4-FFF2-40B4-BE49-F238E27FC236}">
                <a16:creationId xmlns:a16="http://schemas.microsoft.com/office/drawing/2014/main" id="{17FF5351-882B-462F-AFF1-1FB50F1EC994}"/>
              </a:ext>
            </a:extLst>
          </p:cNvPr>
          <p:cNvGrpSpPr>
            <a:grpSpLocks/>
          </p:cNvGrpSpPr>
          <p:nvPr/>
        </p:nvGrpSpPr>
        <p:grpSpPr bwMode="auto">
          <a:xfrm>
            <a:off x="358172" y="248774"/>
            <a:ext cx="1473996" cy="2568379"/>
            <a:chOff x="3980" y="1056"/>
            <a:chExt cx="1975" cy="5559"/>
          </a:xfrm>
        </p:grpSpPr>
        <p:grpSp>
          <p:nvGrpSpPr>
            <p:cNvPr id="31" name="Group 5">
              <a:extLst>
                <a:ext uri="{FF2B5EF4-FFF2-40B4-BE49-F238E27FC236}">
                  <a16:creationId xmlns:a16="http://schemas.microsoft.com/office/drawing/2014/main" id="{4CF2C46D-0897-45BF-9775-22BFE39D5F5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08" y="1056"/>
              <a:ext cx="211" cy="160"/>
              <a:chOff x="1161" y="624"/>
              <a:chExt cx="138" cy="144"/>
            </a:xfrm>
          </p:grpSpPr>
          <p:sp>
            <p:nvSpPr>
              <p:cNvPr id="33" name="Freeform 6">
                <a:extLst>
                  <a:ext uri="{FF2B5EF4-FFF2-40B4-BE49-F238E27FC236}">
                    <a16:creationId xmlns:a16="http://schemas.microsoft.com/office/drawing/2014/main" id="{70EBED75-88C2-4024-8476-1FB4E903F2C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61" y="629"/>
                <a:ext cx="138" cy="139"/>
              </a:xfrm>
              <a:prstGeom prst="snip2DiagRect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432603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ru-RU" sz="852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Oval 7">
                <a:extLst>
                  <a:ext uri="{FF2B5EF4-FFF2-40B4-BE49-F238E27FC236}">
                    <a16:creationId xmlns:a16="http://schemas.microsoft.com/office/drawing/2014/main" id="{D4C72BE6-35F3-47DE-9122-B95A9C248E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00" y="624"/>
                <a:ext cx="48" cy="48"/>
              </a:xfrm>
              <a:prstGeom prst="snip2Diag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432603" fontAlgn="base">
                  <a:spcBef>
                    <a:spcPct val="0"/>
                  </a:spcBef>
                  <a:spcAft>
                    <a:spcPct val="0"/>
                  </a:spcAft>
                  <a:buNone/>
                </a:pPr>
                <a:endParaRPr lang="ru-RU" altLang="ru-RU" sz="852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32" name="Picture 9" descr="28102750">
              <a:extLst>
                <a:ext uri="{FF2B5EF4-FFF2-40B4-BE49-F238E27FC236}">
                  <a16:creationId xmlns:a16="http://schemas.microsoft.com/office/drawing/2014/main" id="{13BCCF03-B9DC-4FDE-AEED-C54AAF550FA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51" t="-386" r="11567"/>
            <a:stretch/>
          </p:blipFill>
          <p:spPr bwMode="auto">
            <a:xfrm>
              <a:off x="3980" y="4639"/>
              <a:ext cx="1975" cy="1976"/>
            </a:xfrm>
            <a:prstGeom prst="snip2DiagRect">
              <a:avLst>
                <a:gd name="adj1" fmla="val 14677"/>
                <a:gd name="adj2" fmla="val 16667"/>
              </a:avLst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8" name="Прямоугольник 37"/>
          <p:cNvSpPr/>
          <p:nvPr/>
        </p:nvSpPr>
        <p:spPr>
          <a:xfrm>
            <a:off x="208112" y="5654159"/>
            <a:ext cx="116032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anose="020B0604020202020204" pitchFamily="34" charset="0"/>
              </a:rPr>
              <a:t>Javob</a:t>
            </a:r>
            <a:r>
              <a:rPr lang="ru-RU" sz="4000" b="1" dirty="0">
                <a:solidFill>
                  <a:schemeClr val="tx2"/>
                </a:solidFill>
                <a:latin typeface="Arial" panose="020B0604020202020204" pitchFamily="34" charset="0"/>
              </a:rPr>
              <a:t>:</a:t>
            </a:r>
            <a: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</a:rPr>
              <a:t>23 ta </a:t>
            </a:r>
            <a:r>
              <a:rPr lang="en-US" sz="4000" dirty="0" err="1" smtClean="0">
                <a:latin typeface="Arial" panose="020B0604020202020204" pitchFamily="34" charset="0"/>
              </a:rPr>
              <a:t>tustovuq</a:t>
            </a:r>
            <a:r>
              <a:rPr lang="en-US" sz="4000" dirty="0" smtClean="0">
                <a:latin typeface="Arial" panose="020B0604020202020204" pitchFamily="34" charset="0"/>
              </a:rPr>
              <a:t>, 12 ta </a:t>
            </a:r>
            <a:r>
              <a:rPr lang="en-US" sz="4000" dirty="0" err="1" smtClean="0">
                <a:latin typeface="Arial" panose="020B0604020202020204" pitchFamily="34" charset="0"/>
              </a:rPr>
              <a:t>quyon</a:t>
            </a:r>
            <a:endParaRPr lang="ru-RU" sz="40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7527518" y="1955906"/>
            <a:ext cx="6400800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</a:rPr>
              <a:t>1) </a:t>
            </a:r>
            <a:r>
              <a:rPr lang="ru-RU" b="1" dirty="0" smtClean="0">
                <a:latin typeface="Arial" panose="020B0604020202020204" pitchFamily="34" charset="0"/>
              </a:rPr>
              <a:t>4х </a:t>
            </a:r>
            <a:r>
              <a:rPr lang="ru-RU" b="1" dirty="0">
                <a:latin typeface="Arial" panose="020B0604020202020204" pitchFamily="34" charset="0"/>
              </a:rPr>
              <a:t>+ 2(35 – х) = 94</a:t>
            </a: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x = 12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823439" y="1169882"/>
            <a:ext cx="318006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 smtClean="0">
                <a:latin typeface="Arial" panose="020B0604020202020204" pitchFamily="34" charset="0"/>
              </a:rPr>
              <a:t>Boshlar</a:t>
            </a:r>
            <a:r>
              <a:rPr lang="en-US" sz="3200" dirty="0" smtClean="0"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</a:rPr>
              <a:t>soni</a:t>
            </a:r>
            <a:r>
              <a:rPr lang="en-US" sz="3200" dirty="0" smtClean="0">
                <a:latin typeface="Arial" panose="020B0604020202020204" pitchFamily="34" charset="0"/>
              </a:rPr>
              <a:t>: 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</a:rPr>
              <a:t>  x ta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</a:rPr>
              <a:t>(35 – x) ta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603773" y="3448425"/>
            <a:ext cx="4463081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2) 35 – 12 =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3 (ta)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535609" y="950352"/>
            <a:ext cx="2956259" cy="29546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 smtClean="0">
                <a:latin typeface="Arial" panose="020B0604020202020204" pitchFamily="34" charset="0"/>
              </a:rPr>
              <a:t>Oyoqlar</a:t>
            </a:r>
            <a:r>
              <a:rPr lang="en-US" sz="3200" dirty="0" smtClean="0">
                <a:latin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</a:rPr>
              <a:t>soni</a:t>
            </a:r>
            <a:r>
              <a:rPr lang="en-US" sz="4400" dirty="0" smtClean="0">
                <a:latin typeface="Arial" panose="020B0604020202020204" pitchFamily="34" charset="0"/>
              </a:rPr>
              <a:t>:  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</a:rPr>
              <a:t> 4x   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</a:rPr>
              <a:t>2(35-x</a:t>
            </a:r>
            <a:r>
              <a:rPr lang="en-US" sz="4000" dirty="0">
                <a:latin typeface="Arial" panose="020B0604020202020204" pitchFamily="34" charset="0"/>
              </a:rPr>
              <a:t>) ta</a:t>
            </a:r>
            <a:endParaRPr lang="ru-RU" sz="40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358172" y="3955328"/>
            <a:ext cx="7544053" cy="6924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Jami:     35 ta           94 ta         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4384576" y="1291892"/>
            <a:ext cx="39128" cy="32850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Стрелка углом вверх 3"/>
          <p:cNvSpPr/>
          <p:nvPr/>
        </p:nvSpPr>
        <p:spPr>
          <a:xfrm>
            <a:off x="208112" y="248774"/>
            <a:ext cx="288032" cy="255332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470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  <p:bldP spid="4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0" y="292198"/>
            <a:ext cx="12313368" cy="775803"/>
          </a:xfrm>
          <a:prstGeom prst="rect">
            <a:avLst/>
          </a:prstGeom>
        </p:spPr>
        <p:txBody>
          <a:bodyPr vert="horz" wrap="square" lIns="0" tIns="36780" rIns="0" bIns="0" rtlCol="0">
            <a:spAutoFit/>
          </a:bodyPr>
          <a:lstStyle/>
          <a:p>
            <a:pPr marL="28294" algn="ctr">
              <a:spcBef>
                <a:spcPts val="289"/>
              </a:spcBef>
            </a:pPr>
            <a:r>
              <a:rPr lang="en-US" sz="4800" dirty="0" smtClean="0"/>
              <a:t>MASALA</a:t>
            </a:r>
            <a:endParaRPr lang="en-US" sz="4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8112" y="1296194"/>
            <a:ext cx="734510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</a:rPr>
              <a:t>     </a:t>
            </a:r>
            <a:r>
              <a:rPr lang="en-US" sz="4000" dirty="0" err="1" smtClean="0">
                <a:latin typeface="Arial" panose="020B0604020202020204" pitchFamily="34" charset="0"/>
              </a:rPr>
              <a:t>Rangli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qog‘ozlardan</a:t>
            </a:r>
            <a:r>
              <a:rPr lang="en-US" sz="4000" dirty="0" smtClean="0">
                <a:latin typeface="Arial" panose="020B0604020202020204" pitchFamily="34" charset="0"/>
              </a:rPr>
              <a:t> 28 ta </a:t>
            </a:r>
            <a:r>
              <a:rPr lang="en-US" sz="4000" dirty="0" err="1" smtClean="0">
                <a:latin typeface="Arial" panose="020B0604020202020204" pitchFamily="34" charset="0"/>
              </a:rPr>
              <a:t>uchburchak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to‘rtburchak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shakllari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yasaldi</a:t>
            </a:r>
            <a:r>
              <a:rPr lang="en-US" sz="4000" dirty="0" smtClean="0">
                <a:latin typeface="Arial" panose="020B0604020202020204" pitchFamily="34" charset="0"/>
              </a:rPr>
              <a:t>. Agar </a:t>
            </a:r>
            <a:r>
              <a:rPr lang="en-US" sz="4000" dirty="0" err="1" smtClean="0">
                <a:latin typeface="Arial" panose="020B0604020202020204" pitchFamily="34" charset="0"/>
              </a:rPr>
              <a:t>barcha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uchlar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soni</a:t>
            </a:r>
            <a:r>
              <a:rPr lang="en-US" sz="4000" dirty="0" smtClean="0">
                <a:latin typeface="Arial" panose="020B0604020202020204" pitchFamily="34" charset="0"/>
              </a:rPr>
              <a:t> 90 ta </a:t>
            </a:r>
            <a:r>
              <a:rPr lang="en-US" sz="4000" dirty="0" err="1" smtClean="0">
                <a:latin typeface="Arial" panose="020B0604020202020204" pitchFamily="34" charset="0"/>
              </a:rPr>
              <a:t>bo‘lsa</a:t>
            </a:r>
            <a:r>
              <a:rPr lang="en-US" sz="4000" dirty="0" smtClean="0">
                <a:latin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</a:rPr>
              <a:t>nechta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uchburchak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va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nechta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to‘rtburchak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shakllar</a:t>
            </a:r>
            <a:r>
              <a:rPr lang="en-US" sz="4000" dirty="0" smtClean="0">
                <a:latin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</a:rPr>
              <a:t>yasalgan</a:t>
            </a:r>
            <a:r>
              <a:rPr lang="en-US" sz="4000" dirty="0" smtClean="0">
                <a:latin typeface="Arial" panose="020B0604020202020204" pitchFamily="34" charset="0"/>
              </a:rPr>
              <a:t>? 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166788" y="1568294"/>
            <a:ext cx="1584176" cy="93610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10350661" y="3189020"/>
            <a:ext cx="1281336" cy="129614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 rot="2954177">
            <a:off x="3384765" y="5393117"/>
            <a:ext cx="1412918" cy="128973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10316431" y="1349418"/>
            <a:ext cx="1117916" cy="138784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Равнобедренный треугольник 44"/>
          <p:cNvSpPr/>
          <p:nvPr/>
        </p:nvSpPr>
        <p:spPr>
          <a:xfrm>
            <a:off x="8958876" y="4936919"/>
            <a:ext cx="2266460" cy="1508876"/>
          </a:xfrm>
          <a:prstGeom prst="triangl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Равнобедренный треугольник 45"/>
          <p:cNvSpPr/>
          <p:nvPr/>
        </p:nvSpPr>
        <p:spPr>
          <a:xfrm>
            <a:off x="5680720" y="5276669"/>
            <a:ext cx="2054020" cy="1387847"/>
          </a:xfrm>
          <a:prstGeom prst="triangle">
            <a:avLst>
              <a:gd name="adj" fmla="val 1000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Равнобедренный треугольник 46"/>
          <p:cNvSpPr/>
          <p:nvPr/>
        </p:nvSpPr>
        <p:spPr>
          <a:xfrm>
            <a:off x="7976184" y="2823327"/>
            <a:ext cx="1558755" cy="1387847"/>
          </a:xfrm>
          <a:prstGeom prst="triangle">
            <a:avLst>
              <a:gd name="adj" fmla="val 19752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6772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5653</TotalTime>
  <Words>588</Words>
  <Application>Microsoft Office PowerPoint</Application>
  <PresentationFormat>Произвольный</PresentationFormat>
  <Paragraphs>104</Paragraphs>
  <Slides>11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Office Theme</vt:lpstr>
      <vt:lpstr>MATEMATIKA</vt:lpstr>
      <vt:lpstr>Презентация PowerPoint</vt:lpstr>
      <vt:lpstr>    312- masala</vt:lpstr>
      <vt:lpstr>YECHISH</vt:lpstr>
      <vt:lpstr>313- masala</vt:lpstr>
      <vt:lpstr>318- masala</vt:lpstr>
      <vt:lpstr>MASALA</vt:lpstr>
      <vt:lpstr>YECHISH</vt:lpstr>
      <vt:lpstr>MASALA</vt:lpstr>
      <vt:lpstr>YECHISH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389</cp:revision>
  <dcterms:created xsi:type="dcterms:W3CDTF">2020-04-09T07:32:19Z</dcterms:created>
  <dcterms:modified xsi:type="dcterms:W3CDTF">2020-10-14T09:36:49Z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