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0" r:id="rId2"/>
    <p:sldId id="348" r:id="rId3"/>
    <p:sldId id="373" r:id="rId4"/>
    <p:sldId id="366" r:id="rId5"/>
    <p:sldId id="374" r:id="rId6"/>
    <p:sldId id="377" r:id="rId7"/>
    <p:sldId id="378" r:id="rId8"/>
    <p:sldId id="376" r:id="rId9"/>
    <p:sldId id="379" r:id="rId10"/>
    <p:sldId id="380" r:id="rId11"/>
    <p:sldId id="381" r:id="rId12"/>
    <p:sldId id="382" r:id="rId13"/>
    <p:sldId id="384" r:id="rId14"/>
    <p:sldId id="385" r:id="rId15"/>
    <p:sldId id="297" r:id="rId16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0305" autoAdjust="0"/>
  </p:normalViewPr>
  <p:slideViewPr>
    <p:cSldViewPr>
      <p:cViewPr varScale="1">
        <p:scale>
          <a:sx n="62" d="100"/>
          <a:sy n="62" d="100"/>
        </p:scale>
        <p:origin x="796" y="5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48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1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14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0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5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4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4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6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1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6" y="293959"/>
            <a:ext cx="1088136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1" y="1466856"/>
            <a:ext cx="3494839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82" y="1466856"/>
            <a:ext cx="3494839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3" y="1466856"/>
            <a:ext cx="3494839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6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1" y="5229601"/>
            <a:ext cx="3494839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26" indent="-159926">
              <a:buFont typeface="Arial" panose="020B0604020202020204" pitchFamily="34" charset="0"/>
              <a:buChar char="•"/>
              <a:defRPr sz="1469"/>
            </a:lvl2pPr>
            <a:lvl3pPr marL="319851" indent="-159926">
              <a:defRPr sz="1469"/>
            </a:lvl3pPr>
            <a:lvl4pPr marL="559741" indent="-239889">
              <a:defRPr sz="1469"/>
            </a:lvl4pPr>
            <a:lvl5pPr marL="799630" indent="-239889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82" y="5229601"/>
            <a:ext cx="3494839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26" indent="-159926">
              <a:buFont typeface="Arial" panose="020B0604020202020204" pitchFamily="34" charset="0"/>
              <a:buChar char="•"/>
              <a:defRPr sz="1469"/>
            </a:lvl2pPr>
            <a:lvl3pPr marL="319851" indent="-159926">
              <a:defRPr sz="1469"/>
            </a:lvl3pPr>
            <a:lvl4pPr marL="559741" indent="-239889">
              <a:defRPr sz="1469"/>
            </a:lvl4pPr>
            <a:lvl5pPr marL="799630" indent="-239889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3" y="5229601"/>
            <a:ext cx="3494839" cy="1006794"/>
          </a:xfrm>
        </p:spPr>
        <p:txBody>
          <a:bodyPr>
            <a:noAutofit/>
          </a:bodyPr>
          <a:lstStyle>
            <a:lvl1pPr marL="0" indent="0">
              <a:buNone/>
              <a:defRPr sz="1469"/>
            </a:lvl1pPr>
            <a:lvl2pPr marL="159926" indent="-159926">
              <a:buFont typeface="Arial" panose="020B0604020202020204" pitchFamily="34" charset="0"/>
              <a:buChar char="•"/>
              <a:defRPr sz="1469"/>
            </a:lvl2pPr>
            <a:lvl3pPr marL="319851" indent="-159926">
              <a:defRPr sz="1469"/>
            </a:lvl3pPr>
            <a:lvl4pPr marL="559741" indent="-239889">
              <a:defRPr sz="1469"/>
            </a:lvl4pPr>
            <a:lvl5pPr marL="799630" indent="-239889">
              <a:defRPr sz="14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60126" y="980130"/>
            <a:ext cx="10881363" cy="42671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8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254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460123" y="3004059"/>
            <a:ext cx="8469069" cy="2966162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>
              <a:lnSpc>
                <a:spcPts val="7500"/>
              </a:lnSpc>
              <a:spcBef>
                <a:spcPts val="245"/>
              </a:spcBef>
            </a:pP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lang="it-IT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MURAKKABROQ </a:t>
            </a:r>
            <a:r>
              <a:rPr lang="it-IT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it-IT" sz="8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/>
            <a:endParaRPr sz="3017" dirty="0" smtClean="0">
              <a:latin typeface="Arial"/>
              <a:cs typeface="Arial"/>
            </a:endParaRPr>
          </a:p>
          <a:p>
            <a:pPr marL="71904" algn="ctr"/>
            <a:r>
              <a:rPr lang="en-US" sz="3554" dirty="0" smtClean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0001201" y="2592338"/>
            <a:ext cx="2376264" cy="244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6" name="TextBox 5"/>
          <p:cNvSpPr txBox="1"/>
          <p:nvPr/>
        </p:nvSpPr>
        <p:spPr>
          <a:xfrm>
            <a:off x="568152" y="2614932"/>
            <a:ext cx="792088" cy="18722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8152" y="4781460"/>
            <a:ext cx="792088" cy="18722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311- masala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128" y="1224186"/>
            <a:ext cx="12169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</a:rPr>
              <a:t>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mahallada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3274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fuqaro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istiqomat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mahallada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342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fuqaro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bir mahallada necha nafardan fuqaro yashaydi?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Mahalla's significance in Uzbekistan will increase – uzbekembas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Что финансируют фонды «Обод махалла» | NORM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8" y="3934916"/>
            <a:ext cx="4367364" cy="2617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конодательство Республики Узбекистан (кодексы, законы, указы,  постановления, нормативные акты, книги). Правовой портал. НОРМА | NORMA.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92" y="3934916"/>
            <a:ext cx="4352954" cy="2617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611B54F8-F678-4A26-B574-87DF8F58E7C0}"/>
              </a:ext>
            </a:extLst>
          </p:cNvPr>
          <p:cNvSpPr/>
          <p:nvPr/>
        </p:nvSpPr>
        <p:spPr>
          <a:xfrm>
            <a:off x="656655" y="1155300"/>
            <a:ext cx="1171061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-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usul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Tenglashtirib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yechish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120" y="5846077"/>
            <a:ext cx="1087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Birinchi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mahallada</a:t>
            </a:r>
            <a:r>
              <a:rPr lang="en-US" sz="3600" dirty="0" smtClean="0">
                <a:latin typeface="Arial" panose="020B0604020202020204" pitchFamily="34" charset="0"/>
              </a:rPr>
              <a:t> 1808 </a:t>
            </a:r>
            <a:r>
              <a:rPr lang="en-US" sz="3600" dirty="0" err="1" smtClean="0">
                <a:latin typeface="Arial" panose="020B0604020202020204" pitchFamily="34" charset="0"/>
              </a:rPr>
              <a:t>nafar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</a:p>
          <a:p>
            <a:r>
              <a:rPr lang="en-US" sz="3600" dirty="0" smtClean="0">
                <a:latin typeface="Arial" panose="020B0604020202020204" pitchFamily="34" charset="0"/>
              </a:rPr>
              <a:t>             </a:t>
            </a:r>
            <a:r>
              <a:rPr lang="en-US" sz="3600" dirty="0" err="1" smtClean="0">
                <a:latin typeface="Arial" panose="020B0604020202020204" pitchFamily="34" charset="0"/>
              </a:rPr>
              <a:t>ikkinchi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mahallada</a:t>
            </a:r>
            <a:r>
              <a:rPr lang="en-US" sz="3600" dirty="0" smtClean="0">
                <a:latin typeface="Arial" panose="020B0604020202020204" pitchFamily="34" charset="0"/>
              </a:rPr>
              <a:t> 1466 </a:t>
            </a:r>
            <a:r>
              <a:rPr lang="en-US" sz="3600" dirty="0" err="1" smtClean="0">
                <a:latin typeface="Arial" panose="020B0604020202020204" pitchFamily="34" charset="0"/>
              </a:rPr>
              <a:t>nafar</a:t>
            </a:r>
            <a:endParaRPr lang="ru-RU" sz="3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0AF66F-2DC1-4463-ABD3-56BD53CFDE19}"/>
              </a:ext>
            </a:extLst>
          </p:cNvPr>
          <p:cNvSpPr/>
          <p:nvPr/>
        </p:nvSpPr>
        <p:spPr>
          <a:xfrm>
            <a:off x="776425" y="1866411"/>
            <a:ext cx="4284615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 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mahalla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 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mahalla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-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231B085-1AB6-4AA6-90E9-6FF0B2B8DFC8}"/>
              </a:ext>
            </a:extLst>
          </p:cNvPr>
          <p:cNvSpPr/>
          <p:nvPr/>
        </p:nvSpPr>
        <p:spPr>
          <a:xfrm>
            <a:off x="3592488" y="2067489"/>
            <a:ext cx="3926027" cy="5348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C42814-16E6-47AB-B9A8-370EBEC82C1E}"/>
              </a:ext>
            </a:extLst>
          </p:cNvPr>
          <p:cNvSpPr/>
          <p:nvPr/>
        </p:nvSpPr>
        <p:spPr>
          <a:xfrm>
            <a:off x="3610117" y="2901268"/>
            <a:ext cx="3926027" cy="5348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97CA4D-FAF5-4699-ADBA-FD898E373A97}"/>
              </a:ext>
            </a:extLst>
          </p:cNvPr>
          <p:cNvSpPr/>
          <p:nvPr/>
        </p:nvSpPr>
        <p:spPr>
          <a:xfrm>
            <a:off x="6511963" y="2915904"/>
            <a:ext cx="1024181" cy="5348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342</a:t>
            </a:r>
            <a:endParaRPr lang="ru-RU" sz="4000" dirty="0"/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64A6F0B5-E564-47B9-8508-41F14CFDA68C}"/>
              </a:ext>
            </a:extLst>
          </p:cNvPr>
          <p:cNvSpPr/>
          <p:nvPr/>
        </p:nvSpPr>
        <p:spPr>
          <a:xfrm>
            <a:off x="7735670" y="1961024"/>
            <a:ext cx="422043" cy="1565099"/>
          </a:xfrm>
          <a:prstGeom prst="rightBrace">
            <a:avLst>
              <a:gd name="adj1" fmla="val 35416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E29CB8-9B05-4721-B1AE-E65BF25FEAE5}"/>
              </a:ext>
            </a:extLst>
          </p:cNvPr>
          <p:cNvSpPr/>
          <p:nvPr/>
        </p:nvSpPr>
        <p:spPr>
          <a:xfrm>
            <a:off x="8354907" y="2410403"/>
            <a:ext cx="346842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Arial" panose="020B0604020202020204" pitchFamily="34" charset="0"/>
              </a:rPr>
              <a:t>3274 </a:t>
            </a:r>
            <a:r>
              <a:rPr lang="en-US" sz="4000" dirty="0" err="1" smtClean="0">
                <a:latin typeface="Arial" panose="020B0604020202020204" pitchFamily="34" charset="0"/>
              </a:rPr>
              <a:t>nafar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A8BFAC-9E0E-443F-89DD-8E53B0794E27}"/>
              </a:ext>
            </a:extLst>
          </p:cNvPr>
          <p:cNvSpPr/>
          <p:nvPr/>
        </p:nvSpPr>
        <p:spPr>
          <a:xfrm>
            <a:off x="776425" y="3907085"/>
            <a:ext cx="68916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1) </a:t>
            </a:r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3274 </a:t>
            </a:r>
            <a:r>
              <a:rPr lang="ru-RU" sz="4000" dirty="0">
                <a:solidFill>
                  <a:srgbClr val="211D1E"/>
                </a:solidFill>
                <a:latin typeface="Arial" panose="020B0604020202020204" pitchFamily="34" charset="0"/>
              </a:rPr>
              <a:t>+ 342 = 3616 </a:t>
            </a:r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(</a:t>
            </a:r>
            <a:r>
              <a:rPr lang="en-US" sz="4000" dirty="0" err="1" smtClean="0">
                <a:solidFill>
                  <a:srgbClr val="211D1E"/>
                </a:solidFill>
                <a:latin typeface="Arial" panose="020B0604020202020204" pitchFamily="34" charset="0"/>
              </a:rPr>
              <a:t>nafar</a:t>
            </a:r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  <a:r>
              <a:rPr lang="en-US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2</a:t>
            </a:r>
            <a:r>
              <a:rPr lang="ru-RU" sz="4000" dirty="0">
                <a:solidFill>
                  <a:srgbClr val="211D1E"/>
                </a:solidFill>
                <a:latin typeface="Arial" panose="020B0604020202020204" pitchFamily="34" charset="0"/>
              </a:rPr>
              <a:t>) 3616 : 2 = 1808 </a:t>
            </a:r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(</a:t>
            </a:r>
            <a:r>
              <a:rPr lang="en-US" sz="4000" dirty="0" err="1" smtClean="0">
                <a:solidFill>
                  <a:srgbClr val="211D1E"/>
                </a:solidFill>
                <a:latin typeface="Arial" panose="020B0604020202020204" pitchFamily="34" charset="0"/>
              </a:rPr>
              <a:t>nafar</a:t>
            </a:r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) </a:t>
            </a:r>
            <a:endParaRPr lang="en-US" sz="4000" dirty="0" smtClean="0">
              <a:solidFill>
                <a:srgbClr val="211D1E"/>
              </a:solidFill>
              <a:latin typeface="Arial" panose="020B0604020202020204" pitchFamily="34" charset="0"/>
            </a:endParaRPr>
          </a:p>
          <a:p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3</a:t>
            </a:r>
            <a:r>
              <a:rPr lang="ru-RU" sz="4000" dirty="0">
                <a:solidFill>
                  <a:srgbClr val="211D1E"/>
                </a:solidFill>
                <a:latin typeface="Arial" panose="020B0604020202020204" pitchFamily="34" charset="0"/>
              </a:rPr>
              <a:t>) 1808 – 342 </a:t>
            </a:r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= </a:t>
            </a:r>
            <a:r>
              <a:rPr lang="ru-RU" sz="4000" dirty="0">
                <a:solidFill>
                  <a:srgbClr val="211D1E"/>
                </a:solidFill>
                <a:latin typeface="Arial" panose="020B0604020202020204" pitchFamily="34" charset="0"/>
              </a:rPr>
              <a:t>1466 </a:t>
            </a:r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(</a:t>
            </a:r>
            <a:r>
              <a:rPr lang="en-US" sz="4000" dirty="0" err="1" smtClean="0">
                <a:solidFill>
                  <a:srgbClr val="211D1E"/>
                </a:solidFill>
                <a:latin typeface="Arial" panose="020B0604020202020204" pitchFamily="34" charset="0"/>
              </a:rPr>
              <a:t>nafar</a:t>
            </a:r>
            <a:r>
              <a:rPr lang="ru-RU" sz="4000" dirty="0" smtClean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1704" y="237283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B54F8-F678-4A26-B574-87DF8F58E7C0}"/>
              </a:ext>
            </a:extLst>
          </p:cNvPr>
          <p:cNvSpPr/>
          <p:nvPr/>
        </p:nvSpPr>
        <p:spPr>
          <a:xfrm>
            <a:off x="1228453" y="1171732"/>
            <a:ext cx="851168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2-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usul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Tenglama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tuzib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844" y="3103502"/>
            <a:ext cx="490711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1) </a:t>
            </a:r>
            <a:r>
              <a:rPr lang="ru-RU" sz="4000" dirty="0" smtClean="0">
                <a:latin typeface="Arial" panose="020B0604020202020204" pitchFamily="34" charset="0"/>
              </a:rPr>
              <a:t>х + </a:t>
            </a:r>
            <a:r>
              <a:rPr lang="en-US" sz="4000" dirty="0" smtClean="0">
                <a:latin typeface="Arial" panose="020B0604020202020204" pitchFamily="34" charset="0"/>
              </a:rPr>
              <a:t>342</a:t>
            </a:r>
            <a:r>
              <a:rPr lang="ru-RU" sz="4000" dirty="0">
                <a:latin typeface="Arial" panose="020B0604020202020204" pitchFamily="34" charset="0"/>
              </a:rPr>
              <a:t>+ х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</a:rPr>
              <a:t>32</a:t>
            </a:r>
            <a:r>
              <a:rPr lang="ru-RU" sz="4000" dirty="0" smtClean="0">
                <a:latin typeface="Arial" panose="020B0604020202020204" pitchFamily="34" charset="0"/>
              </a:rPr>
              <a:t>74</a:t>
            </a:r>
            <a:endParaRPr lang="en-US" sz="4000" dirty="0" smtClean="0">
              <a:latin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2x + 342 = 3274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2x = 3274 – 342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 2x = 2932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x = 2932 : 2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  x = 1466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0760" y="3099028"/>
            <a:ext cx="6091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</a:rPr>
              <a:t>2</a:t>
            </a:r>
            <a:r>
              <a:rPr lang="ru-RU" sz="4000" dirty="0" smtClean="0">
                <a:latin typeface="Arial" panose="020B0604020202020204" pitchFamily="34" charset="0"/>
              </a:rPr>
              <a:t>)</a:t>
            </a:r>
            <a:r>
              <a:rPr lang="en-US" sz="4000" dirty="0" smtClean="0">
                <a:latin typeface="Arial" panose="020B0604020202020204" pitchFamily="34" charset="0"/>
              </a:rPr>
              <a:t> x + 342 =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1466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</a:rPr>
              <a:t>+ </a:t>
            </a:r>
            <a:r>
              <a:rPr lang="en-US" sz="4000" dirty="0" smtClean="0">
                <a:latin typeface="Arial" panose="020B0604020202020204" pitchFamily="34" charset="0"/>
              </a:rPr>
              <a:t>342</a:t>
            </a:r>
            <a:r>
              <a:rPr lang="ru-RU" sz="4000" dirty="0" smtClean="0">
                <a:latin typeface="Arial" panose="020B0604020202020204" pitchFamily="34" charset="0"/>
              </a:rPr>
              <a:t> =</a:t>
            </a:r>
            <a:endParaRPr lang="en-US" sz="4000" dirty="0" smtClean="0">
              <a:latin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=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1808</a:t>
            </a:r>
            <a:r>
              <a:rPr lang="ru-RU" sz="4000" dirty="0" smtClean="0">
                <a:latin typeface="Arial" panose="020B0604020202020204" pitchFamily="34" charset="0"/>
              </a:rPr>
              <a:t> (</a:t>
            </a:r>
            <a:r>
              <a:rPr lang="en-US" sz="4000" dirty="0" err="1" smtClean="0">
                <a:latin typeface="Arial" panose="020B0604020202020204" pitchFamily="34" charset="0"/>
              </a:rPr>
              <a:t>nafar</a:t>
            </a:r>
            <a:r>
              <a:rPr lang="ru-RU" sz="4000" dirty="0" smtClean="0">
                <a:latin typeface="Arial" panose="020B0604020202020204" pitchFamily="34" charset="0"/>
              </a:rPr>
              <a:t>)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64A6F0B5-E564-47B9-8508-41F14CFDA68C}"/>
              </a:ext>
            </a:extLst>
          </p:cNvPr>
          <p:cNvSpPr/>
          <p:nvPr/>
        </p:nvSpPr>
        <p:spPr>
          <a:xfrm>
            <a:off x="6279094" y="1992597"/>
            <a:ext cx="422043" cy="1082728"/>
          </a:xfrm>
          <a:prstGeom prst="rightBrace">
            <a:avLst>
              <a:gd name="adj1" fmla="val 35416"/>
              <a:gd name="adj2" fmla="val 50000"/>
            </a:avLst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E29CB8-9B05-4721-B1AE-E65BF25FEAE5}"/>
              </a:ext>
            </a:extLst>
          </p:cNvPr>
          <p:cNvSpPr/>
          <p:nvPr/>
        </p:nvSpPr>
        <p:spPr>
          <a:xfrm>
            <a:off x="6701137" y="2180018"/>
            <a:ext cx="291475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</a:rPr>
              <a:t>3274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</a:rPr>
              <a:t>nafar</a:t>
            </a: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0AF66F-2DC1-4463-ABD3-56BD53CFDE19}"/>
              </a:ext>
            </a:extLst>
          </p:cNvPr>
          <p:cNvSpPr/>
          <p:nvPr/>
        </p:nvSpPr>
        <p:spPr>
          <a:xfrm>
            <a:off x="458844" y="1858381"/>
            <a:ext cx="601451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I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mahalla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–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(x + 342)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nafar</a:t>
            </a:r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</a:rPr>
              <a:t>II 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</a:rPr>
              <a:t>mahalla</a:t>
            </a: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 -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</a:rPr>
              <a:t>  x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nafar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62528" y="5106352"/>
            <a:ext cx="664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</a:rPr>
              <a:t>1808 </a:t>
            </a:r>
            <a:r>
              <a:rPr lang="en-US" sz="3600" dirty="0" err="1" smtClean="0">
                <a:latin typeface="Arial" panose="020B0604020202020204" pitchFamily="34" charset="0"/>
              </a:rPr>
              <a:t>nafar</a:t>
            </a:r>
            <a:r>
              <a:rPr lang="en-US" sz="3600" dirty="0" smtClean="0">
                <a:latin typeface="Arial" panose="020B0604020202020204" pitchFamily="34" charset="0"/>
              </a:rPr>
              <a:t>, 1466 </a:t>
            </a:r>
            <a:r>
              <a:rPr lang="en-US" sz="3600" dirty="0" err="1" smtClean="0">
                <a:latin typeface="Arial" panose="020B0604020202020204" pitchFamily="34" charset="0"/>
              </a:rPr>
              <a:t>nafar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88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ри стакана воды со льдом | Премиум векторы">
            <a:extLst>
              <a:ext uri="{FF2B5EF4-FFF2-40B4-BE49-F238E27FC236}">
                <a16:creationId xmlns:a16="http://schemas.microsoft.com/office/drawing/2014/main" id="{BF64447B-485C-4C28-99EC-46B5D371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t="30913" r="33857"/>
          <a:stretch/>
        </p:blipFill>
        <p:spPr bwMode="auto">
          <a:xfrm>
            <a:off x="9645705" y="2808362"/>
            <a:ext cx="2299711" cy="420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A97D3BA-F640-4E15-B199-AB720C882FEE}"/>
              </a:ext>
            </a:extLst>
          </p:cNvPr>
          <p:cNvCxnSpPr>
            <a:cxnSpLocks/>
          </p:cNvCxnSpPr>
          <p:nvPr/>
        </p:nvCxnSpPr>
        <p:spPr>
          <a:xfrm>
            <a:off x="9307522" y="5441805"/>
            <a:ext cx="25363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D78E80C-28E1-4FFF-BC88-E19257C6FE00}"/>
              </a:ext>
            </a:extLst>
          </p:cNvPr>
          <p:cNvCxnSpPr>
            <a:cxnSpLocks/>
          </p:cNvCxnSpPr>
          <p:nvPr/>
        </p:nvCxnSpPr>
        <p:spPr>
          <a:xfrm>
            <a:off x="9307522" y="5779987"/>
            <a:ext cx="25363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AFF4149-2E2E-4E4C-8381-68C438CF3F41}"/>
              </a:ext>
            </a:extLst>
          </p:cNvPr>
          <p:cNvCxnSpPr>
            <a:cxnSpLocks/>
          </p:cNvCxnSpPr>
          <p:nvPr/>
        </p:nvCxnSpPr>
        <p:spPr>
          <a:xfrm>
            <a:off x="9307522" y="6118169"/>
            <a:ext cx="25363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12F819-7980-41A4-917B-267BD6833942}"/>
              </a:ext>
            </a:extLst>
          </p:cNvPr>
          <p:cNvCxnSpPr>
            <a:cxnSpLocks/>
          </p:cNvCxnSpPr>
          <p:nvPr/>
        </p:nvCxnSpPr>
        <p:spPr>
          <a:xfrm>
            <a:off x="9307522" y="6456352"/>
            <a:ext cx="25363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1B0302E-4938-48AD-B850-EAFB95442C53}"/>
              </a:ext>
            </a:extLst>
          </p:cNvPr>
          <p:cNvCxnSpPr>
            <a:cxnSpLocks/>
          </p:cNvCxnSpPr>
          <p:nvPr/>
        </p:nvCxnSpPr>
        <p:spPr>
          <a:xfrm>
            <a:off x="9307522" y="5103623"/>
            <a:ext cx="25363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A04C77A-B385-422C-A89C-28EEC1C686C3}"/>
              </a:ext>
            </a:extLst>
          </p:cNvPr>
          <p:cNvCxnSpPr>
            <a:cxnSpLocks/>
          </p:cNvCxnSpPr>
          <p:nvPr/>
        </p:nvCxnSpPr>
        <p:spPr>
          <a:xfrm>
            <a:off x="9307522" y="4427259"/>
            <a:ext cx="25363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66506B7-AE18-47E7-85AC-69760EDCC6DC}"/>
              </a:ext>
            </a:extLst>
          </p:cNvPr>
          <p:cNvCxnSpPr>
            <a:cxnSpLocks/>
          </p:cNvCxnSpPr>
          <p:nvPr/>
        </p:nvCxnSpPr>
        <p:spPr>
          <a:xfrm>
            <a:off x="9307522" y="4765441"/>
            <a:ext cx="25363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3D481CBE-DE40-46A2-8DAC-8FECBABB1A2C}"/>
              </a:ext>
            </a:extLst>
          </p:cNvPr>
          <p:cNvSpPr/>
          <p:nvPr/>
        </p:nvSpPr>
        <p:spPr>
          <a:xfrm>
            <a:off x="8768308" y="5173920"/>
            <a:ext cx="507273" cy="16365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654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D03C38C-BC6A-4493-8B0A-6BFB07A8854A}"/>
              </a:ext>
            </a:extLst>
          </p:cNvPr>
          <p:cNvCxnSpPr>
            <a:cxnSpLocks/>
          </p:cNvCxnSpPr>
          <p:nvPr/>
        </p:nvCxnSpPr>
        <p:spPr>
          <a:xfrm>
            <a:off x="9307522" y="6794534"/>
            <a:ext cx="2536365" cy="89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Левая фигурная скобка 20">
            <a:extLst>
              <a:ext uri="{FF2B5EF4-FFF2-40B4-BE49-F238E27FC236}">
                <a16:creationId xmlns:a16="http://schemas.microsoft.com/office/drawing/2014/main" id="{B9226610-9D77-47C6-A1B0-A358F8A5C9E3}"/>
              </a:ext>
            </a:extLst>
          </p:cNvPr>
          <p:cNvSpPr/>
          <p:nvPr/>
        </p:nvSpPr>
        <p:spPr>
          <a:xfrm>
            <a:off x="8739203" y="4451990"/>
            <a:ext cx="507273" cy="67636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654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A5B495-608E-4CA8-8DD2-C179022C3776}"/>
              </a:ext>
            </a:extLst>
          </p:cNvPr>
          <p:cNvSpPr/>
          <p:nvPr/>
        </p:nvSpPr>
        <p:spPr>
          <a:xfrm>
            <a:off x="8301076" y="5582411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</a:rPr>
              <a:t>5</a:t>
            </a:r>
            <a:endParaRPr lang="ru-RU" sz="48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9E4880E-DA92-49E7-B35F-B9932218975A}"/>
              </a:ext>
            </a:extLst>
          </p:cNvPr>
          <p:cNvSpPr/>
          <p:nvPr/>
        </p:nvSpPr>
        <p:spPr>
          <a:xfrm>
            <a:off x="8255714" y="4354357"/>
            <a:ext cx="527709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1" name="Левая фигурная скобка 30">
            <a:extLst>
              <a:ext uri="{FF2B5EF4-FFF2-40B4-BE49-F238E27FC236}">
                <a16:creationId xmlns:a16="http://schemas.microsoft.com/office/drawing/2014/main" id="{4D4C385C-1792-49CC-BBF4-4A24CEEBBE0D}"/>
              </a:ext>
            </a:extLst>
          </p:cNvPr>
          <p:cNvSpPr/>
          <p:nvPr/>
        </p:nvSpPr>
        <p:spPr>
          <a:xfrm>
            <a:off x="7807496" y="4354358"/>
            <a:ext cx="537520" cy="2440177"/>
          </a:xfrm>
          <a:prstGeom prst="leftBrace">
            <a:avLst>
              <a:gd name="adj1" fmla="val 29197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654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7D29129-A2E0-47CA-8D59-4E6802AE525A}"/>
              </a:ext>
            </a:extLst>
          </p:cNvPr>
          <p:cNvSpPr/>
          <p:nvPr/>
        </p:nvSpPr>
        <p:spPr>
          <a:xfrm>
            <a:off x="6139788" y="5222751"/>
            <a:ext cx="1628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Arial" panose="020B0604020202020204" pitchFamily="34" charset="0"/>
              </a:rPr>
              <a:t>14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kg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128" y="1224186"/>
            <a:ext cx="12169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14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6199" y="130927"/>
            <a:ext cx="410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314- 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086A0C4-E75B-4305-B228-74C3C6454C32}"/>
              </a:ext>
            </a:extLst>
          </p:cNvPr>
          <p:cNvSpPr/>
          <p:nvPr/>
        </p:nvSpPr>
        <p:spPr>
          <a:xfrm>
            <a:off x="745217" y="3495862"/>
            <a:ext cx="6744154" cy="2539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</a:rPr>
              <a:t>1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hissa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</a:rPr>
              <a:t> – x kg deb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belgilasak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Suv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4000" dirty="0">
                <a:solidFill>
                  <a:schemeClr val="tx2"/>
                </a:solidFill>
                <a:latin typeface="Arial" panose="020B0604020202020204" pitchFamily="34" charset="0"/>
              </a:rPr>
              <a:t>–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</a:rPr>
              <a:t>  5x kg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Tuz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chemeClr val="tx2"/>
                </a:solidFill>
                <a:latin typeface="Arial" panose="020B0604020202020204" pitchFamily="34" charset="0"/>
              </a:rPr>
              <a:t>– 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</a:rPr>
              <a:t> 2x kg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4D4C385C-1792-49CC-BBF4-4A24CEEBBE0D}"/>
              </a:ext>
            </a:extLst>
          </p:cNvPr>
          <p:cNvSpPr/>
          <p:nvPr/>
        </p:nvSpPr>
        <p:spPr>
          <a:xfrm rot="10800000">
            <a:off x="3768864" y="4248522"/>
            <a:ext cx="441862" cy="1119183"/>
          </a:xfrm>
          <a:prstGeom prst="leftBrace">
            <a:avLst>
              <a:gd name="adj1" fmla="val 2919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654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7D29129-A2E0-47CA-8D59-4E6802AE525A}"/>
              </a:ext>
            </a:extLst>
          </p:cNvPr>
          <p:cNvSpPr/>
          <p:nvPr/>
        </p:nvSpPr>
        <p:spPr>
          <a:xfrm>
            <a:off x="4271772" y="4427259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</a:rPr>
              <a:t>14 </a:t>
            </a:r>
            <a:r>
              <a:rPr lang="en-US" sz="4000" dirty="0">
                <a:latin typeface="Arial" panose="020B0604020202020204" pitchFamily="34" charset="0"/>
              </a:rPr>
              <a:t>k</a:t>
            </a:r>
            <a:r>
              <a:rPr lang="en-US" sz="4000" dirty="0" smtClean="0">
                <a:latin typeface="Arial" panose="020B0604020202020204" pitchFamily="34" charset="0"/>
              </a:rPr>
              <a:t>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7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56385" y="198277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086A0C4-E75B-4305-B228-74C3C6454C32}"/>
              </a:ext>
            </a:extLst>
          </p:cNvPr>
          <p:cNvSpPr/>
          <p:nvPr/>
        </p:nvSpPr>
        <p:spPr>
          <a:xfrm>
            <a:off x="396786" y="1292443"/>
            <a:ext cx="7196201" cy="2539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1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hissa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– x kg deb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belgilasak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Suv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–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5x kg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Tuz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2x kg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4D4C385C-1792-49CC-BBF4-4A24CEEBBE0D}"/>
              </a:ext>
            </a:extLst>
          </p:cNvPr>
          <p:cNvSpPr/>
          <p:nvPr/>
        </p:nvSpPr>
        <p:spPr>
          <a:xfrm rot="10800000">
            <a:off x="3553024" y="2088282"/>
            <a:ext cx="441862" cy="1119183"/>
          </a:xfrm>
          <a:prstGeom prst="leftBrace">
            <a:avLst>
              <a:gd name="adj1" fmla="val 2919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654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7D29129-A2E0-47CA-8D59-4E6802AE525A}"/>
              </a:ext>
            </a:extLst>
          </p:cNvPr>
          <p:cNvSpPr/>
          <p:nvPr/>
        </p:nvSpPr>
        <p:spPr>
          <a:xfrm>
            <a:off x="4238463" y="2293931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14 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g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8362" y="3555815"/>
            <a:ext cx="360868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1) 5</a:t>
            </a:r>
            <a:r>
              <a:rPr lang="ru-RU" sz="4000" dirty="0" smtClean="0">
                <a:latin typeface="Arial" panose="020B0604020202020204" pitchFamily="34" charset="0"/>
              </a:rPr>
              <a:t>х + </a:t>
            </a:r>
            <a:r>
              <a:rPr lang="en-US" sz="4000" dirty="0" smtClean="0">
                <a:latin typeface="Arial" panose="020B0604020202020204" pitchFamily="34" charset="0"/>
              </a:rPr>
              <a:t>2</a:t>
            </a:r>
            <a:r>
              <a:rPr lang="ru-RU" sz="4000" dirty="0" smtClean="0">
                <a:latin typeface="Arial" panose="020B0604020202020204" pitchFamily="34" charset="0"/>
              </a:rPr>
              <a:t>х </a:t>
            </a:r>
            <a:r>
              <a:rPr lang="ru-RU" sz="4000" dirty="0"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</a:rPr>
              <a:t>1</a:t>
            </a:r>
            <a:r>
              <a:rPr lang="ru-RU" sz="4000" dirty="0" smtClean="0">
                <a:latin typeface="Arial" panose="020B0604020202020204" pitchFamily="34" charset="0"/>
              </a:rPr>
              <a:t>4</a:t>
            </a:r>
            <a:endParaRPr lang="en-US" sz="4000" dirty="0" smtClean="0">
              <a:latin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7x = 14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x = 14 : 7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x = 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92688" y="3308034"/>
            <a:ext cx="624241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</a:rPr>
              <a:t>) 5</a:t>
            </a:r>
            <a:r>
              <a:rPr lang="ru-RU" sz="4000" dirty="0" smtClean="0">
                <a:latin typeface="Arial" panose="020B0604020202020204" pitchFamily="34" charset="0"/>
              </a:rPr>
              <a:t>х = </a:t>
            </a:r>
            <a:r>
              <a:rPr lang="en-US" sz="4000" dirty="0" smtClean="0">
                <a:latin typeface="Arial" panose="020B0604020202020204" pitchFamily="34" charset="0"/>
              </a:rPr>
              <a:t>5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2 = 10 (kg) -suv</a:t>
            </a:r>
            <a:endParaRPr lang="en-US" sz="40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3) 2x = 2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</a:rPr>
              <a:t>2 = 4 (kg) -</a:t>
            </a:r>
            <a:r>
              <a:rPr lang="en-US" sz="4000" dirty="0" err="1" smtClean="0">
                <a:latin typeface="Arial" panose="020B0604020202020204" pitchFamily="34" charset="0"/>
              </a:rPr>
              <a:t>tuz</a:t>
            </a:r>
            <a:endParaRPr lang="en-US" sz="4000" dirty="0" smtClean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665" y="611036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10 kg </a:t>
            </a:r>
            <a:r>
              <a:rPr lang="en-US" sz="4000" dirty="0" err="1" smtClean="0">
                <a:latin typeface="Arial" panose="020B0604020202020204" pitchFamily="34" charset="0"/>
              </a:rPr>
              <a:t>suv</a:t>
            </a:r>
            <a:r>
              <a:rPr lang="en-US" sz="4000" dirty="0" smtClean="0">
                <a:latin typeface="Arial" panose="020B0604020202020204" pitchFamily="34" charset="0"/>
              </a:rPr>
              <a:t>, 4 kg </a:t>
            </a:r>
            <a:r>
              <a:rPr lang="en-US" sz="4000" dirty="0" err="1" smtClean="0">
                <a:latin typeface="Arial" panose="020B0604020202020204" pitchFamily="34" charset="0"/>
              </a:rPr>
              <a:t>tuz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857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0120" y="1656234"/>
            <a:ext cx="12385376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315-, 316-, 317-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(69-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250" t="20986" r="11188" b="20986"/>
          <a:stretch/>
        </p:blipFill>
        <p:spPr>
          <a:xfrm>
            <a:off x="4600600" y="3384426"/>
            <a:ext cx="2721845" cy="32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313" t="35992" r="20751" b="15985"/>
          <a:stretch/>
        </p:blipFill>
        <p:spPr>
          <a:xfrm>
            <a:off x="6494371" y="2688898"/>
            <a:ext cx="5885804" cy="32473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14275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BILIMLARNI BOYITAMIZ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246" y="1174143"/>
            <a:ext cx="12342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birinchisiga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qaraganda 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10 ta daftar ko‘p. Har bir bog‘lamda nechtadan daftar bor?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247" y="3205167"/>
            <a:ext cx="57895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1-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53" y="5797438"/>
            <a:ext cx="10815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irinchi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bog‘lamda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30 ta,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kkinchi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bog‘lamda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40 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656" y="3884764"/>
            <a:ext cx="341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70 – 10 = 60</a:t>
            </a:r>
            <a:endParaRPr lang="uz-Cyrl-U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2 = 30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30 + 10 = 40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32121" t="35992" r="55899" b="27997"/>
          <a:stretch/>
        </p:blipFill>
        <p:spPr>
          <a:xfrm>
            <a:off x="7811905" y="1677105"/>
            <a:ext cx="1440160" cy="2229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TENGLAMA TUZIB YECHISH USULI</a:t>
            </a:r>
            <a:endParaRPr lang="en-US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80" y="1303247"/>
            <a:ext cx="4993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bog‘lamda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ta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bog‘lamda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+ 10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8550" y="6189375"/>
            <a:ext cx="692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 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40 ta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5535" t="35992" r="30695" b="27997"/>
          <a:stretch/>
        </p:blipFill>
        <p:spPr>
          <a:xfrm>
            <a:off x="9317124" y="1673337"/>
            <a:ext cx="1656184" cy="2229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5263" y="124283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1-bog‘lam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8081" y="1224186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-bog‘lam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01300" y="1928109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ta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8935061" y="2833845"/>
            <a:ext cx="634007" cy="2967465"/>
          </a:xfrm>
          <a:prstGeom prst="rightBrace">
            <a:avLst>
              <a:gd name="adj1" fmla="val 85507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87054" y="4606884"/>
            <a:ext cx="12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ta 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3372" y="3742732"/>
            <a:ext cx="12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9791" y="3766777"/>
            <a:ext cx="12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+ 10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5219058" y="1324308"/>
            <a:ext cx="405994" cy="1207601"/>
          </a:xfrm>
          <a:prstGeom prst="rightBrace">
            <a:avLst>
              <a:gd name="adj1" fmla="val 85507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74237" y="1588152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 ta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762" y="2788149"/>
            <a:ext cx="42491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x + 10 = 70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2x + 10 = 70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2x = 70 – 10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2x = 60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= 60 : 2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x = 30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00246" y="5141489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+ 10 = 30 + 10 = 40</a:t>
            </a:r>
          </a:p>
        </p:txBody>
      </p:sp>
    </p:spTree>
    <p:extLst>
      <p:ext uri="{BB962C8B-B14F-4D97-AF65-F5344CB8AC3E}">
        <p14:creationId xmlns:p14="http://schemas.microsoft.com/office/powerpoint/2010/main" val="3998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MASALA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3857" y="1172767"/>
            <a:ext cx="12025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220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qulupnay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terildi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qulupnay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terildi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qulupnay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501" t="29991" r="7251" b="44998"/>
          <a:stretch/>
        </p:blipFill>
        <p:spPr>
          <a:xfrm>
            <a:off x="1072208" y="3087049"/>
            <a:ext cx="10657184" cy="1800201"/>
          </a:xfrm>
          <a:prstGeom prst="rect">
            <a:avLst/>
          </a:prstGeom>
        </p:spPr>
      </p:pic>
      <p:pic>
        <p:nvPicPr>
          <p:cNvPr id="13" name="Picture 2" descr="Клубничка (картинки) — 6 ответов на Babyblog">
            <a:extLst>
              <a:ext uri="{FF2B5EF4-FFF2-40B4-BE49-F238E27FC236}">
                <a16:creationId xmlns:a16="http://schemas.microsoft.com/office/drawing/2014/main" id="{37931181-7817-4910-ACB0-6359094BF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6" t="10798" r="18319" b="18196"/>
          <a:stretch/>
        </p:blipFill>
        <p:spPr bwMode="auto">
          <a:xfrm>
            <a:off x="3327783" y="3499611"/>
            <a:ext cx="495765" cy="4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лубничка (картинки) — 6 ответов на Babyblog">
            <a:extLst>
              <a:ext uri="{FF2B5EF4-FFF2-40B4-BE49-F238E27FC236}">
                <a16:creationId xmlns:a16="http://schemas.microsoft.com/office/drawing/2014/main" id="{37931181-7817-4910-ACB0-6359094BF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6" t="10798" r="18319" b="18196"/>
          <a:stretch/>
        </p:blipFill>
        <p:spPr bwMode="auto">
          <a:xfrm>
            <a:off x="3327783" y="4356044"/>
            <a:ext cx="495765" cy="4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лубничка (картинки) — 6 ответов на Babyblog">
            <a:extLst>
              <a:ext uri="{FF2B5EF4-FFF2-40B4-BE49-F238E27FC236}">
                <a16:creationId xmlns:a16="http://schemas.microsoft.com/office/drawing/2014/main" id="{37931181-7817-4910-ACB0-6359094BF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6" t="10798" r="18319" b="18196"/>
          <a:stretch/>
        </p:blipFill>
        <p:spPr bwMode="auto">
          <a:xfrm>
            <a:off x="4744616" y="4364052"/>
            <a:ext cx="495765" cy="4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лубничка (картинки) — 6 ответов на Babyblog">
            <a:extLst>
              <a:ext uri="{FF2B5EF4-FFF2-40B4-BE49-F238E27FC236}">
                <a16:creationId xmlns:a16="http://schemas.microsoft.com/office/drawing/2014/main" id="{37931181-7817-4910-ACB0-6359094BF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6" t="10798" r="18319" b="18196"/>
          <a:stretch/>
        </p:blipFill>
        <p:spPr bwMode="auto">
          <a:xfrm>
            <a:off x="6040760" y="4356044"/>
            <a:ext cx="495765" cy="4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2368" y="4975359"/>
            <a:ext cx="4712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= 220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4x = 220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=220 : 4,  x = 55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14" y="5000097"/>
            <a:ext cx="238526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2928" y="5273644"/>
            <a:ext cx="350128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55 kg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6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MASALA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1128150"/>
            <a:ext cx="12241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banka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banka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bo‘yoqlar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aralashtirilib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1500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sariq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rangli bo‘yoq kerak bo‘ladi?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30" y="3041164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6144" y="5211975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2x + 3x = 1500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5x = 1500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 = 1500 : 5,    x = 300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8832" y="5519751"/>
            <a:ext cx="6926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2x = 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•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300 = 600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600 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563" t="40020" r="14563" b="39971"/>
          <a:stretch/>
        </p:blipFill>
        <p:spPr>
          <a:xfrm>
            <a:off x="1831711" y="3800445"/>
            <a:ext cx="9073008" cy="1440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6733" y="3069684"/>
            <a:ext cx="972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latin typeface="Arial" panose="020B0604020202020204" pitchFamily="34" charset="0"/>
              </a:rPr>
              <a:t>Bir banka bo‘yoq massasini x bilan belgilaymiz.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33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MASALA</a:t>
            </a:r>
            <a:endParaRPr lang="en-US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2811" y="1095527"/>
            <a:ext cx="12025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  </a:t>
            </a:r>
            <a:r>
              <a:rPr lang="en-US" sz="3600" dirty="0" err="1" smtClean="0">
                <a:latin typeface="Arial" panose="020B0604020202020204" pitchFamily="34" charset="0"/>
              </a:rPr>
              <a:t>Uchta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javonda</a:t>
            </a:r>
            <a:r>
              <a:rPr lang="en-US" sz="3600" dirty="0">
                <a:latin typeface="Arial" panose="020B0604020202020204" pitchFamily="34" charset="0"/>
              </a:rPr>
              <a:t> 47 ta </a:t>
            </a:r>
            <a:r>
              <a:rPr lang="en-US" sz="3600" dirty="0" err="1">
                <a:latin typeface="Arial" panose="020B0604020202020204" pitchFamily="34" charset="0"/>
              </a:rPr>
              <a:t>kitob</a:t>
            </a:r>
            <a:r>
              <a:rPr lang="en-US" sz="3600" dirty="0">
                <a:latin typeface="Arial" panose="020B0604020202020204" pitchFamily="34" charset="0"/>
              </a:rPr>
              <a:t> bor. </a:t>
            </a:r>
            <a:r>
              <a:rPr lang="en-US" sz="3600" dirty="0" err="1">
                <a:latin typeface="Arial" panose="020B0604020202020204" pitchFamily="34" charset="0"/>
              </a:rPr>
              <a:t>Ikkinchi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javonda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birinchisidan</a:t>
            </a:r>
            <a:r>
              <a:rPr lang="en-US" sz="3600" dirty="0">
                <a:latin typeface="Arial" panose="020B0604020202020204" pitchFamily="34" charset="0"/>
              </a:rPr>
              <a:t> 4 ta </a:t>
            </a:r>
            <a:r>
              <a:rPr lang="en-US" sz="3600" dirty="0" err="1">
                <a:latin typeface="Arial" panose="020B0604020202020204" pitchFamily="34" charset="0"/>
              </a:rPr>
              <a:t>kam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</a:rPr>
              <a:t>uchinchisidan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</a:rPr>
              <a:t>2 ta </a:t>
            </a:r>
            <a:r>
              <a:rPr lang="en-US" sz="3600" dirty="0" err="1">
                <a:latin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kitob</a:t>
            </a:r>
            <a:r>
              <a:rPr lang="en-US" sz="3600" dirty="0">
                <a:latin typeface="Arial" panose="020B0604020202020204" pitchFamily="34" charset="0"/>
              </a:rPr>
              <a:t> bor. </a:t>
            </a:r>
            <a:r>
              <a:rPr lang="en-US" sz="3600" dirty="0" err="1">
                <a:latin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javonda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nechta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kitob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bor</a:t>
            </a:r>
            <a:r>
              <a:rPr lang="en-US" sz="3600" dirty="0">
                <a:latin typeface="Arial" panose="020B0604020202020204" pitchFamily="34" charset="0"/>
              </a:rPr>
              <a:t>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7335" y="2970937"/>
            <a:ext cx="9830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Masala </a:t>
            </a:r>
            <a:r>
              <a:rPr lang="en-US" sz="3600" dirty="0" err="1">
                <a:latin typeface="Arial" panose="020B0604020202020204" pitchFamily="34" charset="0"/>
              </a:rPr>
              <a:t>shartiga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sxematik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rasm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chizamiz</a:t>
            </a:r>
            <a:r>
              <a:rPr lang="en-US" sz="3600" dirty="0" smtClean="0">
                <a:latin typeface="Arial" panose="020B0604020202020204" pitchFamily="34" charset="0"/>
              </a:rPr>
              <a:t>: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96144" y="3026351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155" t="27989" r="39988" b="41003"/>
          <a:stretch/>
        </p:blipFill>
        <p:spPr>
          <a:xfrm>
            <a:off x="955216" y="3969074"/>
            <a:ext cx="3384376" cy="2066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60840" y="3813638"/>
            <a:ext cx="41216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47 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57 (ta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57 : 3 = 19 (ta)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2728" y="6162519"/>
            <a:ext cx="319510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 ta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426233" y="3969074"/>
            <a:ext cx="405994" cy="2066731"/>
          </a:xfrm>
          <a:prstGeom prst="rightBrace">
            <a:avLst>
              <a:gd name="adj1" fmla="val 85507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18868" y="4679273"/>
            <a:ext cx="126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47 ta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811" y="3969074"/>
            <a:ext cx="36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146" y="4679273"/>
            <a:ext cx="67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586" y="5378461"/>
            <a:ext cx="92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4094" y="4782708"/>
            <a:ext cx="528524" cy="401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25904" y="5484075"/>
            <a:ext cx="528524" cy="401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17377" y="5484075"/>
            <a:ext cx="209273" cy="401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20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310- masala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128" y="1224186"/>
            <a:ext cx="12169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5- “A” </a:t>
            </a:r>
            <a:r>
              <a:rPr lang="en-US" sz="4000" dirty="0" err="1">
                <a:latin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5- “B” </a:t>
            </a:r>
            <a:r>
              <a:rPr lang="en-US" sz="4000" dirty="0" err="1">
                <a:latin typeface="Arial" panose="020B0604020202020204" pitchFamily="34" charset="0"/>
              </a:rPr>
              <a:t>sinflarida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jami</a:t>
            </a:r>
            <a:r>
              <a:rPr lang="en-US" sz="4000" dirty="0">
                <a:latin typeface="Arial" panose="020B0604020202020204" pitchFamily="34" charset="0"/>
              </a:rPr>
              <a:t> 74 ta </a:t>
            </a:r>
            <a:r>
              <a:rPr lang="en-US" sz="4000" dirty="0" err="1" smtClean="0">
                <a:latin typeface="Arial" panose="020B0604020202020204" pitchFamily="34" charset="0"/>
              </a:rPr>
              <a:t>o‘quvchi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o</a:t>
            </a:r>
            <a:r>
              <a:rPr lang="en-US" sz="4000" dirty="0" err="1">
                <a:latin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</a:rPr>
              <a:t>qiydi</a:t>
            </a:r>
            <a:r>
              <a:rPr lang="en-US" sz="4000" dirty="0">
                <a:latin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</a:rPr>
              <a:t>5- “A” </a:t>
            </a:r>
            <a:r>
              <a:rPr lang="en-US" sz="4000" dirty="0" err="1" smtClean="0">
                <a:latin typeface="Arial" panose="020B0604020202020204" pitchFamily="34" charset="0"/>
              </a:rPr>
              <a:t>sinfda</a:t>
            </a:r>
            <a:r>
              <a:rPr lang="en-US" sz="4000" dirty="0" smtClean="0">
                <a:latin typeface="Arial" panose="020B0604020202020204" pitchFamily="34" charset="0"/>
              </a:rPr>
              <a:t>  5- “B” </a:t>
            </a:r>
            <a:r>
              <a:rPr lang="en-US" sz="4000" dirty="0" err="1">
                <a:latin typeface="Arial" panose="020B0604020202020204" pitchFamily="34" charset="0"/>
              </a:rPr>
              <a:t>sinfga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qaraganda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dirty="0">
                <a:latin typeface="Georgia" panose="02040502050405020303" pitchFamily="18" charset="0"/>
              </a:rPr>
              <a:t> </a:t>
            </a:r>
            <a:r>
              <a:rPr lang="en-US" sz="4000" dirty="0">
                <a:latin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</a:rPr>
              <a:t>ko</a:t>
            </a:r>
            <a:r>
              <a:rPr lang="en-US" sz="4000" dirty="0" err="1">
                <a:latin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</a:rPr>
              <a:t>p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o</a:t>
            </a:r>
            <a:r>
              <a:rPr lang="en-US" sz="4000" dirty="0" err="1">
                <a:latin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</a:rPr>
              <a:t>quvchi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o</a:t>
            </a:r>
            <a:r>
              <a:rPr lang="en-US" sz="4000" dirty="0" err="1">
                <a:latin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</a:rPr>
              <a:t>qiydi</a:t>
            </a:r>
            <a:r>
              <a:rPr lang="en-US" sz="4000" dirty="0"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sinfda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nechtadan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o</a:t>
            </a:r>
            <a:r>
              <a:rPr lang="en-US" sz="4000" dirty="0" err="1">
                <a:latin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</a:rPr>
              <a:t>quvchi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</a:rPr>
              <a:t>?</a:t>
            </a:r>
            <a:endParaRPr lang="ru-RU" sz="4000" dirty="0"/>
          </a:p>
        </p:txBody>
      </p:sp>
      <p:pic>
        <p:nvPicPr>
          <p:cNvPr id="7" name="Picture 2" descr="Красивые картинки для срисовки для школы (22 фото) 🔥 Прикольные картинки и  юмор">
            <a:extLst>
              <a:ext uri="{FF2B5EF4-FFF2-40B4-BE49-F238E27FC236}">
                <a16:creationId xmlns:a16="http://schemas.microsoft.com/office/drawing/2014/main" id="{4B0F0A3B-F3E2-46B5-9C40-3A8A0521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96" y="3456434"/>
            <a:ext cx="7865283" cy="31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611B54F8-F678-4A26-B574-87DF8F58E7C0}"/>
              </a:ext>
            </a:extLst>
          </p:cNvPr>
          <p:cNvSpPr/>
          <p:nvPr/>
        </p:nvSpPr>
        <p:spPr>
          <a:xfrm>
            <a:off x="648072" y="1228725"/>
            <a:ext cx="1171061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-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usul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Tenglashtirib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yechish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231B085-1AB6-4AA6-90E9-6FF0B2B8DFC8}"/>
              </a:ext>
            </a:extLst>
          </p:cNvPr>
          <p:cNvSpPr/>
          <p:nvPr/>
        </p:nvSpPr>
        <p:spPr>
          <a:xfrm>
            <a:off x="3730150" y="2016064"/>
            <a:ext cx="3926027" cy="534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1C42814-16E6-47AB-B9A8-370EBEC82C1E}"/>
              </a:ext>
            </a:extLst>
          </p:cNvPr>
          <p:cNvSpPr/>
          <p:nvPr/>
        </p:nvSpPr>
        <p:spPr>
          <a:xfrm>
            <a:off x="3747779" y="2849843"/>
            <a:ext cx="3926027" cy="534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797CA4D-FAF5-4699-ADBA-FD898E373A97}"/>
              </a:ext>
            </a:extLst>
          </p:cNvPr>
          <p:cNvSpPr/>
          <p:nvPr/>
        </p:nvSpPr>
        <p:spPr>
          <a:xfrm>
            <a:off x="6649625" y="2864479"/>
            <a:ext cx="1024181" cy="5348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/>
              <a:t>6</a:t>
            </a:r>
          </a:p>
        </p:txBody>
      </p:sp>
      <p:sp>
        <p:nvSpPr>
          <p:cNvPr id="74" name="Правая фигурная скобка 73">
            <a:extLst>
              <a:ext uri="{FF2B5EF4-FFF2-40B4-BE49-F238E27FC236}">
                <a16:creationId xmlns:a16="http://schemas.microsoft.com/office/drawing/2014/main" id="{64A6F0B5-E564-47B9-8508-41F14CFDA68C}"/>
              </a:ext>
            </a:extLst>
          </p:cNvPr>
          <p:cNvSpPr/>
          <p:nvPr/>
        </p:nvSpPr>
        <p:spPr>
          <a:xfrm>
            <a:off x="7988716" y="1805977"/>
            <a:ext cx="422043" cy="1722465"/>
          </a:xfrm>
          <a:prstGeom prst="rightBrace">
            <a:avLst>
              <a:gd name="adj1" fmla="val 35416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1E29CB8-9B05-4721-B1AE-E65BF25FEAE5}"/>
              </a:ext>
            </a:extLst>
          </p:cNvPr>
          <p:cNvSpPr/>
          <p:nvPr/>
        </p:nvSpPr>
        <p:spPr>
          <a:xfrm>
            <a:off x="8779284" y="2267302"/>
            <a:ext cx="186440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latin typeface="Arial" panose="020B0604020202020204" pitchFamily="34" charset="0"/>
              </a:rPr>
              <a:t>74 </a:t>
            </a:r>
            <a:r>
              <a:rPr lang="en-US" sz="4000" dirty="0" smtClean="0">
                <a:latin typeface="Arial" panose="020B0604020202020204" pitchFamily="34" charset="0"/>
              </a:rPr>
              <a:t>ta</a:t>
            </a:r>
            <a:endParaRPr lang="ru-RU" sz="4000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A184E68-849B-43D0-8BE5-47BA126ECA90}"/>
              </a:ext>
            </a:extLst>
          </p:cNvPr>
          <p:cNvSpPr/>
          <p:nvPr/>
        </p:nvSpPr>
        <p:spPr>
          <a:xfrm>
            <a:off x="1072208" y="3410354"/>
            <a:ext cx="8268132" cy="27629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latin typeface="Arial" panose="020B0604020202020204" pitchFamily="34" charset="0"/>
              </a:rPr>
              <a:t>1) </a:t>
            </a:r>
            <a:r>
              <a:rPr lang="ru-RU" sz="4000" b="1" dirty="0">
                <a:latin typeface="Arial" panose="020B0604020202020204" pitchFamily="34" charset="0"/>
              </a:rPr>
              <a:t>74 + 6 = 80 </a:t>
            </a:r>
            <a:r>
              <a:rPr lang="ru-RU" sz="4000" dirty="0" smtClean="0">
                <a:latin typeface="Arial" panose="020B0604020202020204" pitchFamily="34" charset="0"/>
              </a:rPr>
              <a:t>(</a:t>
            </a:r>
            <a:r>
              <a:rPr lang="en-US" sz="4000" dirty="0" smtClean="0">
                <a:latin typeface="Arial" panose="020B0604020202020204" pitchFamily="34" charset="0"/>
              </a:rPr>
              <a:t>ta</a:t>
            </a:r>
            <a:r>
              <a:rPr lang="ru-RU" sz="4000" dirty="0" smtClean="0">
                <a:latin typeface="Arial" panose="020B0604020202020204" pitchFamily="34" charset="0"/>
              </a:rPr>
              <a:t>) </a:t>
            </a:r>
            <a:r>
              <a:rPr lang="ru-RU" sz="4000" dirty="0">
                <a:latin typeface="Arial" panose="020B0604020202020204" pitchFamily="34" charset="0"/>
              </a:rPr>
              <a:t>– </a:t>
            </a:r>
            <a:r>
              <a:rPr lang="en-US" sz="4000" dirty="0" err="1" smtClean="0">
                <a:latin typeface="Arial" panose="020B0604020202020204" pitchFamily="34" charset="0"/>
              </a:rPr>
              <a:t>jami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Arial" panose="020B0604020202020204" pitchFamily="34" charset="0"/>
              </a:rPr>
              <a:t>2) </a:t>
            </a:r>
            <a:r>
              <a:rPr lang="ru-RU" sz="4000" b="1" dirty="0">
                <a:latin typeface="Arial" panose="020B0604020202020204" pitchFamily="34" charset="0"/>
              </a:rPr>
              <a:t>80 : 2 = 40 </a:t>
            </a:r>
            <a:r>
              <a:rPr lang="ru-RU" sz="4000" dirty="0" smtClean="0">
                <a:latin typeface="Arial" panose="020B0604020202020204" pitchFamily="34" charset="0"/>
              </a:rPr>
              <a:t>(</a:t>
            </a:r>
            <a:r>
              <a:rPr lang="en-US" sz="4000" dirty="0" smtClean="0">
                <a:latin typeface="Arial" panose="020B0604020202020204" pitchFamily="34" charset="0"/>
              </a:rPr>
              <a:t>ta</a:t>
            </a:r>
            <a:r>
              <a:rPr lang="ru-RU" sz="4000" dirty="0" smtClean="0">
                <a:latin typeface="Arial" panose="020B0604020202020204" pitchFamily="34" charset="0"/>
              </a:rPr>
              <a:t>) </a:t>
            </a:r>
            <a:r>
              <a:rPr lang="ru-RU" sz="4000" dirty="0">
                <a:latin typeface="Arial" panose="020B0604020202020204" pitchFamily="34" charset="0"/>
              </a:rPr>
              <a:t>– 5</a:t>
            </a:r>
            <a:r>
              <a:rPr lang="en-US" sz="4000" dirty="0">
                <a:latin typeface="Arial" panose="020B0604020202020204" pitchFamily="34" charset="0"/>
              </a:rPr>
              <a:t>-</a:t>
            </a:r>
            <a:r>
              <a:rPr lang="ru-RU" sz="4000" dirty="0">
                <a:latin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</a:rPr>
              <a:t>A”da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anose="020B0604020202020204" pitchFamily="34" charset="0"/>
              </a:rPr>
              <a:t>3</a:t>
            </a:r>
            <a:r>
              <a:rPr lang="ru-RU" sz="4000" dirty="0">
                <a:latin typeface="Arial" panose="020B0604020202020204" pitchFamily="34" charset="0"/>
              </a:rPr>
              <a:t>) </a:t>
            </a:r>
            <a:r>
              <a:rPr lang="ru-RU" sz="4000" b="1" dirty="0">
                <a:latin typeface="Arial" panose="020B0604020202020204" pitchFamily="34" charset="0"/>
              </a:rPr>
              <a:t>40 – 6  = 34 </a:t>
            </a:r>
            <a:r>
              <a:rPr lang="ru-RU" sz="4000" dirty="0" smtClean="0">
                <a:latin typeface="Arial" panose="020B0604020202020204" pitchFamily="34" charset="0"/>
              </a:rPr>
              <a:t>(</a:t>
            </a:r>
            <a:r>
              <a:rPr lang="en-US" sz="4000" dirty="0" smtClean="0">
                <a:latin typeface="Arial" panose="020B0604020202020204" pitchFamily="34" charset="0"/>
              </a:rPr>
              <a:t>ta</a:t>
            </a:r>
            <a:r>
              <a:rPr lang="ru-RU" sz="4000" dirty="0" smtClean="0">
                <a:latin typeface="Arial" panose="020B0604020202020204" pitchFamily="34" charset="0"/>
              </a:rPr>
              <a:t>) </a:t>
            </a:r>
            <a:r>
              <a:rPr lang="ru-RU" sz="4000" dirty="0">
                <a:latin typeface="Arial" panose="020B0604020202020204" pitchFamily="34" charset="0"/>
              </a:rPr>
              <a:t>– 5</a:t>
            </a:r>
            <a:r>
              <a:rPr lang="en-US" sz="4000" dirty="0">
                <a:latin typeface="Arial" panose="020B0604020202020204" pitchFamily="34" charset="0"/>
              </a:rPr>
              <a:t>-</a:t>
            </a:r>
            <a:r>
              <a:rPr lang="ru-RU" sz="4000" dirty="0">
                <a:latin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</a:rPr>
              <a:t>B”da</a:t>
            </a:r>
            <a:endParaRPr lang="ru-RU" sz="4000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A9F19F7-D130-43F0-92E3-12EFD1461A6D}"/>
              </a:ext>
            </a:extLst>
          </p:cNvPr>
          <p:cNvSpPr/>
          <p:nvPr/>
        </p:nvSpPr>
        <p:spPr>
          <a:xfrm>
            <a:off x="1648272" y="2687832"/>
            <a:ext cx="200195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Arial" panose="020B0604020202020204" pitchFamily="34" charset="0"/>
              </a:rPr>
              <a:t>5</a:t>
            </a:r>
            <a:r>
              <a:rPr lang="en-US" sz="4000" dirty="0" smtClean="0">
                <a:latin typeface="Arial" panose="020B0604020202020204" pitchFamily="34" charset="0"/>
              </a:rPr>
              <a:t>-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“B”</a:t>
            </a:r>
            <a:endParaRPr lang="ru-RU" sz="4000" dirty="0">
              <a:latin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BFF2418-A57A-4208-BC22-30D44BD393D2}"/>
              </a:ext>
            </a:extLst>
          </p:cNvPr>
          <p:cNvSpPr/>
          <p:nvPr/>
        </p:nvSpPr>
        <p:spPr>
          <a:xfrm>
            <a:off x="1648272" y="1985772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Arial" panose="020B0604020202020204" pitchFamily="34" charset="0"/>
              </a:rPr>
              <a:t>5</a:t>
            </a:r>
            <a:r>
              <a:rPr lang="en-US" sz="4000" dirty="0" smtClean="0">
                <a:latin typeface="Arial" panose="020B0604020202020204" pitchFamily="34" charset="0"/>
              </a:rPr>
              <a:t>-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“A”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188" y="6285290"/>
            <a:ext cx="108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</a:rPr>
              <a:t>40 ta </a:t>
            </a:r>
            <a:r>
              <a:rPr lang="en-US" sz="3600" dirty="0" err="1" smtClean="0">
                <a:latin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</a:rPr>
              <a:t> 34 ta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28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7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9402" y="6157414"/>
            <a:ext cx="8828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5- “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da 40 ta, </a:t>
            </a:r>
            <a:r>
              <a:rPr lang="ru-RU" sz="4000" dirty="0">
                <a:latin typeface="Arial" panose="020B0604020202020204" pitchFamily="34" charset="0"/>
              </a:rPr>
              <a:t>5</a:t>
            </a:r>
            <a:r>
              <a:rPr lang="en-US" sz="4000" dirty="0">
                <a:latin typeface="Arial" panose="020B0604020202020204" pitchFamily="34" charset="0"/>
              </a:rPr>
              <a:t>- “</a:t>
            </a:r>
            <a:r>
              <a:rPr lang="en-US" sz="3600" dirty="0" err="1" smtClean="0">
                <a:latin typeface="Arial" panose="020B0604020202020204" pitchFamily="34" charset="0"/>
              </a:rPr>
              <a:t>B</a:t>
            </a:r>
            <a:r>
              <a:rPr lang="en-US" sz="4000" dirty="0" err="1" smtClean="0">
                <a:latin typeface="Arial" panose="020B0604020202020204" pitchFamily="34" charset="0"/>
              </a:rPr>
              <a:t>”da</a:t>
            </a:r>
            <a:r>
              <a:rPr lang="en-US" sz="4000" dirty="0" smtClean="0">
                <a:latin typeface="Arial" panose="020B0604020202020204" pitchFamily="34" charset="0"/>
              </a:rPr>
              <a:t> 34 ta </a:t>
            </a:r>
            <a:endParaRPr lang="ru-RU" sz="4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B54F8-F678-4A26-B574-87DF8F58E7C0}"/>
              </a:ext>
            </a:extLst>
          </p:cNvPr>
          <p:cNvSpPr/>
          <p:nvPr/>
        </p:nvSpPr>
        <p:spPr>
          <a:xfrm>
            <a:off x="856184" y="1234194"/>
            <a:ext cx="851168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2-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usul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Tenglama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tuzib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6813" y="1787528"/>
            <a:ext cx="390844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1) </a:t>
            </a:r>
            <a:r>
              <a:rPr lang="ru-RU" sz="4000" dirty="0" smtClean="0">
                <a:latin typeface="Arial" panose="020B0604020202020204" pitchFamily="34" charset="0"/>
              </a:rPr>
              <a:t>х </a:t>
            </a:r>
            <a:r>
              <a:rPr lang="ru-RU" sz="4000" dirty="0">
                <a:latin typeface="Arial" panose="020B0604020202020204" pitchFamily="34" charset="0"/>
              </a:rPr>
              <a:t>+ х + 6 = </a:t>
            </a:r>
            <a:r>
              <a:rPr lang="ru-RU" sz="4000" dirty="0" smtClean="0">
                <a:latin typeface="Arial" panose="020B0604020202020204" pitchFamily="34" charset="0"/>
              </a:rPr>
              <a:t>74</a:t>
            </a:r>
            <a:endParaRPr lang="en-US" sz="4000" dirty="0" smtClean="0">
              <a:latin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2x + 6 = 74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2x = 74 – 6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 2x = 68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x = 68 : 2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  x = 34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184" y="4803468"/>
            <a:ext cx="6006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</a:rPr>
              <a:t>2</a:t>
            </a:r>
            <a:r>
              <a:rPr lang="ru-RU" sz="4000" dirty="0" smtClean="0">
                <a:latin typeface="Arial" panose="020B0604020202020204" pitchFamily="34" charset="0"/>
              </a:rPr>
              <a:t>)</a:t>
            </a:r>
            <a:r>
              <a:rPr lang="en-US" sz="4000" dirty="0" smtClean="0">
                <a:latin typeface="Arial" panose="020B0604020202020204" pitchFamily="34" charset="0"/>
              </a:rPr>
              <a:t> x + 6 =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</a:rPr>
              <a:t>34 + 6 = 40 </a:t>
            </a:r>
            <a:r>
              <a:rPr lang="ru-RU" sz="4000" dirty="0" smtClean="0">
                <a:latin typeface="Arial" panose="020B0604020202020204" pitchFamily="34" charset="0"/>
              </a:rPr>
              <a:t>(</a:t>
            </a:r>
            <a:r>
              <a:rPr lang="en-US" sz="4000" dirty="0" smtClean="0">
                <a:latin typeface="Arial" panose="020B0604020202020204" pitchFamily="34" charset="0"/>
              </a:rPr>
              <a:t>ta</a:t>
            </a:r>
            <a:r>
              <a:rPr lang="ru-RU" sz="4000" dirty="0" smtClean="0">
                <a:latin typeface="Arial" panose="020B0604020202020204" pitchFamily="34" charset="0"/>
              </a:rPr>
              <a:t>)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64A6F0B5-E564-47B9-8508-41F14CFDA68C}"/>
              </a:ext>
            </a:extLst>
          </p:cNvPr>
          <p:cNvSpPr/>
          <p:nvPr/>
        </p:nvSpPr>
        <p:spPr>
          <a:xfrm>
            <a:off x="4595832" y="1974875"/>
            <a:ext cx="422043" cy="1608962"/>
          </a:xfrm>
          <a:prstGeom prst="rightBrace">
            <a:avLst>
              <a:gd name="adj1" fmla="val 35416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7" name="Прямоугольник 6"/>
          <p:cNvSpPr/>
          <p:nvPr/>
        </p:nvSpPr>
        <p:spPr>
          <a:xfrm>
            <a:off x="739613" y="1787528"/>
            <a:ext cx="64008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Arial" panose="020B0604020202020204" pitchFamily="34" charset="0"/>
              </a:rPr>
              <a:t>5</a:t>
            </a:r>
            <a:r>
              <a:rPr lang="en-US" sz="4000" dirty="0">
                <a:latin typeface="Arial" panose="020B0604020202020204" pitchFamily="34" charset="0"/>
              </a:rPr>
              <a:t>- “</a:t>
            </a:r>
            <a:r>
              <a:rPr lang="en-US" sz="3600" dirty="0">
                <a:latin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</a:rPr>
              <a:t>” </a:t>
            </a:r>
            <a:r>
              <a:rPr lang="ru-RU" sz="4000" dirty="0">
                <a:latin typeface="Arial" panose="020B0604020202020204" pitchFamily="34" charset="0"/>
              </a:rPr>
              <a:t>– х </a:t>
            </a:r>
            <a:r>
              <a:rPr lang="en-US" sz="4000" dirty="0">
                <a:latin typeface="Arial" panose="020B0604020202020204" pitchFamily="34" charset="0"/>
              </a:rPr>
              <a:t> ta</a:t>
            </a:r>
            <a:endParaRPr lang="ru-RU" sz="4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Arial" panose="020B0604020202020204" pitchFamily="34" charset="0"/>
              </a:rPr>
              <a:t>5</a:t>
            </a:r>
            <a:r>
              <a:rPr lang="en-US" sz="4000" dirty="0">
                <a:latin typeface="Arial" panose="020B0604020202020204" pitchFamily="34" charset="0"/>
              </a:rPr>
              <a:t>- “</a:t>
            </a:r>
            <a:r>
              <a:rPr lang="en-US" sz="3600" dirty="0">
                <a:latin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</a:rPr>
              <a:t>”</a:t>
            </a:r>
            <a:r>
              <a:rPr lang="ru-RU" sz="4000" dirty="0">
                <a:latin typeface="Arial" panose="020B0604020202020204" pitchFamily="34" charset="0"/>
              </a:rPr>
              <a:t> – (х + 6) </a:t>
            </a:r>
            <a:r>
              <a:rPr lang="en-US" sz="4000" dirty="0">
                <a:latin typeface="Arial" panose="020B0604020202020204" pitchFamily="34" charset="0"/>
              </a:rPr>
              <a:t>ta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E29CB8-9B05-4721-B1AE-E65BF25FEAE5}"/>
              </a:ext>
            </a:extLst>
          </p:cNvPr>
          <p:cNvSpPr/>
          <p:nvPr/>
        </p:nvSpPr>
        <p:spPr>
          <a:xfrm>
            <a:off x="5090143" y="2425413"/>
            <a:ext cx="186440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latin typeface="Arial" panose="020B0604020202020204" pitchFamily="34" charset="0"/>
              </a:rPr>
              <a:t>74 </a:t>
            </a:r>
            <a:r>
              <a:rPr lang="en-US" sz="4000" dirty="0" smtClean="0">
                <a:latin typeface="Arial" panose="020B0604020202020204" pitchFamily="34" charset="0"/>
              </a:rPr>
              <a:t>ta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400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5718</TotalTime>
  <Words>871</Words>
  <Application>Microsoft Office PowerPoint</Application>
  <PresentationFormat>Произвольный</PresentationFormat>
  <Paragraphs>149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Office Theme</vt:lpstr>
      <vt:lpstr>MATEMATIKA</vt:lpstr>
      <vt:lpstr>    BILIMLARNI BOYITAMIZ</vt:lpstr>
      <vt:lpstr>TENGLAMA TUZIB YECHISH USULI</vt:lpstr>
      <vt:lpstr>MASALA</vt:lpstr>
      <vt:lpstr>MASALA</vt:lpstr>
      <vt:lpstr>MASALA</vt:lpstr>
      <vt:lpstr>310- masala</vt:lpstr>
      <vt:lpstr>YECHISH</vt:lpstr>
      <vt:lpstr>YECHISH</vt:lpstr>
      <vt:lpstr>311- masala</vt:lpstr>
      <vt:lpstr>YECHISH</vt:lpstr>
      <vt:lpstr>YECHISH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396</cp:revision>
  <dcterms:created xsi:type="dcterms:W3CDTF">2020-04-09T07:32:19Z</dcterms:created>
  <dcterms:modified xsi:type="dcterms:W3CDTF">2020-10-14T08:17:34Z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