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90" r:id="rId2"/>
    <p:sldId id="365" r:id="rId3"/>
    <p:sldId id="378" r:id="rId4"/>
    <p:sldId id="347" r:id="rId5"/>
    <p:sldId id="341" r:id="rId6"/>
    <p:sldId id="373" r:id="rId7"/>
    <p:sldId id="353" r:id="rId8"/>
    <p:sldId id="371" r:id="rId9"/>
    <p:sldId id="374" r:id="rId10"/>
    <p:sldId id="354" r:id="rId11"/>
    <p:sldId id="379" r:id="rId12"/>
    <p:sldId id="361" r:id="rId13"/>
    <p:sldId id="381" r:id="rId14"/>
    <p:sldId id="375" r:id="rId15"/>
    <p:sldId id="376" r:id="rId16"/>
    <p:sldId id="377" r:id="rId17"/>
    <p:sldId id="380" r:id="rId18"/>
    <p:sldId id="297" r:id="rId19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43" autoAdjust="0"/>
    <p:restoredTop sz="93178" autoAdjust="0"/>
  </p:normalViewPr>
  <p:slideViewPr>
    <p:cSldViewPr>
      <p:cViewPr varScale="1">
        <p:scale>
          <a:sx n="60" d="100"/>
          <a:sy n="60" d="100"/>
        </p:scale>
        <p:origin x="28" y="52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912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23DB5-9FC0-4013-8E8E-EC9726CA12C3}" type="datetime1">
              <a:rPr lang="ru-RU" smtClean="0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8EE99-8902-42F0-86F6-8DD7087641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902" y="0"/>
            <a:ext cx="12788910" cy="20503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568152" y="2376314"/>
            <a:ext cx="10009112" cy="5699090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indent="39688" algn="ctr">
              <a:spcBef>
                <a:spcPts val="245"/>
              </a:spcBef>
            </a:pP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M</a:t>
            </a:r>
            <a:r>
              <a:rPr lang="en-US" sz="5400" b="1" dirty="0">
                <a:solidFill>
                  <a:srgbClr val="002060"/>
                </a:solidFill>
                <a:latin typeface="Arial"/>
                <a:cs typeface="Arial"/>
              </a:rPr>
              <a:t>AVZU</a:t>
            </a:r>
            <a:r>
              <a:rPr sz="5400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5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O‘TILGAN</a:t>
            </a: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MAVZULARNI TAKRORLASHGA DOIR MASALALAR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/>
            <a:endParaRPr lang="en-US" sz="8659" dirty="0">
              <a:latin typeface="Arial"/>
              <a:cs typeface="Arial"/>
            </a:endParaRPr>
          </a:p>
          <a:p>
            <a:pPr marL="40888"/>
            <a:endParaRPr sz="3017" dirty="0">
              <a:latin typeface="Arial"/>
              <a:cs typeface="Arial"/>
            </a:endParaRPr>
          </a:p>
          <a:p>
            <a:pPr marL="71904"/>
            <a:r>
              <a:rPr lang="en-US" sz="3554" dirty="0">
                <a:latin typeface="Arial" pitchFamily="34" charset="0"/>
                <a:cs typeface="Arial" pitchFamily="34" charset="0"/>
              </a:rPr>
              <a:t> </a:t>
            </a:r>
            <a:endParaRPr sz="2800" i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6" y="454530"/>
            <a:ext cx="11094394" cy="876938"/>
            <a:chOff x="439458" y="322808"/>
            <a:chExt cx="499688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4" y="339820"/>
              <a:ext cx="849894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uz-Cyrl-UZ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r>
                <a:rPr lang="en-US" sz="44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444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9569152" y="2520330"/>
            <a:ext cx="2736304" cy="2520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5" name="TextBox 4"/>
          <p:cNvSpPr txBox="1"/>
          <p:nvPr/>
        </p:nvSpPr>
        <p:spPr>
          <a:xfrm>
            <a:off x="694458" y="2504830"/>
            <a:ext cx="809798" cy="195971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714835" y="4680570"/>
            <a:ext cx="789421" cy="18002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564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68552" y="135460"/>
            <a:ext cx="489654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ru-RU" sz="5400" kern="0" dirty="0" smtClean="0"/>
              <a:t>301</a:t>
            </a:r>
            <a:r>
              <a:rPr lang="en-US" sz="5400" kern="0" dirty="0" smtClean="0"/>
              <a:t>- masala</a:t>
            </a:r>
            <a:endParaRPr lang="en-US" sz="5400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52129" y="1224186"/>
            <a:ext cx="7848871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Kenguru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soatiga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48 km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tezlikda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yugurishi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. a)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Kenguru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soatda</a:t>
            </a:r>
            <a:r>
              <a:rPr 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metrga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yugurishi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minutda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-chi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uz-Cyrl-UZ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Cyrl-UZ" sz="3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) U 12 km </a:t>
            </a:r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uz-Cyrl-UZ" sz="3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) U 30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sekundda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? 5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minutda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-chi?</a:t>
            </a:r>
          </a:p>
        </p:txBody>
      </p:sp>
      <p:pic>
        <p:nvPicPr>
          <p:cNvPr id="1026" name="Picture 2" descr="Ученые рассказали о происхождении кенгур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0960" y="1368202"/>
            <a:ext cx="4689173" cy="3096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354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68552" y="135460"/>
            <a:ext cx="489654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en-US" sz="5400" kern="0" dirty="0" smtClean="0"/>
              <a:t>YECHISH</a:t>
            </a:r>
            <a:endParaRPr lang="en-US" sz="5400" kern="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52128" y="1368202"/>
            <a:ext cx="1221226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a) 1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  48 km = 48000 m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minutda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   1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60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minut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 48000 : 60 = 800(m)</a:t>
            </a: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b) 12 km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 12 km = 12000m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12000 : 800 = 15 (min) </a:t>
            </a: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d) 30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sekundda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  800 : 2 = 400 (m) 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5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minutda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 800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• 5 = 4000(m),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123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68552" y="135460"/>
            <a:ext cx="489654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ru-RU" sz="5400" kern="0" dirty="0" smtClean="0"/>
              <a:t>30</a:t>
            </a:r>
            <a:r>
              <a:rPr lang="en-US" sz="5400" kern="0" dirty="0" smtClean="0"/>
              <a:t>4- masala</a:t>
            </a:r>
            <a:endParaRPr lang="en-US" sz="5400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24136" y="1296194"/>
            <a:ext cx="1180931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33 • x = 1386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b) 454 • </a:t>
            </a:r>
            <a:r>
              <a:rPr lang="pt-BR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55 842</a:t>
            </a:r>
            <a:endParaRPr lang="ru-RU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x : 19 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13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119 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314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f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26 289 : x 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127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nn-NO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nn-NO" sz="4000" dirty="0">
                <a:latin typeface="Arial" panose="020B0604020202020204" pitchFamily="34" charset="0"/>
                <a:cs typeface="Arial" panose="020B0604020202020204" pitchFamily="34" charset="0"/>
              </a:rPr>
              <a:t>) 42 745 : </a:t>
            </a:r>
            <a:r>
              <a:rPr lang="nn-NO" sz="4000" i="1" dirty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nn-NO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nn-NO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415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AutoNum type="alphaLcParenR"/>
            </a:pP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33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68552" y="135460"/>
            <a:ext cx="489654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en-US" sz="5400" kern="0" dirty="0" smtClean="0"/>
              <a:t>YECHISH</a:t>
            </a:r>
            <a:endParaRPr lang="en-US" sz="5400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24136" y="1296194"/>
            <a:ext cx="42484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lphaLcParenR"/>
            </a:pP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33 • x = 1386</a:t>
            </a:r>
          </a:p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x = 1386 : 33</a:t>
            </a:r>
          </a:p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x = 42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40760" y="1296194"/>
            <a:ext cx="3908442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e)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119 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314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a = 314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119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a = 37 366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0160" y="4032498"/>
            <a:ext cx="4450257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f) 26 289 : x 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127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x = 26 289 : 127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x = 207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971033" y="3888482"/>
            <a:ext cx="4764446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n-NO" sz="36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nn-NO" sz="4000" dirty="0">
                <a:latin typeface="Arial" panose="020B0604020202020204" pitchFamily="34" charset="0"/>
                <a:cs typeface="Arial" panose="020B0604020202020204" pitchFamily="34" charset="0"/>
              </a:rPr>
              <a:t>) 42 745 : </a:t>
            </a:r>
            <a:r>
              <a:rPr lang="nn-NO" sz="4000" i="1" dirty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nn-NO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nn-NO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415</a:t>
            </a:r>
          </a:p>
          <a:p>
            <a:r>
              <a:rPr lang="nn-NO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n-NO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nn-NO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nn-NO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42 745 : 415</a:t>
            </a:r>
          </a:p>
          <a:p>
            <a:r>
              <a:rPr lang="nn-NO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n-NO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m = 103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394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68552" y="135460"/>
            <a:ext cx="489654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ru-RU" sz="5400" kern="0" dirty="0" smtClean="0"/>
              <a:t>30</a:t>
            </a:r>
            <a:r>
              <a:rPr lang="en-US" sz="5400" kern="0" dirty="0" smtClean="0"/>
              <a:t>6</a:t>
            </a:r>
            <a:r>
              <a:rPr lang="en-US" sz="5400" kern="0" dirty="0" smtClean="0"/>
              <a:t>- </a:t>
            </a:r>
            <a:r>
              <a:rPr lang="en-US" sz="5400" kern="0" dirty="0" smtClean="0"/>
              <a:t>masala</a:t>
            </a:r>
            <a:endParaRPr lang="en-US" sz="5400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24136" y="1296194"/>
            <a:ext cx="118093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sonni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topingki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a) 17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88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11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qoldiq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qolsin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b) 231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121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133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qoldiq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qolsin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3784" y="3079837"/>
            <a:ext cx="740414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68152" y="3792591"/>
            <a:ext cx="43310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88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+11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808512" y="3801651"/>
            <a:ext cx="61926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1496 + 11 = 1507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5877" y="5916900"/>
            <a:ext cx="74041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a) 1507,  b) 28 084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68152" y="4539688"/>
            <a:ext cx="43310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b) 23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121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+1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33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744616" y="4509537"/>
            <a:ext cx="61926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27 951 + 133 = 28 084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954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68552" y="135460"/>
            <a:ext cx="489654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ru-RU" sz="5400" kern="0" dirty="0" smtClean="0"/>
              <a:t>30</a:t>
            </a:r>
            <a:r>
              <a:rPr lang="en-US" sz="5400" kern="0" dirty="0" smtClean="0"/>
              <a:t>8- masala</a:t>
            </a:r>
            <a:endParaRPr lang="en-US" sz="5400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24136" y="1296194"/>
            <a:ext cx="964907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/>
              <a:t>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konveyerda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soatda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25 ta,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konveyerda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31 ta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televizor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konveyerda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televizor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yig‘iladi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Телевизор Samsung UE32N5302 купить в Украине ✓ интернет-магазин Smart Mag,  Киев, Харьков, Льв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7144" y="1296194"/>
            <a:ext cx="2880319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73784" y="3799917"/>
            <a:ext cx="740414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68152" y="4512671"/>
            <a:ext cx="43310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a) 25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•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81008" y="4522048"/>
            <a:ext cx="82124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8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• (25 + 31)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8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56 = 448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6478" y="5618672"/>
            <a:ext cx="74041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448 ta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336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68552" y="135460"/>
            <a:ext cx="489654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ru-RU" sz="5400" kern="0" dirty="0" smtClean="0"/>
              <a:t>30</a:t>
            </a:r>
            <a:r>
              <a:rPr lang="en-US" sz="5400" kern="0" dirty="0"/>
              <a:t>9</a:t>
            </a:r>
            <a:r>
              <a:rPr lang="en-US" sz="5400" kern="0" dirty="0" smtClean="0"/>
              <a:t>- masala</a:t>
            </a:r>
            <a:endParaRPr lang="en-US" sz="5400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24136" y="1296194"/>
            <a:ext cx="10801200" cy="4594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Ifodani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soddalashtiring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a) 109d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+ 443 + 273d +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279 </a:t>
            </a:r>
          </a:p>
          <a:p>
            <a:pPr>
              <a:lnSpc>
                <a:spcPct val="150000"/>
              </a:lnSpc>
            </a:pP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b) 332t + 211t + 999 + 677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d) 34 + 139c + 257 + 61c 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e) 1786 - 903 + 430q + 453q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52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68552" y="135460"/>
            <a:ext cx="489654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en-US" sz="5400" kern="0" dirty="0" smtClean="0"/>
              <a:t>YECHISH</a:t>
            </a:r>
            <a:endParaRPr lang="en-US" sz="5400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24136" y="1296194"/>
            <a:ext cx="10801200" cy="901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a) 109d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+ 443 + 273d +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279 =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40160" y="2376314"/>
            <a:ext cx="105851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(443 + 279)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+ (109 + 273)d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722 + 382d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2112" y="3262727"/>
            <a:ext cx="6653168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b) 332t + 211t + 999 +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677 =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2112" y="4204162"/>
            <a:ext cx="105851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(332 + 211)t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+ (999 + 677)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543t + 1676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0089" y="5023895"/>
            <a:ext cx="6691255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e) 1786 - 903 + 430q + 453q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2112" y="5989230"/>
            <a:ext cx="105851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883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+ (430 + 453)q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883 + 883q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375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6" grpId="0"/>
      <p:bldP spid="5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846663" y="288082"/>
            <a:ext cx="11494563" cy="738664"/>
          </a:xfrm>
        </p:spPr>
        <p:txBody>
          <a:bodyPr/>
          <a:lstStyle/>
          <a:p>
            <a:r>
              <a:rPr lang="en-US" sz="4800" b="1" dirty="0" err="1"/>
              <a:t>Mustaqil</a:t>
            </a:r>
            <a:r>
              <a:rPr lang="en-US" sz="4800" b="1" dirty="0"/>
              <a:t>  </a:t>
            </a:r>
            <a:r>
              <a:rPr lang="en-US" sz="4800" b="1" dirty="0" err="1"/>
              <a:t>bajarish</a:t>
            </a:r>
            <a:r>
              <a:rPr lang="en-US" sz="4800" b="1" dirty="0"/>
              <a:t>  </a:t>
            </a:r>
            <a:r>
              <a:rPr lang="en-US" sz="4800" b="1" dirty="0" err="1"/>
              <a:t>uchun</a:t>
            </a:r>
            <a:r>
              <a:rPr lang="en-US" sz="4800" b="1" dirty="0"/>
              <a:t>  </a:t>
            </a:r>
            <a:r>
              <a:rPr lang="en-US" sz="4800" b="1" dirty="0" err="1"/>
              <a:t>topshiriqlar</a:t>
            </a:r>
            <a:r>
              <a:rPr lang="en-US" sz="4800" b="1" dirty="0"/>
              <a:t>:</a:t>
            </a:r>
            <a:endParaRPr lang="ru-RU" sz="48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52128" y="1440210"/>
            <a:ext cx="12449472" cy="2092881"/>
          </a:xfrm>
        </p:spPr>
        <p:txBody>
          <a:bodyPr/>
          <a:lstStyle/>
          <a:p>
            <a:pPr algn="l"/>
            <a:r>
              <a:rPr lang="en-US" sz="4800" b="1" dirty="0">
                <a:solidFill>
                  <a:schemeClr val="tx1"/>
                </a:solidFill>
              </a:rPr>
              <a:t>   </a:t>
            </a:r>
            <a:r>
              <a:rPr lang="en-US" sz="4800" b="1" dirty="0" smtClean="0">
                <a:solidFill>
                  <a:schemeClr val="tx1"/>
                </a:solidFill>
              </a:rPr>
              <a:t>  </a:t>
            </a:r>
            <a:r>
              <a:rPr lang="en-US" sz="4400" b="1" dirty="0" err="1" smtClean="0">
                <a:solidFill>
                  <a:schemeClr val="tx1"/>
                </a:solidFill>
              </a:rPr>
              <a:t>Darslikdagi</a:t>
            </a:r>
            <a:r>
              <a:rPr lang="en-US" sz="4400" b="1" dirty="0" smtClean="0">
                <a:solidFill>
                  <a:schemeClr val="tx1"/>
                </a:solidFill>
              </a:rPr>
              <a:t>  “</a:t>
            </a:r>
            <a:r>
              <a:rPr lang="en-US" sz="4400" b="1" dirty="0" err="1" smtClean="0">
                <a:solidFill>
                  <a:schemeClr val="tx1"/>
                </a:solidFill>
              </a:rPr>
              <a:t>Yutuqlaringizni</a:t>
            </a:r>
            <a:r>
              <a:rPr lang="en-US" sz="4400" b="1" dirty="0" smtClean="0">
                <a:solidFill>
                  <a:schemeClr val="tx1"/>
                </a:solidFill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</a:rPr>
              <a:t>tekshirib</a:t>
            </a:r>
            <a:r>
              <a:rPr lang="en-US" sz="4400" b="1" dirty="0" smtClean="0">
                <a:solidFill>
                  <a:schemeClr val="tx1"/>
                </a:solidFill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</a:rPr>
              <a:t>ko‘ring</a:t>
            </a:r>
            <a:r>
              <a:rPr lang="en-US" sz="4400" b="1" dirty="0" smtClean="0">
                <a:solidFill>
                  <a:schemeClr val="tx1"/>
                </a:solidFill>
              </a:rPr>
              <a:t>” </a:t>
            </a:r>
            <a:r>
              <a:rPr lang="en-US" sz="4400" b="1" dirty="0" err="1" smtClean="0">
                <a:solidFill>
                  <a:schemeClr val="tx1"/>
                </a:solidFill>
              </a:rPr>
              <a:t>rukni</a:t>
            </a:r>
            <a:r>
              <a:rPr lang="en-US" sz="4400" b="1" dirty="0" smtClean="0">
                <a:solidFill>
                  <a:schemeClr val="tx1"/>
                </a:solidFill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</a:rPr>
              <a:t>ostida</a:t>
            </a:r>
            <a:r>
              <a:rPr lang="en-US" sz="4400" b="1" dirty="0" smtClean="0">
                <a:solidFill>
                  <a:schemeClr val="tx1"/>
                </a:solidFill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</a:rPr>
              <a:t>berilgan</a:t>
            </a:r>
            <a:r>
              <a:rPr lang="en-US" sz="4400" b="1" dirty="0" smtClean="0">
                <a:solidFill>
                  <a:schemeClr val="tx1"/>
                </a:solidFill>
              </a:rPr>
              <a:t> test </a:t>
            </a:r>
            <a:r>
              <a:rPr lang="en-US" sz="4400" b="1" dirty="0" err="1" smtClean="0">
                <a:solidFill>
                  <a:schemeClr val="tx1"/>
                </a:solidFill>
              </a:rPr>
              <a:t>va</a:t>
            </a:r>
            <a:r>
              <a:rPr lang="en-US" sz="4400" b="1" dirty="0" smtClean="0">
                <a:solidFill>
                  <a:schemeClr val="tx1"/>
                </a:solidFill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</a:rPr>
              <a:t>topshiriqlarni</a:t>
            </a:r>
            <a:r>
              <a:rPr lang="en-US" sz="4400" b="1" dirty="0" smtClean="0">
                <a:solidFill>
                  <a:schemeClr val="tx1"/>
                </a:solidFill>
              </a:rPr>
              <a:t>  </a:t>
            </a:r>
            <a:r>
              <a:rPr lang="en-US" sz="4400" b="1" dirty="0" err="1" smtClean="0">
                <a:solidFill>
                  <a:schemeClr val="tx1"/>
                </a:solidFill>
              </a:rPr>
              <a:t>yechish</a:t>
            </a:r>
            <a:r>
              <a:rPr lang="en-US" sz="4400" b="1" dirty="0" smtClean="0">
                <a:solidFill>
                  <a:schemeClr val="tx1"/>
                </a:solidFill>
              </a:rPr>
              <a:t> (6</a:t>
            </a:r>
            <a:r>
              <a:rPr lang="ru-RU" sz="4400" b="1" dirty="0" smtClean="0">
                <a:solidFill>
                  <a:schemeClr val="tx1"/>
                </a:solidFill>
              </a:rPr>
              <a:t>5</a:t>
            </a:r>
            <a:r>
              <a:rPr lang="en-US" sz="4400" b="1" dirty="0" smtClean="0">
                <a:solidFill>
                  <a:schemeClr val="tx1"/>
                </a:solidFill>
              </a:rPr>
              <a:t>- bet).                                           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Picture 4" descr="f20090918141730-student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40560" y="4069665"/>
            <a:ext cx="2377755" cy="24831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747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/>
        </p:nvSpPr>
        <p:spPr>
          <a:xfrm>
            <a:off x="208112" y="47595"/>
            <a:ext cx="12425982" cy="97683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03"/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208112" y="169940"/>
            <a:ext cx="12425982" cy="79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5703600"/>
              </p:ext>
            </p:extLst>
          </p:nvPr>
        </p:nvGraphicFramePr>
        <p:xfrm>
          <a:off x="392734" y="2404756"/>
          <a:ext cx="10760594" cy="4427592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87801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04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4055">
                <a:tc>
                  <a:txBody>
                    <a:bodyPr/>
                    <a:lstStyle/>
                    <a:p>
                      <a:r>
                        <a:rPr lang="en-US" sz="2800" b="0" u="none" strike="noStrike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</a:t>
                      </a:r>
                      <a:r>
                        <a:rPr lang="en-US" sz="28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‘p</a:t>
                      </a:r>
                      <a:r>
                        <a:rPr lang="en-US" sz="2800" b="0" u="none" strike="noStrike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aytuvchilar</a:t>
                      </a:r>
                      <a:r>
                        <a:rPr lang="en-US" sz="2800" b="0" u="none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u="none" strike="noStrike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28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2800" b="0" u="none" strike="noStrike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rnini</a:t>
                      </a:r>
                      <a:r>
                        <a:rPr lang="en-US" sz="2800" b="0" u="none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u="none" strike="noStrike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almashtirgan</a:t>
                      </a:r>
                      <a:r>
                        <a:rPr lang="en-US" sz="2800" b="0" u="none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u="none" strike="noStrike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2800" b="0" u="none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u="none" strike="noStrike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</a:t>
                      </a:r>
                      <a:r>
                        <a:rPr lang="en-US" sz="28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2800" b="0" u="none" strike="noStrike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paytma</a:t>
                      </a:r>
                      <a:r>
                        <a:rPr lang="en-US" sz="2800" b="0" u="none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u="none" strike="noStrike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28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2800" b="0" u="none" strike="noStrike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zgarmaydi</a:t>
                      </a:r>
                      <a:r>
                        <a:rPr lang="en-US" sz="2800" b="0" u="none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800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8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Har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qanday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sonni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1 </a:t>
                      </a:r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ga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ko‘paytirganda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yana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1 </a:t>
                      </a:r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hosil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</a:t>
                      </a:r>
                      <a:r>
                        <a:rPr lang="en-US" sz="28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ladi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ru-RU" sz="2800" dirty="0" smtClean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u="none" strike="noStrike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Noma’lum</a:t>
                      </a:r>
                      <a:r>
                        <a:rPr lang="en-US" sz="2800" u="none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u="none" strike="noStrike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2800" u="none" strike="noStrike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linuvchini</a:t>
                      </a:r>
                      <a:r>
                        <a:rPr lang="en-US" sz="2800" u="none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u="none" strike="noStrike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topish</a:t>
                      </a:r>
                      <a:r>
                        <a:rPr lang="en-US" sz="2800" u="none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u="none" strike="noStrike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uchun</a:t>
                      </a:r>
                      <a:r>
                        <a:rPr lang="en-US" sz="2800" u="none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u="none" strike="noStrike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2800" u="none" strike="noStrike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linmani</a:t>
                      </a:r>
                      <a:r>
                        <a:rPr lang="en-US" sz="2800" u="none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u="none" strike="noStrike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2800" u="none" strike="noStrike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luvchiga</a:t>
                      </a:r>
                      <a:r>
                        <a:rPr lang="en-US" sz="2800" u="none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u="none" strike="noStrike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2800" u="none" strike="noStrike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paytirish</a:t>
                      </a:r>
                      <a:r>
                        <a:rPr lang="en-US" sz="2800" u="none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u="none" strike="noStrike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kerak</a:t>
                      </a:r>
                      <a:r>
                        <a:rPr lang="en-US" sz="2800" u="none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8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u="none" strike="noStrike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</a:t>
                      </a:r>
                      <a:r>
                        <a:rPr lang="en-US" sz="2800" u="none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u="none" strike="noStrike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doim</a:t>
                      </a:r>
                      <a:r>
                        <a:rPr lang="en-US" sz="2800" u="none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u="none" strike="noStrike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qoldiq</a:t>
                      </a:r>
                      <a:r>
                        <a:rPr lang="en-US" sz="2800" u="none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u="none" strike="noStrike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bo‘luvchidan</a:t>
                      </a:r>
                      <a:r>
                        <a:rPr lang="en-US" sz="2800" u="none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u="none" strike="noStrike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kichik</a:t>
                      </a:r>
                      <a:r>
                        <a:rPr lang="en-US" sz="2800" u="none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u="none" strike="noStrike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bo‘ladi</a:t>
                      </a:r>
                      <a:r>
                        <a:rPr lang="en-US" sz="2800" u="none" strike="noStrik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800" dirty="0" smtClean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Nolni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har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qanday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natural </a:t>
                      </a:r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songa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</a:t>
                      </a:r>
                      <a:r>
                        <a:rPr lang="en-US" sz="28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lganda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yana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28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sha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sonning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o‘zi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hosil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</a:t>
                      </a:r>
                      <a:r>
                        <a:rPr lang="en-US" sz="28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28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ladi</a:t>
                      </a:r>
                      <a:r>
                        <a:rPr lang="en-US" sz="28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ru-RU" sz="28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92734" y="1175985"/>
            <a:ext cx="122413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</a:rPr>
              <a:t>Quyidagi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jumlalarni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</a:rPr>
              <a:t>o‘qing</a:t>
            </a:r>
            <a:r>
              <a:rPr lang="en-US" sz="3200" dirty="0">
                <a:latin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</a:rPr>
              <a:t>Jumla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</a:rPr>
              <a:t>to‘g</a:t>
            </a:r>
            <a:r>
              <a:rPr lang="en-US" sz="3200" dirty="0" err="1">
                <a:latin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</a:rPr>
              <a:t>ri</a:t>
            </a:r>
            <a:r>
              <a:rPr lang="en-US" sz="3200" dirty="0" smtClean="0"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</a:rPr>
              <a:t>bo‘lsa</a:t>
            </a:r>
            <a:r>
              <a:rPr lang="en-US" sz="3200" dirty="0" smtClean="0">
                <a:latin typeface="Arial" panose="020B0604020202020204" pitchFamily="34" charset="0"/>
              </a:rPr>
              <a:t> “+”, </a:t>
            </a:r>
            <a:r>
              <a:rPr lang="en-US" sz="3200" dirty="0" err="1" smtClean="0">
                <a:latin typeface="Arial" panose="020B0604020202020204" pitchFamily="34" charset="0"/>
              </a:rPr>
              <a:t>noto‘g</a:t>
            </a:r>
            <a:r>
              <a:rPr lang="en-US" sz="3200" dirty="0" err="1">
                <a:latin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</a:rPr>
              <a:t>ri</a:t>
            </a:r>
            <a:r>
              <a:rPr lang="en-US" sz="3200" dirty="0" smtClean="0"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</a:rPr>
              <a:t>bo‘lsa</a:t>
            </a:r>
            <a:r>
              <a:rPr lang="en-US" sz="3200" dirty="0" smtClean="0">
                <a:latin typeface="Arial" panose="020B0604020202020204" pitchFamily="34" charset="0"/>
              </a:rPr>
              <a:t>  “-” </a:t>
            </a:r>
            <a:r>
              <a:rPr lang="en-US" sz="3200" dirty="0" err="1">
                <a:latin typeface="Arial" panose="020B0604020202020204" pitchFamily="34" charset="0"/>
              </a:rPr>
              <a:t>belgisini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yonidagi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</a:rPr>
              <a:t>katakka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</a:rPr>
              <a:t>qo</a:t>
            </a:r>
            <a:r>
              <a:rPr lang="en-US" sz="3200" dirty="0" err="1">
                <a:latin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</a:rPr>
              <a:t>ying</a:t>
            </a:r>
            <a:r>
              <a:rPr lang="en-US" sz="3200" dirty="0">
                <a:latin typeface="Arial" panose="020B0604020202020204" pitchFamily="34" charset="0"/>
              </a:rPr>
              <a:t>.</a:t>
            </a:r>
            <a:endParaRPr lang="ru-RU" sz="3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658903" y="2310405"/>
            <a:ext cx="67839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6600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742884" y="2941030"/>
            <a:ext cx="79541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6600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600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658903" y="4150477"/>
            <a:ext cx="67839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6600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732501" y="5480149"/>
            <a:ext cx="55976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8800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700389" y="4988615"/>
            <a:ext cx="67839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6600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7983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/>
        </p:nvSpPr>
        <p:spPr>
          <a:xfrm>
            <a:off x="208112" y="47595"/>
            <a:ext cx="12425982" cy="97683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03"/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208112" y="169940"/>
            <a:ext cx="12425982" cy="79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294- 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6144" y="1399848"/>
            <a:ext cx="1195332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Ifodaning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</a:p>
          <a:p>
            <a:pPr>
              <a:lnSpc>
                <a:spcPct val="150000"/>
              </a:lnSpc>
            </a:pP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a) 210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+ 210 + 210 + 210 +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4571</a:t>
            </a:r>
          </a:p>
          <a:p>
            <a:pPr>
              <a:lnSpc>
                <a:spcPct val="150000"/>
              </a:lnSpc>
            </a:pP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88 + 88 + 88 + 333 + 333 + 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333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d) 523 + 523 + 3278 + 523 +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3278 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6530 + 153 + 153 + 6530 +153 +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153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375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/>
        </p:nvSpPr>
        <p:spPr>
          <a:xfrm>
            <a:off x="208112" y="47595"/>
            <a:ext cx="12425982" cy="97683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03"/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352129" y="108767"/>
            <a:ext cx="12210534" cy="854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2179" y="1108746"/>
            <a:ext cx="75567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a) 210 + 210 + 210 + 210 + 4571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08911" y="1248496"/>
            <a:ext cx="5602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= 210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• 4 + 4571=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0200" y="1956382"/>
            <a:ext cx="6008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= 840 + 4571 = 5411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6143" y="2863332"/>
            <a:ext cx="864339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d) 523 + 523 + 3278 + 523 + 3278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41480" y="3003308"/>
            <a:ext cx="5602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= 523 • 3 + 3278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 =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15678" y="3786662"/>
            <a:ext cx="6008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= 1569 + 6556 = 8125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6144" y="4591676"/>
            <a:ext cx="114492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e) 6530 + 153 + 153 + 6530 +153 +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153 =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3255" y="5503624"/>
            <a:ext cx="5602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= 153 • 4 + 6530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 =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5585" y="6196121"/>
            <a:ext cx="6008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= 612 + 13060 = 13672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754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4" grpId="0"/>
      <p:bldP spid="9" grpId="0"/>
      <p:bldP spid="11" grpId="0"/>
      <p:bldP spid="6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83423" y="138353"/>
            <a:ext cx="417646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ru-RU" sz="5400" kern="0" dirty="0" smtClean="0"/>
              <a:t>2</a:t>
            </a:r>
            <a:r>
              <a:rPr lang="en-US" sz="5400" kern="0" dirty="0" smtClean="0"/>
              <a:t>95- masala</a:t>
            </a:r>
            <a:endParaRPr lang="en-US" sz="5400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93356" y="1152722"/>
            <a:ext cx="1220013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Guruhlash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qonunidan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ko‘paytmani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a) 25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• (4 • 7709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               b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) (200 • 13) •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  <a:p>
            <a:pPr>
              <a:lnSpc>
                <a:spcPct val="150000"/>
              </a:lnSpc>
            </a:pP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) 8 • (125 • 333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               e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) (1010 • 4) •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203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/>
        </p:nvSpPr>
        <p:spPr>
          <a:xfrm>
            <a:off x="208112" y="47595"/>
            <a:ext cx="12425982" cy="97683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03"/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352129" y="108767"/>
            <a:ext cx="12210534" cy="854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6456" y="1239093"/>
            <a:ext cx="43924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a) 25 • (4 • 7709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67389" y="1451125"/>
            <a:ext cx="4968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=(25 • 4)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7709 =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808766" y="1440210"/>
            <a:ext cx="21447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770900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001521" y="1440210"/>
            <a:ext cx="3007791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7709 =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1622" y="2390842"/>
            <a:ext cx="376898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b) (200 • 13) • 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73120" y="2583397"/>
            <a:ext cx="4968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=(200 • 5)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13 =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232702" y="2535041"/>
            <a:ext cx="21447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13000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44327" y="2557191"/>
            <a:ext cx="27889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1000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13 =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9945" y="3845070"/>
            <a:ext cx="41969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d) 8 • (125 • 333) 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4067389" y="3845070"/>
            <a:ext cx="4968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=(8 • 125)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333 =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880774" y="3816474"/>
            <a:ext cx="21447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333000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975491" y="3834253"/>
            <a:ext cx="3105829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1000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333 =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024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2" grpId="0"/>
      <p:bldP spid="2" grpId="0"/>
      <p:bldP spid="13" grpId="0"/>
      <p:bldP spid="14" grpId="0"/>
      <p:bldP spid="15" grpId="0"/>
      <p:bldP spid="6" grpId="0"/>
      <p:bldP spid="16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68552" y="135948"/>
            <a:ext cx="4248472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en-US" sz="5400" kern="0" dirty="0" smtClean="0"/>
              <a:t>29</a:t>
            </a:r>
            <a:r>
              <a:rPr lang="ru-RU" sz="5400" kern="0" dirty="0" smtClean="0"/>
              <a:t>7</a:t>
            </a:r>
            <a:r>
              <a:rPr lang="en-US" sz="5400" kern="0" dirty="0" smtClean="0"/>
              <a:t>- masala</a:t>
            </a:r>
            <a:endParaRPr lang="en-US" sz="5400" kern="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8112" y="1296194"/>
            <a:ext cx="1249960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Agar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= 21,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= 36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55a - 3b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ifodaning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6478" y="2635595"/>
            <a:ext cx="740414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987" y="3344054"/>
            <a:ext cx="66458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= 21,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36, 55a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- 3b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70971" y="3344054"/>
            <a:ext cx="43310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55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21 – 3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36 =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0160" y="4248522"/>
            <a:ext cx="61926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1155 – 108 = 1047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8571" y="5472658"/>
            <a:ext cx="74041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1047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770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68552" y="135948"/>
            <a:ext cx="4248472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en-US" sz="5400" kern="0" dirty="0" smtClean="0"/>
              <a:t>2</a:t>
            </a:r>
            <a:r>
              <a:rPr lang="ru-RU" sz="5400" kern="0" dirty="0" smtClean="0"/>
              <a:t>99</a:t>
            </a:r>
            <a:r>
              <a:rPr lang="en-US" sz="5400" kern="0" dirty="0" smtClean="0"/>
              <a:t>- masala</a:t>
            </a:r>
            <a:endParaRPr lang="en-US" sz="5400" kern="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11709" y="1224186"/>
            <a:ext cx="1225378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ABC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AB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234 mm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AC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tomondan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perimetri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2450 mm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BC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Равнобедренный треугольник 1"/>
          <p:cNvSpPr/>
          <p:nvPr/>
        </p:nvSpPr>
        <p:spPr>
          <a:xfrm>
            <a:off x="2584376" y="3981985"/>
            <a:ext cx="5826945" cy="2018269"/>
          </a:xfrm>
          <a:prstGeom prst="triangle">
            <a:avLst>
              <a:gd name="adj" fmla="val 1558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 rot="17662164">
            <a:off x="1632029" y="4428002"/>
            <a:ext cx="237626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234 mm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94720" y="5932289"/>
            <a:ext cx="374441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14517" y="5873563"/>
            <a:ext cx="592307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88873" y="5740635"/>
            <a:ext cx="592307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29651" y="3309089"/>
            <a:ext cx="592307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66928" y="3981985"/>
            <a:ext cx="5923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781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68552" y="135948"/>
            <a:ext cx="4248472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en-US" sz="5400" kern="0" dirty="0" smtClean="0"/>
              <a:t>YECHISH</a:t>
            </a:r>
            <a:endParaRPr lang="en-US" sz="5400" kern="0" dirty="0"/>
          </a:p>
        </p:txBody>
      </p:sp>
      <p:sp>
        <p:nvSpPr>
          <p:cNvPr id="7" name="TextBox 6"/>
          <p:cNvSpPr txBox="1"/>
          <p:nvPr/>
        </p:nvSpPr>
        <p:spPr>
          <a:xfrm>
            <a:off x="350701" y="1093716"/>
            <a:ext cx="7404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3151" y="1687731"/>
            <a:ext cx="4770741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AB = 234 mm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AC – 5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 = 2450 mm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BC=? 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7068881" y="1540958"/>
            <a:ext cx="4700863" cy="1699477"/>
          </a:xfrm>
          <a:prstGeom prst="triangle">
            <a:avLst>
              <a:gd name="adj" fmla="val 1558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8" name="TextBox 7"/>
          <p:cNvSpPr txBox="1"/>
          <p:nvPr/>
        </p:nvSpPr>
        <p:spPr>
          <a:xfrm rot="17662164">
            <a:off x="6319144" y="1853190"/>
            <a:ext cx="20009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234 mm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071597" y="3231957"/>
            <a:ext cx="3020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09086" y="3141925"/>
            <a:ext cx="4778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769744" y="2889000"/>
            <a:ext cx="4778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810071" y="1145638"/>
            <a:ext cx="4778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641160" y="1687731"/>
            <a:ext cx="4778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6344" y="3890635"/>
            <a:ext cx="7961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AC = 234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• 5 = 1170 (mm)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3151" y="4482113"/>
            <a:ext cx="12195260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= AB + AC + BC</a:t>
            </a:r>
          </a:p>
          <a:p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BC = P – (AB + AC)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= 2450 – (234 + 1170) =</a:t>
            </a:r>
          </a:p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= 2450 – 1404 = 1046(mm)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Развернутая стрелка 1"/>
          <p:cNvSpPr/>
          <p:nvPr/>
        </p:nvSpPr>
        <p:spPr>
          <a:xfrm rot="16200000" flipV="1">
            <a:off x="4227911" y="2074345"/>
            <a:ext cx="760874" cy="416552"/>
          </a:xfrm>
          <a:prstGeom prst="uturnArrow">
            <a:avLst>
              <a:gd name="adj1" fmla="val 14346"/>
              <a:gd name="adj2" fmla="val 25000"/>
              <a:gd name="adj3" fmla="val 25000"/>
              <a:gd name="adj4" fmla="val 43750"/>
              <a:gd name="adj5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97998" y="6194479"/>
            <a:ext cx="7404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1046 mm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5753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6846</TotalTime>
  <Words>1020</Words>
  <Application>Microsoft Office PowerPoint</Application>
  <PresentationFormat>Произвольный</PresentationFormat>
  <Paragraphs>146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401</cp:revision>
  <dcterms:created xsi:type="dcterms:W3CDTF">2020-04-09T07:32:19Z</dcterms:created>
  <dcterms:modified xsi:type="dcterms:W3CDTF">2020-10-14T07:04:55Z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