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90" r:id="rId2"/>
    <p:sldId id="372" r:id="rId3"/>
    <p:sldId id="379" r:id="rId4"/>
    <p:sldId id="380" r:id="rId5"/>
    <p:sldId id="381" r:id="rId6"/>
    <p:sldId id="348" r:id="rId7"/>
    <p:sldId id="373" r:id="rId8"/>
    <p:sldId id="366" r:id="rId9"/>
    <p:sldId id="382" r:id="rId10"/>
    <p:sldId id="374" r:id="rId11"/>
    <p:sldId id="377" r:id="rId12"/>
    <p:sldId id="378" r:id="rId13"/>
    <p:sldId id="297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56" autoAdjust="0"/>
    <p:restoredTop sz="90305" autoAdjust="0"/>
  </p:normalViewPr>
  <p:slideViewPr>
    <p:cSldViewPr>
      <p:cViewPr varScale="1">
        <p:scale>
          <a:sx n="60" d="100"/>
          <a:sy n="60" d="100"/>
        </p:scale>
        <p:origin x="28" y="5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51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89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550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03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56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4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05.10.2020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5451" y="2719365"/>
            <a:ext cx="9685812" cy="2704552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lang="it-IT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IFODALARNI SODDALASHTIRISH</a:t>
            </a:r>
            <a:endParaRPr lang="it-IT" sz="8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/>
            <a:endParaRPr sz="3017" dirty="0">
              <a:latin typeface="Arial"/>
              <a:cs typeface="Arial"/>
            </a:endParaRPr>
          </a:p>
          <a:p>
            <a:pPr marL="71904" algn="ctr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10232890" y="2719365"/>
            <a:ext cx="2300409" cy="20762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6" name="TextBox 5"/>
          <p:cNvSpPr txBox="1"/>
          <p:nvPr/>
        </p:nvSpPr>
        <p:spPr>
          <a:xfrm>
            <a:off x="568152" y="2614932"/>
            <a:ext cx="792088" cy="187220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8152" y="4781460"/>
            <a:ext cx="792088" cy="187220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272-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2128" y="1128150"/>
            <a:ext cx="1224136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ko‘paytuvchini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15x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34x 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b) 49x 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24x       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100x 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e) 89b 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39b  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f ) 999x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 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pt-BR" sz="4000" i="1" dirty="0">
                <a:latin typeface="Arial" panose="020B0604020202020204" pitchFamily="34" charset="0"/>
                <a:cs typeface="Arial" panose="020B0604020202020204" pitchFamily="34" charset="0"/>
              </a:rPr>
              <a:t>597p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197p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6232" y="3546022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067" y="4217931"/>
            <a:ext cx="9031640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d) 100x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– x = (100-1)x = 99x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e) 89b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39b = (89 – 39)b = 50b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999x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= ( 999 + 1)x = 1000x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597p 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197p = ( 597 – 197)p = 400p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275-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5107" y="1253208"/>
            <a:ext cx="119533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390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1-rasmdagi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1313" t="20986" r="56750" b="54002"/>
          <a:stretch/>
        </p:blipFill>
        <p:spPr>
          <a:xfrm>
            <a:off x="7653003" y="2736354"/>
            <a:ext cx="3672408" cy="23541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97344" y="3362315"/>
            <a:ext cx="108012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78875" y="4896594"/>
            <a:ext cx="108012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746" y="3409396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2443" y="3409396"/>
            <a:ext cx="75652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P = 2(a+b)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5x,  b = 8x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 = 2</a:t>
            </a:r>
            <a:r>
              <a:rPr lang="pt-BR" sz="4000" dirty="0">
                <a:latin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</a:rPr>
              <a:t>•(5x + 8x) = 2</a:t>
            </a:r>
            <a:r>
              <a:rPr lang="pt-BR" sz="4000" dirty="0">
                <a:latin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</a:rPr>
              <a:t>• x</a:t>
            </a:r>
            <a:r>
              <a:rPr lang="pt-BR" sz="4000" dirty="0">
                <a:latin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</a:rPr>
              <a:t>•(5 + 8)= </a:t>
            </a:r>
          </a:p>
          <a:p>
            <a:r>
              <a:rPr lang="pt-BR" sz="4000" dirty="0" smtClean="0">
                <a:latin typeface="Arial" panose="020B0604020202020204" pitchFamily="34" charset="0"/>
              </a:rPr>
              <a:t>= 2 • x •13 = 26x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51997" y="6109343"/>
            <a:ext cx="2999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26x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01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276- masala</a:t>
            </a:r>
            <a:endParaRPr lang="en-US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2128" y="1296194"/>
            <a:ext cx="1224136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5x + 23 + 4x + 1                 b) 12y + 31 + 34y + 8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d) 72 + 23p + 30 + 44p + 1     e) 55d + 23 + 45 + 45d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332" y="3139183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88" y="3831680"/>
            <a:ext cx="670568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>
              <a:buAutoNum type="alphaLcParenR"/>
            </a:pP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5x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+ 23 + 4x +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= </a:t>
            </a:r>
            <a:endParaRPr lang="es-ES" sz="4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) 12y + 31 + 34y +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 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72 + 23p + 30 + 44p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es-E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55d + 23 + 45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45d =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296344" y="4435970"/>
            <a:ext cx="576064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456584" y="4435970"/>
            <a:ext cx="576064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16224" y="4435970"/>
            <a:ext cx="576064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48472" y="4435970"/>
            <a:ext cx="576064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388708" y="3831680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23 + 1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45379" y="3831680"/>
            <a:ext cx="2525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+ (5 + 4)x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209112" y="3831680"/>
            <a:ext cx="23246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= 24 + 9x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98935" y="5040610"/>
            <a:ext cx="576064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592488" y="5040610"/>
            <a:ext cx="576064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406436" y="5040610"/>
            <a:ext cx="576064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812644" y="5025754"/>
            <a:ext cx="576064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609985" y="4460231"/>
            <a:ext cx="14542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46y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753317" y="5040610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103 + 67p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040760" y="5659983"/>
            <a:ext cx="2481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68 + 100d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70676" y="4451053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= 39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1664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20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46662" y="1656234"/>
            <a:ext cx="11602809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277-, 278-,  279-,  </a:t>
            </a:r>
          </a:p>
          <a:p>
            <a:pPr algn="l"/>
            <a:r>
              <a:rPr lang="en-US" sz="4800" b="1" dirty="0" smtClean="0">
                <a:solidFill>
                  <a:schemeClr val="tx1"/>
                </a:solidFill>
              </a:rPr>
              <a:t>280-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(61-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6839" t="16960" r="7724" b="22011"/>
          <a:stretch/>
        </p:blipFill>
        <p:spPr>
          <a:xfrm>
            <a:off x="4096544" y="3456434"/>
            <a:ext cx="334660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44405" y="108767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QAVSLARNI OCHISH QOIDASI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4768" y="1368202"/>
            <a:ext cx="1130525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       </a:t>
            </a:r>
            <a:r>
              <a:rPr lang="en-US" sz="4000" dirty="0" err="1" smtClean="0">
                <a:latin typeface="Arial" panose="020B0604020202020204" pitchFamily="34" charset="0"/>
              </a:rPr>
              <a:t>Ko‘paytirishning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taqsimot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qonunlari</a:t>
            </a:r>
            <a:r>
              <a:rPr lang="en-US" sz="4000" dirty="0" smtClean="0">
                <a:latin typeface="Arial" panose="020B0604020202020204" pitchFamily="34" charset="0"/>
              </a:rPr>
              <a:t>:</a:t>
            </a:r>
          </a:p>
          <a:p>
            <a:endParaRPr lang="en-US" sz="4800" b="1" dirty="0">
              <a:latin typeface="Arial" panose="020B0604020202020204" pitchFamily="34" charset="0"/>
            </a:endParaRPr>
          </a:p>
          <a:p>
            <a:pPr algn="ctr"/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(</a:t>
            </a:r>
            <a:r>
              <a:rPr lang="en-US" sz="4800" b="1" i="1" dirty="0">
                <a:solidFill>
                  <a:schemeClr val="tx2"/>
                </a:solidFill>
                <a:latin typeface="Arial" panose="020B0604020202020204" pitchFamily="34" charset="0"/>
              </a:rPr>
              <a:t>a + b</a:t>
            </a:r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  <a:r>
              <a:rPr lang="en-US" sz="4800" b="1" i="1" dirty="0">
                <a:solidFill>
                  <a:schemeClr val="tx2"/>
                </a:solidFill>
                <a:latin typeface="Arial" panose="020B0604020202020204" pitchFamily="34" charset="0"/>
              </a:rPr>
              <a:t> •</a:t>
            </a:r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>
                <a:solidFill>
                  <a:schemeClr val="tx2"/>
                </a:solidFill>
                <a:latin typeface="Arial" panose="020B0604020202020204" pitchFamily="34" charset="0"/>
              </a:rPr>
              <a:t>c = a •</a:t>
            </a:r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>
                <a:solidFill>
                  <a:schemeClr val="tx2"/>
                </a:solidFill>
                <a:latin typeface="Arial" panose="020B0604020202020204" pitchFamily="34" charset="0"/>
              </a:rPr>
              <a:t>c + b • </a:t>
            </a:r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c</a:t>
            </a:r>
          </a:p>
          <a:p>
            <a:pPr algn="ctr"/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>
                <a:solidFill>
                  <a:schemeClr val="tx2"/>
                </a:solidFill>
                <a:latin typeface="Arial" panose="020B0604020202020204" pitchFamily="34" charset="0"/>
              </a:rPr>
              <a:t>(a </a:t>
            </a:r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– b) • </a:t>
            </a:r>
            <a:r>
              <a:rPr lang="en-US" sz="4800" b="1" i="1" dirty="0">
                <a:solidFill>
                  <a:schemeClr val="tx2"/>
                </a:solidFill>
                <a:latin typeface="Arial" panose="020B0604020202020204" pitchFamily="34" charset="0"/>
              </a:rPr>
              <a:t>c = a •</a:t>
            </a:r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>
                <a:solidFill>
                  <a:schemeClr val="tx2"/>
                </a:solidFill>
                <a:latin typeface="Arial" panose="020B0604020202020204" pitchFamily="34" charset="0"/>
              </a:rPr>
              <a:t>c </a:t>
            </a:r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– b • </a:t>
            </a:r>
            <a:r>
              <a:rPr lang="en-US" sz="4800" b="1" i="1" dirty="0">
                <a:solidFill>
                  <a:schemeClr val="tx2"/>
                </a:solidFill>
                <a:latin typeface="Arial" panose="020B0604020202020204" pitchFamily="34" charset="0"/>
              </a:rPr>
              <a:t>c</a:t>
            </a:r>
            <a:endParaRPr lang="ru-RU" sz="4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88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85728" y="108767"/>
            <a:ext cx="12670387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-95332" y="293049"/>
            <a:ext cx="13105456" cy="60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 KO‘PAYTUVCHINI QAVSDAN TASHQARIGA CHIQARISH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755" y="1269886"/>
            <a:ext cx="1186270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          </a:t>
            </a:r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</a:rPr>
              <a:t>(</a:t>
            </a:r>
            <a:r>
              <a:rPr lang="en-US" sz="4800" dirty="0">
                <a:latin typeface="Arial" panose="020B0604020202020204" pitchFamily="34" charset="0"/>
              </a:rPr>
              <a:t>a + b</a:t>
            </a:r>
            <a:r>
              <a:rPr lang="en-US" sz="4800" dirty="0" smtClean="0">
                <a:latin typeface="Arial" panose="020B0604020202020204" pitchFamily="34" charset="0"/>
              </a:rPr>
              <a:t>)</a:t>
            </a:r>
            <a:r>
              <a:rPr lang="en-US" sz="4800" dirty="0">
                <a:latin typeface="Arial" panose="020B0604020202020204" pitchFamily="34" charset="0"/>
              </a:rPr>
              <a:t> •</a:t>
            </a:r>
            <a:r>
              <a:rPr lang="en-US" sz="4800" dirty="0" smtClean="0">
                <a:latin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</a:rPr>
              <a:t>c = a •</a:t>
            </a:r>
            <a:r>
              <a:rPr lang="en-US" sz="4800" dirty="0" smtClean="0">
                <a:latin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</a:rPr>
              <a:t>c + b • </a:t>
            </a:r>
            <a:r>
              <a:rPr lang="en-US" sz="4800" dirty="0" smtClean="0">
                <a:latin typeface="Arial" panose="020B0604020202020204" pitchFamily="34" charset="0"/>
              </a:rPr>
              <a:t>c</a:t>
            </a:r>
          </a:p>
          <a:p>
            <a:r>
              <a:rPr lang="en-US" sz="4800" dirty="0">
                <a:latin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</a:rPr>
              <a:t>            </a:t>
            </a:r>
            <a:r>
              <a:rPr lang="en-US" sz="4800" dirty="0">
                <a:latin typeface="Arial" panose="020B0604020202020204" pitchFamily="34" charset="0"/>
              </a:rPr>
              <a:t>(a </a:t>
            </a:r>
            <a:r>
              <a:rPr lang="en-US" sz="4800" dirty="0" smtClean="0">
                <a:latin typeface="Arial" panose="020B0604020202020204" pitchFamily="34" charset="0"/>
              </a:rPr>
              <a:t>– b) • </a:t>
            </a:r>
            <a:r>
              <a:rPr lang="en-US" sz="4800" dirty="0">
                <a:latin typeface="Arial" panose="020B0604020202020204" pitchFamily="34" charset="0"/>
              </a:rPr>
              <a:t>c = a •</a:t>
            </a:r>
            <a:r>
              <a:rPr lang="en-US" sz="4800" dirty="0" smtClean="0">
                <a:latin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</a:rPr>
              <a:t>c </a:t>
            </a:r>
            <a:r>
              <a:rPr lang="en-US" sz="4800" dirty="0" smtClean="0">
                <a:latin typeface="Arial" panose="020B0604020202020204" pitchFamily="34" charset="0"/>
              </a:rPr>
              <a:t>– b • c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almashtiramiz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96344" y="4473942"/>
            <a:ext cx="7662675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a • c + b •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c =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 (a + b) •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c</a:t>
            </a:r>
          </a:p>
          <a:p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a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• c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– b • c =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(a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– b)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• c</a:t>
            </a:r>
          </a:p>
          <a:p>
            <a:endParaRPr lang="en-US" sz="54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85728" y="108767"/>
            <a:ext cx="12670387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-425047" y="169939"/>
            <a:ext cx="13105456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755" y="1203928"/>
            <a:ext cx="122413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 9a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4a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qavsdan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9a </a:t>
            </a: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4a </a:t>
            </a: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(9 </a:t>
            </a: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4) a </a:t>
            </a: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13a</a:t>
            </a:r>
          </a:p>
          <a:p>
            <a:endParaRPr lang="sv-S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2) Umumy ko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paytuvchini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sv-SE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 36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0600" y="4680570"/>
            <a:ext cx="67938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(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8 +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2) •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= 50 •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0600" y="5256634"/>
            <a:ext cx="64940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368352" y="3024386"/>
            <a:ext cx="432048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520480" y="3024386"/>
            <a:ext cx="432048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296344" y="5275882"/>
            <a:ext cx="432048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168552" y="5280843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040760" y="3024386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59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85728" y="108767"/>
            <a:ext cx="12670387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-425047" y="169939"/>
            <a:ext cx="13105456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755" y="1440210"/>
            <a:ext cx="1224136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 4x +5x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+ 21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  <a:r>
              <a:rPr lang="en-US" sz="4000" dirty="0" smtClean="0"/>
              <a:t>.</a:t>
            </a:r>
            <a:endParaRPr lang="sv-S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Yechish:    4x + 5x = (4 +5)x = 9x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9x + 21 = 39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9x = 39 – 21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9x = 18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x = 18 : 9 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x = 2     </a:t>
            </a: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4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268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247" y="1224186"/>
            <a:ext cx="12459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5 • (x + 3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b) (6 + x)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  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d) 4 • (x - 8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(y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- 7) •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         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f) 12 • (c + 8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 g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) (4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- y )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s-E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8230" y="3380187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1645" y="4030801"/>
            <a:ext cx="5295039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•(x + 3)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5x + 15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(6 + x)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= 12 + 2x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4 • (x - 8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= 4x – 32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(y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- 7) • 3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3y - 21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12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269-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9771" y="936154"/>
            <a:ext cx="12025336" cy="365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soddalashtirib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23a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+ 13a, bunda </a:t>
            </a:r>
            <a:r>
              <a:rPr lang="pt-BR" sz="4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34b - 17b, bunda </a:t>
            </a:r>
            <a:r>
              <a:rPr lang="pt-BR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8625" t="27989" r="47188" b="33992"/>
          <a:stretch/>
        </p:blipFill>
        <p:spPr>
          <a:xfrm>
            <a:off x="8921080" y="3888482"/>
            <a:ext cx="3096344" cy="27363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4136" y="3888482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0183" y="4587538"/>
            <a:ext cx="810808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34b – 17b = (34 – 17)b = 17b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19,  17b = 17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19 = 323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50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271- </a:t>
            </a:r>
            <a:r>
              <a:rPr lang="en-US" sz="4800" dirty="0"/>
              <a:t>masala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88232" y="1224186"/>
            <a:ext cx="1231336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</a:rPr>
              <a:t>Ifodadagi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umumiy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ko‘paytuvchini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qavsdan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tashqariga</a:t>
            </a:r>
            <a:endParaRPr lang="en-US" sz="4000" dirty="0">
              <a:latin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</a:rPr>
              <a:t>chiqarib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toping:</a:t>
            </a:r>
          </a:p>
          <a:p>
            <a:r>
              <a:rPr lang="en-US" sz="1800" dirty="0">
                <a:latin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</a:rPr>
              <a:t> </a:t>
            </a:r>
            <a:r>
              <a:rPr lang="en-US" sz="1800" dirty="0" smtClean="0">
                <a:latin typeface="Arial" panose="020B0604020202020204" pitchFamily="34" charset="0"/>
              </a:rPr>
              <a:t>   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a) </a:t>
            </a:r>
            <a:r>
              <a:rPr lang="pt-BR" sz="4000" dirty="0" smtClean="0">
                <a:latin typeface="Arial" panose="020B0604020202020204" pitchFamily="34" charset="0"/>
              </a:rPr>
              <a:t>81 </a:t>
            </a:r>
            <a:r>
              <a:rPr lang="pt-BR" sz="4000" dirty="0">
                <a:latin typeface="Arial" panose="020B0604020202020204" pitchFamily="34" charset="0"/>
              </a:rPr>
              <a:t>• 21 + 19 • </a:t>
            </a:r>
            <a:r>
              <a:rPr lang="pt-BR" sz="4000" dirty="0" smtClean="0">
                <a:latin typeface="Arial" panose="020B0604020202020204" pitchFamily="34" charset="0"/>
              </a:rPr>
              <a:t>21 </a:t>
            </a:r>
          </a:p>
          <a:p>
            <a:r>
              <a:rPr lang="pt-BR" sz="4000" dirty="0" smtClean="0">
                <a:latin typeface="Arial" panose="020B0604020202020204" pitchFamily="34" charset="0"/>
              </a:rPr>
              <a:t>      b</a:t>
            </a:r>
            <a:r>
              <a:rPr lang="pt-BR" sz="4000" dirty="0">
                <a:latin typeface="Arial" panose="020B0604020202020204" pitchFamily="34" charset="0"/>
              </a:rPr>
              <a:t>) 252 • 80 - 252 • </a:t>
            </a:r>
            <a:r>
              <a:rPr lang="pt-BR" sz="4000" dirty="0" smtClean="0">
                <a:latin typeface="Arial" panose="020B0604020202020204" pitchFamily="34" charset="0"/>
              </a:rPr>
              <a:t>70 </a:t>
            </a:r>
          </a:p>
          <a:p>
            <a:r>
              <a:rPr lang="pt-BR" sz="4000" dirty="0" smtClean="0">
                <a:latin typeface="Arial" panose="020B0604020202020204" pitchFamily="34" charset="0"/>
              </a:rPr>
              <a:t>      d</a:t>
            </a:r>
            <a:r>
              <a:rPr lang="pt-BR" sz="4000" dirty="0">
                <a:latin typeface="Arial" panose="020B0604020202020204" pitchFamily="34" charset="0"/>
              </a:rPr>
              <a:t>) 201 • 91 + 112 • </a:t>
            </a:r>
            <a:r>
              <a:rPr lang="pt-BR" sz="4000" dirty="0" smtClean="0">
                <a:latin typeface="Arial" panose="020B0604020202020204" pitchFamily="34" charset="0"/>
              </a:rPr>
              <a:t>91</a:t>
            </a:r>
            <a:endParaRPr lang="pt-BR" sz="4000" dirty="0">
              <a:latin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</a:rPr>
              <a:t>      e</a:t>
            </a:r>
            <a:r>
              <a:rPr lang="en-US" sz="4000" dirty="0">
                <a:latin typeface="Arial" panose="020B0604020202020204" pitchFamily="34" charset="0"/>
              </a:rPr>
              <a:t>) 696 • 24 - 696 • </a:t>
            </a:r>
            <a:r>
              <a:rPr lang="en-US" sz="4000" dirty="0" smtClean="0">
                <a:latin typeface="Arial" panose="020B0604020202020204" pitchFamily="34" charset="0"/>
              </a:rPr>
              <a:t>14 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f</a:t>
            </a:r>
            <a:r>
              <a:rPr lang="en-US" sz="4000" dirty="0">
                <a:latin typeface="Arial" panose="020B0604020202020204" pitchFamily="34" charset="0"/>
              </a:rPr>
              <a:t>) 53 • 17 + 32 • </a:t>
            </a:r>
            <a:r>
              <a:rPr lang="en-US" sz="4000" dirty="0" smtClean="0">
                <a:latin typeface="Arial" panose="020B0604020202020204" pitchFamily="34" charset="0"/>
              </a:rPr>
              <a:t>17 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g</a:t>
            </a:r>
            <a:r>
              <a:rPr lang="en-US" sz="4000" dirty="0">
                <a:latin typeface="Arial" panose="020B0604020202020204" pitchFamily="34" charset="0"/>
              </a:rPr>
              <a:t>) 23 • 99 - 23 • </a:t>
            </a:r>
            <a:r>
              <a:rPr lang="en-US" sz="4000" dirty="0" smtClean="0">
                <a:latin typeface="Arial" panose="020B0604020202020204" pitchFamily="34" charset="0"/>
              </a:rPr>
              <a:t>51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661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2400" y="864146"/>
            <a:ext cx="1267340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</a:rPr>
              <a:t> </a:t>
            </a:r>
            <a:r>
              <a:rPr lang="en-US" sz="1800" dirty="0" smtClean="0">
                <a:latin typeface="Arial" panose="020B0604020202020204" pitchFamily="34" charset="0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</a:rPr>
              <a:t>b) 252 • 80 - 252 • 70 = 252 • (80 – 70)=252 •10=2520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</a:rPr>
              <a:t>) 201 • 91 + 112 • </a:t>
            </a:r>
            <a:r>
              <a:rPr lang="pt-BR" sz="4000" dirty="0" smtClean="0">
                <a:latin typeface="Arial" panose="020B0604020202020204" pitchFamily="34" charset="0"/>
              </a:rPr>
              <a:t>91=91 •(201 + 112)=91•313=28483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e) 696 • 24 - 696 • 14 =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f</a:t>
            </a:r>
            <a:r>
              <a:rPr lang="en-US" sz="4000" dirty="0">
                <a:latin typeface="Arial" panose="020B0604020202020204" pitchFamily="34" charset="0"/>
              </a:rPr>
              <a:t>) 53 • 17 + 32 • </a:t>
            </a:r>
            <a:r>
              <a:rPr lang="en-US" sz="4000" dirty="0" smtClean="0">
                <a:latin typeface="Arial" panose="020B0604020202020204" pitchFamily="34" charset="0"/>
              </a:rPr>
              <a:t>17 =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g</a:t>
            </a:r>
            <a:r>
              <a:rPr lang="en-US" sz="4000" dirty="0">
                <a:latin typeface="Arial" panose="020B0604020202020204" pitchFamily="34" charset="0"/>
              </a:rPr>
              <a:t>) 23 • 99 - 23 • </a:t>
            </a:r>
            <a:r>
              <a:rPr lang="en-US" sz="4000" dirty="0" smtClean="0">
                <a:latin typeface="Arial" panose="020B0604020202020204" pitchFamily="34" charset="0"/>
              </a:rPr>
              <a:t>51 =</a:t>
            </a:r>
            <a:endParaRPr lang="ru-RU" sz="4000" dirty="0"/>
          </a:p>
        </p:txBody>
      </p:sp>
      <p:sp>
        <p:nvSpPr>
          <p:cNvPr id="4" name="Овал 3"/>
          <p:cNvSpPr/>
          <p:nvPr/>
        </p:nvSpPr>
        <p:spPr>
          <a:xfrm>
            <a:off x="784176" y="1368202"/>
            <a:ext cx="1080120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088432" y="1368202"/>
            <a:ext cx="1080120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536704" y="1343075"/>
            <a:ext cx="1080120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080320" y="2232298"/>
            <a:ext cx="792088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470873" y="2232298"/>
            <a:ext cx="792088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365216" y="2275063"/>
            <a:ext cx="792088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4176" y="3145335"/>
            <a:ext cx="1080120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88432" y="3148685"/>
            <a:ext cx="1080120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684276" y="4077323"/>
            <a:ext cx="792088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866232" y="4090246"/>
            <a:ext cx="792088" cy="72008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666381" y="2963822"/>
            <a:ext cx="6936514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</a:rPr>
              <a:t>696</a:t>
            </a:r>
            <a:r>
              <a:rPr lang="pt-BR" sz="4000" dirty="0">
                <a:latin typeface="Arial" panose="020B0604020202020204" pitchFamily="34" charset="0"/>
              </a:rPr>
              <a:t> •(24 -14)= 696 •10=6960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960640" y="4056704"/>
            <a:ext cx="67794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</a:rPr>
              <a:t>17</a:t>
            </a:r>
            <a:r>
              <a:rPr lang="pt-BR" sz="4000" dirty="0">
                <a:latin typeface="Arial" panose="020B0604020202020204" pitchFamily="34" charset="0"/>
              </a:rPr>
              <a:t> •(53+32) = 17 • 85 = 1445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978921" y="4778554"/>
            <a:ext cx="6884000" cy="91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</a:rPr>
              <a:t>23</a:t>
            </a:r>
            <a:r>
              <a:rPr lang="pt-BR" sz="3600" dirty="0">
                <a:latin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</a:rPr>
              <a:t>•(99 - 51) = 23 • 48 = 1104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07156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5346</TotalTime>
  <Words>895</Words>
  <Application>Microsoft Office PowerPoint</Application>
  <PresentationFormat>Произвольный</PresentationFormat>
  <Paragraphs>116</Paragraphs>
  <Slides>13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    268- masala</vt:lpstr>
      <vt:lpstr>269- masala</vt:lpstr>
      <vt:lpstr>271- masala</vt:lpstr>
      <vt:lpstr>YECHISH</vt:lpstr>
      <vt:lpstr>272- masala</vt:lpstr>
      <vt:lpstr>275- masala</vt:lpstr>
      <vt:lpstr>276-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374</cp:revision>
  <dcterms:created xsi:type="dcterms:W3CDTF">2020-04-09T07:32:19Z</dcterms:created>
  <dcterms:modified xsi:type="dcterms:W3CDTF">2020-10-05T06:38:20Z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