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90" r:id="rId2"/>
    <p:sldId id="367" r:id="rId3"/>
    <p:sldId id="368" r:id="rId4"/>
    <p:sldId id="373" r:id="rId5"/>
    <p:sldId id="374" r:id="rId6"/>
    <p:sldId id="347" r:id="rId7"/>
    <p:sldId id="341" r:id="rId8"/>
    <p:sldId id="353" r:id="rId9"/>
    <p:sldId id="376" r:id="rId10"/>
    <p:sldId id="371" r:id="rId11"/>
    <p:sldId id="375" r:id="rId12"/>
    <p:sldId id="297" r:id="rId13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3178" autoAdjust="0"/>
  </p:normalViewPr>
  <p:slideViewPr>
    <p:cSldViewPr>
      <p:cViewPr varScale="1">
        <p:scale>
          <a:sx n="67" d="100"/>
          <a:sy n="67" d="100"/>
        </p:scale>
        <p:origin x="486" y="78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DB5-9FC0-4013-8E8E-EC9726CA12C3}" type="datetime1">
              <a:rPr lang="ru-RU" smtClean="0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EE99-8902-42F0-86F6-8DD708764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2" y="0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874794" y="2808362"/>
            <a:ext cx="7694358" cy="4868093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sz="5400" b="1" dirty="0" smtClean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AVZU</a:t>
            </a:r>
            <a:r>
              <a:rPr sz="5400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QULAY VA TEZKOR HISOBLASH USULLARI</a:t>
            </a:r>
            <a:endParaRPr lang="ru-RU" sz="5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/>
            <a:endParaRPr lang="en-US" sz="8659" dirty="0">
              <a:latin typeface="Arial"/>
              <a:cs typeface="Arial"/>
            </a:endParaRPr>
          </a:p>
          <a:p>
            <a:pPr marL="40888"/>
            <a:endParaRPr sz="3017" dirty="0">
              <a:latin typeface="Arial"/>
              <a:cs typeface="Arial"/>
            </a:endParaRPr>
          </a:p>
          <a:p>
            <a:pPr marL="71904"/>
            <a:r>
              <a:rPr lang="en-US" sz="3554" dirty="0">
                <a:latin typeface="Arial" pitchFamily="34" charset="0"/>
                <a:cs typeface="Arial" pitchFamily="34" charset="0"/>
              </a:rPr>
              <a:t> </a:t>
            </a:r>
            <a:endParaRPr sz="28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6" y="454530"/>
            <a:ext cx="11094394" cy="876938"/>
            <a:chOff x="439458" y="322808"/>
            <a:chExt cx="499688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39820"/>
              <a:ext cx="849894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uz-Cyrl-UZ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44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735922" y="2808362"/>
            <a:ext cx="2736304" cy="252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5" name="TextBox 4"/>
          <p:cNvSpPr txBox="1"/>
          <p:nvPr/>
        </p:nvSpPr>
        <p:spPr>
          <a:xfrm>
            <a:off x="694458" y="2504830"/>
            <a:ext cx="809798" cy="195971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835" y="4680570"/>
            <a:ext cx="789421" cy="1800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948"/>
            <a:ext cx="4248472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 smtClean="0"/>
              <a:t>263- masala</a:t>
            </a:r>
            <a:endParaRPr lang="en-US" sz="54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8112" y="1224186"/>
            <a:ext cx="125934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• 15 = 34 • (10 + 5) = 34 • 10 + 34 • 5 = 340 +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Yuqoridagi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hisoblashlar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ko‘paytirish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ko‘paytirib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ko‘paytmaga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yarmini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kifoya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qoidadan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ko‘paytmalarni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66 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15     b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160 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15    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42 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15  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e) 640 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36" y="5052030"/>
            <a:ext cx="24842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28392" y="5115336"/>
            <a:ext cx="6856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d) 42 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15 = 420 + 210 = 630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136" y="5819248"/>
            <a:ext cx="79977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e) 640 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15 =  6400 + 3200 = 9600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596644" y="216074"/>
            <a:ext cx="4248472" cy="776702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4800" kern="0" dirty="0" smtClean="0"/>
              <a:t>MASALA</a:t>
            </a:r>
            <a:endParaRPr lang="en-US" sz="48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4136" y="1296194"/>
            <a:ext cx="12593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Qavslarni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oching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lphaLcParenR"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(4y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6)         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• (9x -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3)       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d)  4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(6c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5)          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(8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7a)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160" y="3592217"/>
            <a:ext cx="24842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0160" y="4284714"/>
            <a:ext cx="983429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lphaLcParenR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 • (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4y + 6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8 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4y +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• 6 = 32y + 48</a:t>
            </a:r>
          </a:p>
          <a:p>
            <a:pPr marL="742950" indent="-742950">
              <a:buAutoNum type="alphaLcParenR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11 • (9x - 3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• 9x -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•3 = 99x – 33</a:t>
            </a:r>
          </a:p>
          <a:p>
            <a:pPr marL="742950" indent="-742950">
              <a:buAutoNum type="alphaLcParenR" startAt="4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• (6c + 5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= 24c + 20</a:t>
            </a:r>
          </a:p>
          <a:p>
            <a:pPr marL="742950" indent="-742950">
              <a:buFontTx/>
              <a:buAutoNum type="alphaLcParenR" startAt="4"/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(8 + 7a) • 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 = 56 + 49a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12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46663" y="288082"/>
            <a:ext cx="11494563" cy="738664"/>
          </a:xfrm>
        </p:spPr>
        <p:txBody>
          <a:bodyPr/>
          <a:lstStyle/>
          <a:p>
            <a:r>
              <a:rPr lang="en-US" sz="4800" b="1" dirty="0" err="1"/>
              <a:t>Mustaqil</a:t>
            </a:r>
            <a:r>
              <a:rPr lang="en-US" sz="4800" b="1" dirty="0"/>
              <a:t>  </a:t>
            </a:r>
            <a:r>
              <a:rPr lang="en-US" sz="4800" b="1" dirty="0" err="1"/>
              <a:t>bajarish</a:t>
            </a:r>
            <a:r>
              <a:rPr lang="en-US" sz="4800" b="1" dirty="0"/>
              <a:t>  </a:t>
            </a:r>
            <a:r>
              <a:rPr lang="en-US" sz="4800" b="1" dirty="0" err="1"/>
              <a:t>uchun</a:t>
            </a:r>
            <a:r>
              <a:rPr lang="en-US" sz="4800" b="1" dirty="0"/>
              <a:t>  </a:t>
            </a:r>
            <a:r>
              <a:rPr lang="en-US" sz="4800" b="1" dirty="0" err="1"/>
              <a:t>topshiriqlar</a:t>
            </a:r>
            <a:r>
              <a:rPr lang="en-US" sz="4800" b="1" dirty="0"/>
              <a:t>:</a:t>
            </a:r>
            <a:endParaRPr lang="ru-RU" sz="4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52128" y="1440210"/>
            <a:ext cx="12169352" cy="2215991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400" b="1" dirty="0" smtClean="0">
                <a:solidFill>
                  <a:schemeClr val="tx1"/>
                </a:solidFill>
              </a:rPr>
              <a:t>  26</a:t>
            </a:r>
            <a:r>
              <a:rPr lang="ru-RU" sz="4400" b="1" dirty="0" smtClean="0">
                <a:solidFill>
                  <a:schemeClr val="tx1"/>
                </a:solidFill>
              </a:rPr>
              <a:t>4</a:t>
            </a:r>
            <a:r>
              <a:rPr lang="en-US" sz="4400" b="1" dirty="0" smtClean="0">
                <a:solidFill>
                  <a:schemeClr val="tx1"/>
                </a:solidFill>
              </a:rPr>
              <a:t>-, 265-, 266-</a:t>
            </a:r>
            <a:r>
              <a:rPr lang="ru-RU" sz="4400" b="1" dirty="0" smtClean="0">
                <a:solidFill>
                  <a:schemeClr val="tx1"/>
                </a:solidFill>
              </a:rPr>
              <a:t>, </a:t>
            </a:r>
            <a:r>
              <a:rPr lang="en-US" sz="4400" b="1" dirty="0" smtClean="0">
                <a:solidFill>
                  <a:schemeClr val="tx1"/>
                </a:solidFill>
              </a:rPr>
              <a:t>267-</a:t>
            </a:r>
            <a:r>
              <a:rPr lang="ru-RU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masalalarni</a:t>
            </a:r>
            <a:r>
              <a:rPr lang="en-US" sz="4400" b="1" dirty="0" smtClean="0">
                <a:solidFill>
                  <a:schemeClr val="tx1"/>
                </a:solidFill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</a:rPr>
              <a:t>yechish</a:t>
            </a:r>
            <a:r>
              <a:rPr lang="en-US" sz="4400" b="1" dirty="0" smtClean="0">
                <a:solidFill>
                  <a:schemeClr val="tx1"/>
                </a:solidFill>
              </a:rPr>
              <a:t> (5</a:t>
            </a:r>
            <a:r>
              <a:rPr lang="en-US" sz="4400" b="1" dirty="0">
                <a:solidFill>
                  <a:schemeClr val="tx1"/>
                </a:solidFill>
              </a:rPr>
              <a:t>9</a:t>
            </a:r>
            <a:r>
              <a:rPr lang="en-US" sz="4400" b="1" dirty="0" smtClean="0">
                <a:solidFill>
                  <a:schemeClr val="tx1"/>
                </a:solidFill>
              </a:rPr>
              <a:t>- bet). </a:t>
            </a:r>
          </a:p>
          <a:p>
            <a:pPr algn="l"/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                                  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8437" t="14983" r="12313" b="20987"/>
          <a:stretch/>
        </p:blipFill>
        <p:spPr>
          <a:xfrm>
            <a:off x="3808512" y="3172269"/>
            <a:ext cx="2880320" cy="35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08112" y="47595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08112" y="169940"/>
            <a:ext cx="12425982" cy="7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MASALA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310" y="1116590"/>
            <a:ext cx="121321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shxona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devori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rangdagi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plitkalar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qoplandi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qatorga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3 ta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5 ta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rangdagi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plitkalar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yotqizildi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Oshxona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devoriga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plitka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terilgan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990" t="39575" r="35434" b="32490"/>
          <a:stretch/>
        </p:blipFill>
        <p:spPr>
          <a:xfrm>
            <a:off x="2482106" y="3371720"/>
            <a:ext cx="4824536" cy="2592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9310" y="281736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6323" y="2749496"/>
            <a:ext cx="19442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1-usul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6904" y="3402001"/>
            <a:ext cx="13681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 + 5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36904" y="4060206"/>
            <a:ext cx="13681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 + 5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6904" y="4685938"/>
            <a:ext cx="13681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 + 5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36904" y="5296632"/>
            <a:ext cx="13681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 + 5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8561040" y="3525246"/>
            <a:ext cx="432048" cy="2285237"/>
          </a:xfrm>
          <a:prstGeom prst="rightBrace">
            <a:avLst>
              <a:gd name="adj1" fmla="val 5132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37104" y="3799114"/>
            <a:ext cx="306034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(3 + 5)</a:t>
            </a:r>
            <a:r>
              <a:rPr lang="ru-RU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4= = 8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 = 32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3238786" y="5333560"/>
            <a:ext cx="360040" cy="1668859"/>
          </a:xfrm>
          <a:prstGeom prst="rightBrace">
            <a:avLst>
              <a:gd name="adj1" fmla="val 44048"/>
              <a:gd name="adj2" fmla="val 50000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 rot="5400000">
            <a:off x="5569955" y="4797086"/>
            <a:ext cx="360040" cy="2741809"/>
          </a:xfrm>
          <a:prstGeom prst="rightBrace">
            <a:avLst>
              <a:gd name="adj1" fmla="val 44048"/>
              <a:gd name="adj2" fmla="val 50000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8833" y="6167989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3558" y="6167989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3909" y="6146799"/>
            <a:ext cx="19442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2-usul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38093" y="6197845"/>
            <a:ext cx="64632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621600" y="6146798"/>
            <a:ext cx="34506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 12 + 20 = 32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6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6" grpId="0"/>
      <p:bldP spid="17" grpId="0"/>
      <p:bldP spid="9" grpId="0" animBg="1"/>
      <p:bldP spid="19" grpId="0" animBg="1"/>
      <p:bldP spid="18" grpId="0" animBg="1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44405" y="108767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52129" y="195145"/>
            <a:ext cx="12210534" cy="7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KO‘PAYTIRISHNING TAQSIMOT QONUNI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129" y="2379086"/>
            <a:ext cx="122001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Yig‘indini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paytirish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shiluvchilarning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paytirish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uz-Cyrl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ko‘paytmalarni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kifoya</a:t>
            </a:r>
            <a:r>
              <a:rPr lang="en-US" sz="3600" dirty="0"/>
              <a:t>.</a:t>
            </a:r>
            <a:endParaRPr lang="ru-RU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144" y="4104506"/>
            <a:ext cx="12056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Ko‘paytirishning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qo‘shishga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taqsimot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4456" y="1378402"/>
            <a:ext cx="5817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(3 + 5) • 4 = 3 • 4 + 5 • 4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6384" y="5573326"/>
            <a:ext cx="68435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</a:rPr>
              <a:t>(a + b) • c = a </a:t>
            </a:r>
            <a:r>
              <a:rPr lang="pt-BR" sz="4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• c </a:t>
            </a:r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</a:rPr>
              <a:t>+ b • c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2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44405" y="108767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52129" y="195145"/>
            <a:ext cx="12210534" cy="7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0280" y="1232696"/>
            <a:ext cx="8085868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(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8 - 3) • 4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8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• 4 - 3 • 4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8 - 3) • 4 = 5 • 4 =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• 4 - 3 • 4 = 32 - 12 =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Demak, (8 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- 3) • 4 = 8 • 4 - 3 • </a:t>
            </a:r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8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44405" y="108767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52129" y="195145"/>
            <a:ext cx="12210534" cy="7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KO‘PAYTIRISHNING TAQSIMOT QONUNI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32" y="1171982"/>
            <a:ext cx="126813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Ayirmani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ko‘paytirish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kamayuvchi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ayriluvchini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alohida-alohida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paytirish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paytmadan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ikkinchisini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ayirish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kifoya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0694" y="3384426"/>
            <a:ext cx="12056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Ko‘paytirishning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ayirishga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taqsimot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2570" y="5087535"/>
            <a:ext cx="66896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</a:rPr>
              <a:t>(a </a:t>
            </a:r>
            <a:r>
              <a:rPr lang="pt-BR" sz="4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- </a:t>
            </a:r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</a:rPr>
              <a:t>b) • c = a </a:t>
            </a:r>
            <a:r>
              <a:rPr lang="pt-BR" sz="4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• c - </a:t>
            </a:r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</a:rPr>
              <a:t>b • c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1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08112" y="47595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52129" y="108767"/>
            <a:ext cx="12210534" cy="85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260- masala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112" y="1296194"/>
            <a:ext cx="12858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a)  (100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+ 40) • 9 = 140 • 9 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(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100 + 40) • 9 = 100 • 9 + 40 • 9 = ...?</a:t>
            </a:r>
          </a:p>
          <a:p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• (40 - 1) = 8 • 39 = ...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oki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8 • (40 - 1) = 8 • 40 - 8 • 1 = ...?</a:t>
            </a:r>
            <a:endParaRPr lang="ru-RU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168" y="4084029"/>
            <a:ext cx="740414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313" y="4853170"/>
            <a:ext cx="12400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(100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+ 40) • 9 = 100 • 9 + 40 • 9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900 + 360=1260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112" y="5622912"/>
            <a:ext cx="12313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• (40 - 1) = 8 • 40 - 8 • 1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= 320 – 8 = 312 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7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83423" y="138353"/>
            <a:ext cx="417646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ru-RU" sz="5400" kern="0" dirty="0" smtClean="0"/>
              <a:t>2</a:t>
            </a:r>
            <a:r>
              <a:rPr lang="en-US" sz="5400" kern="0" dirty="0" smtClean="0"/>
              <a:t>61- masala</a:t>
            </a:r>
            <a:endParaRPr lang="en-US" sz="5400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3340" y="1125026"/>
            <a:ext cx="121341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) 7 • (10 + 4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        b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) 9 • (100 + 10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         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) 8 • (90 + 1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4 • (30 + 100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     f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6 • (20 + 7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         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g) 5 • (100 - 3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939" y="2958424"/>
            <a:ext cx="24842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128" y="3755715"/>
            <a:ext cx="12313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d) 8 • (90 + 1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= 8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90 + 8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 = 720 +8 = 728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e) 4 • (30 + 100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= 4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30 + 4 • 100 = 120 + 400 = 520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f) 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• (20 + 7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= 6 • 20 + 6 • 7 = 120 + 42 = 162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g) 5 • (100 - 3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)= 5 • 100 - 5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• 3 =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= 500 – 15 = 485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948"/>
            <a:ext cx="4248472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 smtClean="0"/>
              <a:t>262- masala</a:t>
            </a:r>
            <a:endParaRPr lang="en-US" sz="54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1998" y="1296194"/>
            <a:ext cx="124996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Ko‘paytirishning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taqsimot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xossalaridan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51 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             b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299 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           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24 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3 •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71              f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4 •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701           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505 •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600600" y="282354"/>
            <a:ext cx="4248472" cy="776702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4800" kern="0" dirty="0" smtClean="0"/>
              <a:t>YECHISH</a:t>
            </a:r>
            <a:endParaRPr lang="en-US" sz="48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8112" y="1123069"/>
            <a:ext cx="12499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132" y="1584226"/>
            <a:ext cx="118093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d) 24 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 = 24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• (10 + 1) = 24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•10 + 24 • 1 = 264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e) 3 •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71 = 3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• (70 + 1) = 210 + 3 = 213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f) 4 •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701 = 4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• (700 + 1) = 2800 + 4 = 2804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g) 505 •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 =(500 + 5)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• 6 = 3000 + 30=3030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3067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5805</TotalTime>
  <Words>888</Words>
  <Application>Microsoft Office PowerPoint</Application>
  <PresentationFormat>Произвольный</PresentationFormat>
  <Paragraphs>87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Учетная запись Майкрософт</cp:lastModifiedBy>
  <cp:revision>386</cp:revision>
  <dcterms:created xsi:type="dcterms:W3CDTF">2020-04-09T07:32:19Z</dcterms:created>
  <dcterms:modified xsi:type="dcterms:W3CDTF">2020-10-05T04:55:39Z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