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90" r:id="rId2"/>
    <p:sldId id="365" r:id="rId3"/>
    <p:sldId id="367" r:id="rId4"/>
    <p:sldId id="366" r:id="rId5"/>
    <p:sldId id="362" r:id="rId6"/>
    <p:sldId id="368" r:id="rId7"/>
    <p:sldId id="369" r:id="rId8"/>
    <p:sldId id="347" r:id="rId9"/>
    <p:sldId id="341" r:id="rId10"/>
    <p:sldId id="370" r:id="rId11"/>
    <p:sldId id="353" r:id="rId12"/>
    <p:sldId id="372" r:id="rId13"/>
    <p:sldId id="371" r:id="rId14"/>
    <p:sldId id="354" r:id="rId15"/>
    <p:sldId id="361" r:id="rId16"/>
    <p:sldId id="297" r:id="rId17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3178" autoAdjust="0"/>
  </p:normalViewPr>
  <p:slideViewPr>
    <p:cSldViewPr>
      <p:cViewPr varScale="1">
        <p:scale>
          <a:sx n="62" d="100"/>
          <a:sy n="62" d="100"/>
        </p:scale>
        <p:origin x="488" y="56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1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3DB5-9FC0-4013-8E8E-EC9726CA12C3}" type="datetime1">
              <a:rPr lang="ru-RU" smtClean="0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8EE99-8902-42F0-86F6-8DD708764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02" y="0"/>
            <a:ext cx="12788910" cy="20503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792288" y="2557113"/>
            <a:ext cx="7694358" cy="4037096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2962275" indent="-2922588">
              <a:spcBef>
                <a:spcPts val="245"/>
              </a:spcBef>
            </a:pP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lang="en-US" sz="5400" b="1" dirty="0">
                <a:solidFill>
                  <a:srgbClr val="002060"/>
                </a:solidFill>
                <a:latin typeface="Arial"/>
                <a:cs typeface="Arial"/>
              </a:rPr>
              <a:t>AVZU</a:t>
            </a:r>
            <a:r>
              <a:rPr sz="5400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Arial"/>
                <a:cs typeface="Arial"/>
              </a:rPr>
              <a:t>QOLDIQLI </a:t>
            </a:r>
          </a:p>
          <a:p>
            <a:pPr marL="2962275" indent="-2922588">
              <a:spcBef>
                <a:spcPts val="245"/>
              </a:spcBef>
            </a:pPr>
            <a:r>
              <a:rPr lang="en-US" sz="5400" b="1" dirty="0" smtClean="0">
                <a:solidFill>
                  <a:srgbClr val="002060"/>
                </a:solidFill>
                <a:latin typeface="Arial"/>
                <a:cs typeface="Arial"/>
              </a:rPr>
              <a:t>BO‘LISH</a:t>
            </a: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8"/>
            <a:endParaRPr lang="en-US" sz="8659" dirty="0">
              <a:latin typeface="Arial"/>
              <a:cs typeface="Arial"/>
            </a:endParaRPr>
          </a:p>
          <a:p>
            <a:pPr marL="40888"/>
            <a:endParaRPr sz="3017" dirty="0">
              <a:latin typeface="Arial"/>
              <a:cs typeface="Arial"/>
            </a:endParaRPr>
          </a:p>
          <a:p>
            <a:pPr marL="71904"/>
            <a:r>
              <a:rPr lang="en-US" sz="3554" dirty="0">
                <a:latin typeface="Arial" pitchFamily="34" charset="0"/>
                <a:cs typeface="Arial" pitchFamily="34" charset="0"/>
              </a:rPr>
              <a:t> </a:t>
            </a:r>
            <a:endParaRPr sz="28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6" y="454530"/>
            <a:ext cx="11094394" cy="876938"/>
            <a:chOff x="439458" y="322808"/>
            <a:chExt cx="4996880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4" y="339820"/>
              <a:ext cx="849894" cy="29856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uz-Cyrl-UZ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444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44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9735922" y="2808362"/>
            <a:ext cx="2736304" cy="252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5" name="TextBox 4"/>
          <p:cNvSpPr txBox="1"/>
          <p:nvPr/>
        </p:nvSpPr>
        <p:spPr>
          <a:xfrm>
            <a:off x="694458" y="2504830"/>
            <a:ext cx="809798" cy="195971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4835" y="4680570"/>
            <a:ext cx="789421" cy="18002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6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83423" y="138353"/>
            <a:ext cx="417646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en-US" sz="5400" kern="0" dirty="0" smtClean="0"/>
              <a:t>YECHISH</a:t>
            </a:r>
            <a:endParaRPr lang="en-US" sz="5400" kern="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599308" y="2719338"/>
            <a:ext cx="878953" cy="56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4000">
              <a:latin typeface="Arial" panose="020B060402020202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39239" y="1998613"/>
            <a:ext cx="21492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f</a:t>
            </a:r>
            <a:r>
              <a:rPr lang="en-US" altLang="ru-RU" sz="4000" dirty="0" smtClean="0">
                <a:latin typeface="Arial" panose="020B0604020202020204" pitchFamily="34" charset="0"/>
              </a:rPr>
              <a:t>) 12655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565053" y="2143075"/>
            <a:ext cx="0" cy="1079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2565053" y="2719338"/>
            <a:ext cx="7921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565053" y="1998613"/>
            <a:ext cx="1387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63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548590" y="2661997"/>
            <a:ext cx="4542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2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913438" y="2474001"/>
            <a:ext cx="106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126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1080437" y="3085418"/>
            <a:ext cx="76189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82806" y="2976034"/>
            <a:ext cx="784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05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817473" y="2662338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0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307" y="3940616"/>
            <a:ext cx="4977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12655 = 63 • 20 + 55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391048" y="2276970"/>
            <a:ext cx="8789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4000">
              <a:latin typeface="Arial" panose="020B0604020202020204" pitchFamily="34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752728" y="1584226"/>
            <a:ext cx="24667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g</a:t>
            </a:r>
            <a:r>
              <a:rPr lang="en-US" altLang="ru-RU" sz="4000" dirty="0" smtClean="0">
                <a:latin typeface="Arial" panose="020B0604020202020204" pitchFamily="34" charset="0"/>
              </a:rPr>
              <a:t>) 54103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8032688" y="1700707"/>
            <a:ext cx="0" cy="1079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8032688" y="2276970"/>
            <a:ext cx="132608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8015556" y="1613501"/>
            <a:ext cx="1387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44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7984976" y="2233151"/>
            <a:ext cx="4542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1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6354325" y="2036161"/>
            <a:ext cx="949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44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>
            <a:off x="6433092" y="2706499"/>
            <a:ext cx="61874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6328792" y="2613128"/>
            <a:ext cx="818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1</a:t>
            </a:r>
            <a:r>
              <a:rPr lang="en-US" altLang="ru-RU" sz="4000" dirty="0">
                <a:latin typeface="Arial" panose="020B0604020202020204" pitchFamily="34" charset="0"/>
              </a:rPr>
              <a:t>0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8285108" y="2219970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2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6603232" y="3056842"/>
            <a:ext cx="949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88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6616824" y="3528365"/>
            <a:ext cx="9185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1</a:t>
            </a:r>
            <a:r>
              <a:rPr lang="en-US" altLang="ru-RU" sz="4000" dirty="0" smtClean="0">
                <a:latin typeface="Arial" panose="020B0604020202020204" pitchFamily="34" charset="0"/>
              </a:rPr>
              <a:t>3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34" name="Line 17"/>
          <p:cNvSpPr>
            <a:spLocks noChangeShapeType="1"/>
          </p:cNvSpPr>
          <p:nvPr/>
        </p:nvSpPr>
        <p:spPr bwMode="auto">
          <a:xfrm flipV="1">
            <a:off x="6433092" y="3656162"/>
            <a:ext cx="891409" cy="2130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6904856" y="3994037"/>
            <a:ext cx="9185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88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>
            <a:off x="6909210" y="4568789"/>
            <a:ext cx="721205" cy="210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6919144" y="4470327"/>
            <a:ext cx="949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4</a:t>
            </a:r>
            <a:r>
              <a:rPr lang="en-US" altLang="ru-RU" sz="4000" dirty="0" smtClean="0">
                <a:latin typeface="Arial" panose="020B0604020202020204" pitchFamily="34" charset="0"/>
              </a:rPr>
              <a:t>2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8594564" y="2214193"/>
            <a:ext cx="497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2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76130" y="6092123"/>
            <a:ext cx="6853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54103 = 44 • 1229 + 27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2030133" y="2969582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5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6904856" y="2612039"/>
            <a:ext cx="949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1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7192888" y="3525755"/>
            <a:ext cx="949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0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7508171" y="4462950"/>
            <a:ext cx="949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3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8905256" y="2214193"/>
            <a:ext cx="497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9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6942746" y="4880327"/>
            <a:ext cx="11433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396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49" name="Line 17"/>
          <p:cNvSpPr>
            <a:spLocks noChangeShapeType="1"/>
          </p:cNvSpPr>
          <p:nvPr/>
        </p:nvSpPr>
        <p:spPr bwMode="auto">
          <a:xfrm flipV="1">
            <a:off x="7051836" y="5482068"/>
            <a:ext cx="861132" cy="2130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7245522" y="5397535"/>
            <a:ext cx="949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2</a:t>
            </a:r>
            <a:r>
              <a:rPr lang="en-US" altLang="ru-RU" sz="4000" dirty="0" smtClean="0">
                <a:latin typeface="Arial" panose="020B0604020202020204" pitchFamily="34" charset="0"/>
              </a:rPr>
              <a:t>7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805052" y="2145894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-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6215356" y="1743058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-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6215356" y="2848890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-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6502660" y="3780480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-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6653299" y="4586125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-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52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000"/>
                            </p:stCondLst>
                            <p:childTnLst>
                              <p:par>
                                <p:cTn id="1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500"/>
                            </p:stCondLst>
                            <p:childTnLst>
                              <p:par>
                                <p:cTn id="1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/>
      <p:bldP spid="14" grpId="0"/>
      <p:bldP spid="15" grpId="0"/>
      <p:bldP spid="16" grpId="0" animBg="1"/>
      <p:bldP spid="17" grpId="0"/>
      <p:bldP spid="18" grpId="0"/>
      <p:bldP spid="4" grpId="0"/>
      <p:bldP spid="23" grpId="0"/>
      <p:bldP spid="24" grpId="0" animBg="1"/>
      <p:bldP spid="25" grpId="0" animBg="1"/>
      <p:bldP spid="26" grpId="0"/>
      <p:bldP spid="27" grpId="0"/>
      <p:bldP spid="28" grpId="0"/>
      <p:bldP spid="29" grpId="0" animBg="1"/>
      <p:bldP spid="30" grpId="0"/>
      <p:bldP spid="31" grpId="0"/>
      <p:bldP spid="32" grpId="0"/>
      <p:bldP spid="33" grpId="0"/>
      <p:bldP spid="34" grpId="0" animBg="1"/>
      <p:bldP spid="38" grpId="0"/>
      <p:bldP spid="40" grpId="0" animBg="1"/>
      <p:bldP spid="41" grpId="0"/>
      <p:bldP spid="44" grpId="0"/>
      <p:bldP spid="45" grpId="0"/>
      <p:bldP spid="37" grpId="0"/>
      <p:bldP spid="39" grpId="0"/>
      <p:bldP spid="42" grpId="0"/>
      <p:bldP spid="43" grpId="0"/>
      <p:bldP spid="46" grpId="0"/>
      <p:bldP spid="47" grpId="0"/>
      <p:bldP spid="49" grpId="0" animBg="1"/>
      <p:bldP spid="51" grpId="0"/>
      <p:bldP spid="48" grpId="0"/>
      <p:bldP spid="50" grpId="0"/>
      <p:bldP spid="5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948"/>
            <a:ext cx="4248472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en-US" sz="5400" kern="0" dirty="0" smtClean="0"/>
              <a:t>239- masala</a:t>
            </a:r>
            <a:endParaRPr lang="en-US" sz="54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8112" y="1296194"/>
            <a:ext cx="124996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Tenglikni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qoldiqli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tekshiring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Bo‘linuvchi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bo‘luvchi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to‘liqsiz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bo‘linma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qoldiqni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lphaLcParenR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2053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84 • 24 +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37            b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 4106 = 79 • 51 +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</a:p>
          <a:p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d) 2891 = 1000 • 2 +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891        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1230 = 94 • 13 +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759" y="5112618"/>
            <a:ext cx="740414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7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948"/>
            <a:ext cx="4248472" cy="961368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en-US" sz="6000" kern="0" dirty="0" smtClean="0"/>
              <a:t>YECHISH</a:t>
            </a:r>
            <a:endParaRPr lang="en-US" sz="60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8112" y="1296194"/>
            <a:ext cx="58326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LcParenR"/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2053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= 84 • 24 +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  <a:p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84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24=2016</a:t>
            </a:r>
          </a:p>
          <a:p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2016 + 37 = 2053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04856" y="1309255"/>
            <a:ext cx="527259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b) 4106 = 79 • 51 +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79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51 = 4029</a:t>
            </a: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4029 + 77 = 4106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6144" y="4158947"/>
            <a:ext cx="584326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d) 2891 = 1000 • 2 +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891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1000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= 2000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2000 + 891 = 2891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6401" y="4109871"/>
            <a:ext cx="498726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e) 1230 = 94 • 13 +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94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13 = 1222 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1222 + 8 = 1230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8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948"/>
            <a:ext cx="4248472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en-US" sz="5400" kern="0" dirty="0" smtClean="0"/>
              <a:t>240- masala</a:t>
            </a:r>
            <a:endParaRPr lang="en-US" sz="54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1709" y="1224186"/>
            <a:ext cx="12253787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topingki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32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24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13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qoldiq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qolsin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43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25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17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qoldiq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qolsin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d) 119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31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29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qoldiq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qolsin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478" y="3784476"/>
            <a:ext cx="740414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5894" y="4467820"/>
            <a:ext cx="122537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a) 32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24 + 13 =768 + 13 =781  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43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25 +17 = 1075 + 17 = 1092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119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+ 29 = 3689 + 29 = 3718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8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460"/>
            <a:ext cx="489654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ru-RU" sz="5400" kern="0" dirty="0" smtClean="0"/>
              <a:t>2</a:t>
            </a:r>
            <a:r>
              <a:rPr lang="en-US" sz="5400" kern="0" dirty="0" smtClean="0"/>
              <a:t>41- masala</a:t>
            </a:r>
            <a:endParaRPr lang="en-US" sz="5400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70" y="1156448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/>
              <a:t>   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choyshab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tikishga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mato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sarflanadi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200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matodan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choyshab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tikish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Shunda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mato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8935" y="4314689"/>
            <a:ext cx="7404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0053" y="5129083"/>
            <a:ext cx="67029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200 : 6 = 33 (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qoldiq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2)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935" y="6036864"/>
            <a:ext cx="7404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33 ta, 2 m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5625" t="23988" r="5001" b="25989"/>
          <a:stretch/>
        </p:blipFill>
        <p:spPr>
          <a:xfrm>
            <a:off x="8633048" y="1368202"/>
            <a:ext cx="3845227" cy="274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4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460"/>
            <a:ext cx="489654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ru-RU" sz="5400" kern="0" dirty="0" smtClean="0"/>
              <a:t>2</a:t>
            </a:r>
            <a:r>
              <a:rPr lang="en-US" sz="5400" kern="0" dirty="0" smtClean="0"/>
              <a:t>42- masala</a:t>
            </a:r>
            <a:endParaRPr lang="en-US" sz="5400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4136" y="1296194"/>
            <a:ext cx="11809312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Qutidagi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kilogramm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choy 150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grammdan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qadoqlandi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Qadoqlangandan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qutida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choy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152" y="3262030"/>
            <a:ext cx="740414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7054" y="3952832"/>
            <a:ext cx="6702995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 kg = 10 000 g 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10000 : 150 = 66(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qoldiq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10)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152" y="5976714"/>
            <a:ext cx="740414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gramm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5749" t="19986" r="15688" b="59004"/>
          <a:stretch/>
        </p:blipFill>
        <p:spPr>
          <a:xfrm>
            <a:off x="7965974" y="2808362"/>
            <a:ext cx="4105027" cy="261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846663" y="288082"/>
            <a:ext cx="11494563" cy="738664"/>
          </a:xfrm>
        </p:spPr>
        <p:txBody>
          <a:bodyPr/>
          <a:lstStyle/>
          <a:p>
            <a:r>
              <a:rPr lang="en-US" sz="4800" b="1" dirty="0" err="1"/>
              <a:t>Mustaqil</a:t>
            </a:r>
            <a:r>
              <a:rPr lang="en-US" sz="4800" b="1" dirty="0"/>
              <a:t>  </a:t>
            </a:r>
            <a:r>
              <a:rPr lang="en-US" sz="4800" b="1" dirty="0" err="1"/>
              <a:t>bajarish</a:t>
            </a:r>
            <a:r>
              <a:rPr lang="en-US" sz="4800" b="1" dirty="0"/>
              <a:t>  </a:t>
            </a:r>
            <a:r>
              <a:rPr lang="en-US" sz="4800" b="1" dirty="0" err="1"/>
              <a:t>uchun</a:t>
            </a:r>
            <a:r>
              <a:rPr lang="en-US" sz="4800" b="1" dirty="0"/>
              <a:t>  </a:t>
            </a:r>
            <a:r>
              <a:rPr lang="en-US" sz="4800" b="1" dirty="0" err="1"/>
              <a:t>topshiriqlar</a:t>
            </a:r>
            <a:r>
              <a:rPr lang="en-US" sz="4800" b="1" dirty="0"/>
              <a:t>:</a:t>
            </a:r>
            <a:endParaRPr lang="ru-RU" sz="4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52128" y="1440210"/>
            <a:ext cx="12449472" cy="2215991"/>
          </a:xfrm>
        </p:spPr>
        <p:txBody>
          <a:bodyPr/>
          <a:lstStyle/>
          <a:p>
            <a:pPr algn="l"/>
            <a:r>
              <a:rPr lang="en-US" sz="4800" b="1" dirty="0">
                <a:solidFill>
                  <a:schemeClr val="tx1"/>
                </a:solidFill>
              </a:rPr>
              <a:t>   </a:t>
            </a:r>
            <a:r>
              <a:rPr lang="en-US" sz="4800" b="1" dirty="0" smtClean="0">
                <a:solidFill>
                  <a:schemeClr val="tx1"/>
                </a:solidFill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</a:rPr>
              <a:t>Darslikdagi</a:t>
            </a:r>
            <a:r>
              <a:rPr lang="en-US" sz="4800" b="1" dirty="0" smtClean="0">
                <a:solidFill>
                  <a:schemeClr val="tx1"/>
                </a:solidFill>
              </a:rPr>
              <a:t>  2</a:t>
            </a:r>
            <a:r>
              <a:rPr lang="ru-RU" sz="4800" b="1" dirty="0" smtClean="0">
                <a:solidFill>
                  <a:schemeClr val="tx1"/>
                </a:solidFill>
              </a:rPr>
              <a:t>43</a:t>
            </a:r>
            <a:r>
              <a:rPr lang="en-US" sz="4800" b="1" dirty="0" smtClean="0">
                <a:solidFill>
                  <a:schemeClr val="tx1"/>
                </a:solidFill>
              </a:rPr>
              <a:t>-, 2</a:t>
            </a:r>
            <a:r>
              <a:rPr lang="ru-RU" sz="4800" b="1" dirty="0" smtClean="0">
                <a:solidFill>
                  <a:schemeClr val="tx1"/>
                </a:solidFill>
              </a:rPr>
              <a:t>44</a:t>
            </a:r>
            <a:r>
              <a:rPr lang="en-US" sz="4800" b="1" dirty="0" smtClean="0">
                <a:solidFill>
                  <a:schemeClr val="tx1"/>
                </a:solidFill>
              </a:rPr>
              <a:t>-, </a:t>
            </a:r>
            <a:endParaRPr lang="ru-RU" sz="4800" b="1" dirty="0" smtClean="0">
              <a:solidFill>
                <a:schemeClr val="tx1"/>
              </a:solidFill>
            </a:endParaRPr>
          </a:p>
          <a:p>
            <a:pPr algn="l"/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>
                <a:solidFill>
                  <a:schemeClr val="tx1"/>
                </a:solidFill>
              </a:rPr>
              <a:t>2</a:t>
            </a:r>
            <a:r>
              <a:rPr lang="ru-RU" sz="4800" b="1" dirty="0">
                <a:solidFill>
                  <a:schemeClr val="tx1"/>
                </a:solidFill>
              </a:rPr>
              <a:t>45</a:t>
            </a:r>
            <a:r>
              <a:rPr lang="en-US" sz="4800" b="1" dirty="0">
                <a:solidFill>
                  <a:schemeClr val="tx1"/>
                </a:solidFill>
              </a:rPr>
              <a:t>-</a:t>
            </a:r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masalalarni</a:t>
            </a:r>
            <a:r>
              <a:rPr lang="en-US" sz="4800" b="1" dirty="0" smtClean="0">
                <a:solidFill>
                  <a:schemeClr val="tx1"/>
                </a:solidFill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</a:rPr>
              <a:t>yechish</a:t>
            </a:r>
            <a:r>
              <a:rPr lang="en-US" sz="4800" b="1" dirty="0" smtClean="0">
                <a:solidFill>
                  <a:schemeClr val="tx1"/>
                </a:solidFill>
              </a:rPr>
              <a:t> (5</a:t>
            </a:r>
            <a:r>
              <a:rPr lang="ru-RU" sz="4800" b="1" dirty="0" smtClean="0">
                <a:solidFill>
                  <a:schemeClr val="tx1"/>
                </a:solidFill>
              </a:rPr>
              <a:t>5</a:t>
            </a:r>
            <a:r>
              <a:rPr lang="en-US" sz="4800" b="1" dirty="0" smtClean="0">
                <a:solidFill>
                  <a:schemeClr val="tx1"/>
                </a:solidFill>
              </a:rPr>
              <a:t>- bet). </a:t>
            </a:r>
          </a:p>
          <a:p>
            <a:pPr algn="l"/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                                         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8437" t="14983" r="12313" b="20987"/>
          <a:stretch/>
        </p:blipFill>
        <p:spPr>
          <a:xfrm>
            <a:off x="3808512" y="3172269"/>
            <a:ext cx="2880320" cy="354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208112" y="47595"/>
            <a:ext cx="12425982" cy="97683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03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08112" y="169940"/>
            <a:ext cx="12425982" cy="79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707" tIns="57354" rIns="114707" bIns="5735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BO‘LISHNI  BAJARING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112" y="1080545"/>
            <a:ext cx="12593488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20 : 2,   15 : 3,   23 : 4,  32 : 8,  21 : 5,   45 : 9,  18 : 7</a:t>
            </a:r>
          </a:p>
          <a:p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Bu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bo‘linmalarni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nechta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guruhga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ajratishimiz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mumkin</a:t>
            </a:r>
            <a:r>
              <a:rPr lang="en-US" sz="4000" dirty="0" smtClean="0">
                <a:latin typeface="Arial" panose="020B0604020202020204" pitchFamily="34" charset="0"/>
              </a:rPr>
              <a:t>?</a:t>
            </a:r>
          </a:p>
          <a:p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</a:rPr>
              <a:t> </a:t>
            </a:r>
            <a:endParaRPr lang="en-US" sz="4000" dirty="0" smtClean="0"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40760" y="3498888"/>
            <a:ext cx="409439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2-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guruh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: 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23 </a:t>
            </a:r>
            <a:r>
              <a:rPr lang="en-US" sz="4000" dirty="0">
                <a:latin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</a:rPr>
              <a:t>4 </a:t>
            </a:r>
          </a:p>
          <a:p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                21 : 5</a:t>
            </a:r>
          </a:p>
          <a:p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                18 : 7 </a:t>
            </a:r>
          </a:p>
          <a:p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                  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8152" y="3561544"/>
            <a:ext cx="397576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1-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guruh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</a:rPr>
              <a:t>: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</a:rPr>
              <a:t>  </a:t>
            </a:r>
            <a:r>
              <a:rPr lang="en-US" sz="4000" dirty="0" smtClean="0">
                <a:latin typeface="Arial" panose="020B0604020202020204" pitchFamily="34" charset="0"/>
              </a:rPr>
              <a:t>20 </a:t>
            </a:r>
            <a:r>
              <a:rPr lang="en-US" sz="4000" dirty="0">
                <a:latin typeface="Arial" panose="020B0604020202020204" pitchFamily="34" charset="0"/>
              </a:rPr>
              <a:t>: 2 </a:t>
            </a:r>
            <a:endParaRPr lang="en-US" sz="4000" dirty="0" smtClean="0">
              <a:latin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               15 : 3</a:t>
            </a:r>
          </a:p>
          <a:p>
            <a:r>
              <a:rPr lang="en-US" sz="4000" dirty="0" smtClean="0">
                <a:latin typeface="Arial" panose="020B0604020202020204" pitchFamily="34" charset="0"/>
              </a:rPr>
              <a:t>                32 : 8</a:t>
            </a:r>
          </a:p>
          <a:p>
            <a:r>
              <a:rPr lang="en-US" sz="4000" dirty="0" smtClean="0">
                <a:latin typeface="Arial" panose="020B0604020202020204" pitchFamily="34" charset="0"/>
              </a:rPr>
              <a:t>                45 : 9</a:t>
            </a:r>
          </a:p>
          <a:p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               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8798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208112" y="47595"/>
            <a:ext cx="12425982" cy="97683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03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08112" y="169940"/>
            <a:ext cx="12425982" cy="79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707" tIns="57354" rIns="114707" bIns="5735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MASALA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566" y="720130"/>
            <a:ext cx="1213852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  </a:t>
            </a:r>
            <a:r>
              <a:rPr lang="en-US" sz="80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9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14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olmani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tipratikanga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taqsimlash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>tipratikanga 4 tadan olma tegadi va 2 ta olma ortib </a:t>
            </a:r>
            <a:r>
              <a:rPr lang="sv-S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/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bo‘linmaydi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761" t="32984" r="12446" b="34008"/>
          <a:stretch/>
        </p:blipFill>
        <p:spPr>
          <a:xfrm>
            <a:off x="2064619" y="1973581"/>
            <a:ext cx="8712968" cy="23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6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208112" y="47595"/>
            <a:ext cx="12425982" cy="97683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03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08112" y="169940"/>
            <a:ext cx="12425982" cy="79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707" tIns="57354" rIns="114707" bIns="5735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QOLDIQLI BO‘LISH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293220" y="2749922"/>
            <a:ext cx="2592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solidFill>
                <a:schemeClr val="tx2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653335" y="2029197"/>
            <a:ext cx="13874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500" b="1" dirty="0" smtClean="0">
                <a:solidFill>
                  <a:schemeClr val="tx2"/>
                </a:solidFill>
              </a:rPr>
              <a:t>14</a:t>
            </a:r>
            <a:endParaRPr lang="ru-RU" altLang="ru-RU" sz="4500" b="1" dirty="0">
              <a:solidFill>
                <a:schemeClr val="tx2"/>
              </a:solidFill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5661397" y="2173659"/>
            <a:ext cx="0" cy="1079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chemeClr val="tx2"/>
              </a:solidFill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5661397" y="2749922"/>
            <a:ext cx="7921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chemeClr val="tx2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661397" y="2029197"/>
            <a:ext cx="13874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500" b="1" dirty="0" smtClean="0">
                <a:solidFill>
                  <a:schemeClr val="tx2"/>
                </a:solidFill>
              </a:rPr>
              <a:t>3</a:t>
            </a:r>
            <a:endParaRPr lang="ru-RU" altLang="ru-RU" sz="4500" b="1" dirty="0">
              <a:solidFill>
                <a:schemeClr val="tx2"/>
              </a:solidFill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661397" y="2678484"/>
            <a:ext cx="13874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500" b="1" dirty="0" smtClean="0">
                <a:solidFill>
                  <a:schemeClr val="tx2"/>
                </a:solidFill>
              </a:rPr>
              <a:t>4</a:t>
            </a:r>
            <a:endParaRPr lang="ru-RU" altLang="ru-RU" sz="4500" b="1" dirty="0">
              <a:solidFill>
                <a:schemeClr val="tx2"/>
              </a:solidFill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653335" y="2605459"/>
            <a:ext cx="13874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500" b="1" dirty="0" smtClean="0">
                <a:solidFill>
                  <a:schemeClr val="tx2"/>
                </a:solidFill>
              </a:rPr>
              <a:t>1</a:t>
            </a:r>
            <a:r>
              <a:rPr lang="ru-RU" altLang="ru-RU" sz="4500" b="1" dirty="0" smtClean="0">
                <a:solidFill>
                  <a:schemeClr val="tx2"/>
                </a:solidFill>
              </a:rPr>
              <a:t>2</a:t>
            </a:r>
            <a:endParaRPr lang="ru-RU" altLang="ru-RU" sz="4500" b="1" dirty="0">
              <a:solidFill>
                <a:schemeClr val="tx2"/>
              </a:solidFill>
            </a:endParaRP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4726360" y="3397622"/>
            <a:ext cx="792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chemeClr val="tx2"/>
              </a:solidFill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085135" y="3470647"/>
            <a:ext cx="13874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500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7336904" y="1795757"/>
            <a:ext cx="3600400" cy="799405"/>
          </a:xfrm>
          <a:prstGeom prst="wedgeRectCallout">
            <a:avLst>
              <a:gd name="adj1" fmla="val -73611"/>
              <a:gd name="adj2" fmla="val 3569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bo‘luvchi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485478" y="3415788"/>
            <a:ext cx="3600400" cy="799405"/>
          </a:xfrm>
          <a:prstGeom prst="wedgeRectCallout">
            <a:avLst>
              <a:gd name="adj1" fmla="val 69645"/>
              <a:gd name="adj2" fmla="val 709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qoldiq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450504" y="1756763"/>
            <a:ext cx="3600400" cy="799405"/>
          </a:xfrm>
          <a:prstGeom prst="wedgeRectCallout">
            <a:avLst>
              <a:gd name="adj1" fmla="val 67264"/>
              <a:gd name="adj2" fmla="val 3569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bo‘linuvchi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7480672" y="3162919"/>
            <a:ext cx="4320728" cy="799405"/>
          </a:xfrm>
          <a:prstGeom prst="wedgeRectCallout">
            <a:avLst>
              <a:gd name="adj1" fmla="val -76389"/>
              <a:gd name="adj2" fmla="val -572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to‘liqsiz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bo‘linma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5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/>
      <p:bldP spid="12" grpId="0"/>
      <p:bldP spid="13" grpId="0"/>
      <p:bldP spid="14" grpId="0" animBg="1"/>
      <p:bldP spid="15" grpId="0"/>
      <p:bldP spid="2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244405" y="108767"/>
            <a:ext cx="12425982" cy="97683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03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52129" y="108767"/>
            <a:ext cx="12210534" cy="85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707" tIns="57354" rIns="114707" bIns="5735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QOLDIQLI  BO‘LISH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129" y="4969832"/>
            <a:ext cx="11953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qoldiq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bo‘luvchidan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6544" y="2411482"/>
            <a:ext cx="364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tx2"/>
                </a:solidFill>
                <a:latin typeface="Arial" panose="020B0604020202020204" pitchFamily="34" charset="0"/>
              </a:rPr>
              <a:t>14 = 3 • 4 + </a:t>
            </a:r>
            <a:r>
              <a:rPr lang="ru-RU" sz="4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endParaRPr lang="ru-RU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216224" y="3593133"/>
            <a:ext cx="3600400" cy="799405"/>
          </a:xfrm>
          <a:prstGeom prst="wedgeRectCallout">
            <a:avLst>
              <a:gd name="adj1" fmla="val 66472"/>
              <a:gd name="adj2" fmla="val -1287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bo‘luvchi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7480920" y="1394262"/>
            <a:ext cx="4320728" cy="799405"/>
          </a:xfrm>
          <a:prstGeom prst="wedgeRectCallout">
            <a:avLst>
              <a:gd name="adj1" fmla="val -74735"/>
              <a:gd name="adj2" fmla="val 607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to‘liqsiz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bo‘linma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52129" y="1420009"/>
            <a:ext cx="3600400" cy="799405"/>
          </a:xfrm>
          <a:prstGeom prst="wedgeRectCallout">
            <a:avLst>
              <a:gd name="adj1" fmla="val 54169"/>
              <a:gd name="adj2" fmla="val 10896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bo‘linuvchi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8561040" y="3398738"/>
            <a:ext cx="3600400" cy="799405"/>
          </a:xfrm>
          <a:prstGeom prst="wedgeRectCallout">
            <a:avLst>
              <a:gd name="adj1" fmla="val -82738"/>
              <a:gd name="adj2" fmla="val -733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qoldiq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93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244405" y="108767"/>
            <a:ext cx="12425982" cy="97683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03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52129" y="195145"/>
            <a:ext cx="12210534" cy="85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707" tIns="57354" rIns="114707" bIns="5735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BO‘LINUVCHINI TOPISH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177" y="2452302"/>
            <a:ext cx="123245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Yuqoridagi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= 3 • 4 + 2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tenglikdan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qoidani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qilamiz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1660" y="4104506"/>
            <a:ext cx="119706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Arial" panose="020B0604020202020204" pitchFamily="34" charset="0"/>
              </a:rPr>
              <a:t>   </a:t>
            </a:r>
            <a:r>
              <a:rPr lang="ru-RU" sz="4000" dirty="0" smtClean="0">
                <a:latin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Qoldiqli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bo‘lishda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bo‘linuvchini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topish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bo‘luvchini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to‘liqsiz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bo‘linmaga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ko‘paytirib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hosil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bo‘lgan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ko‘paytmaga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qoldiqni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qo‘shish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kifoya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20480" y="1368202"/>
            <a:ext cx="48173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14 : 3 = 4 (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qoldiq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2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244405" y="108767"/>
            <a:ext cx="12425982" cy="97683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03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52129" y="231112"/>
            <a:ext cx="12210534" cy="85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707" tIns="57354" rIns="114707" bIns="5735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QOLDIQSIZ  BO‘LISH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3398" y="1333147"/>
            <a:ext cx="124603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qoldiq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nolga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bo‘linuvchi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bo‘luvchiga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qoldiqsiz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linadi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42 : 7 = 6 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endParaRPr lang="ru-RU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892405" y="4536895"/>
            <a:ext cx="878953" cy="56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4000">
              <a:latin typeface="Arial" panose="020B060402020202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720280" y="3844613"/>
            <a:ext cx="1369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 </a:t>
            </a:r>
            <a:r>
              <a:rPr lang="en-US" altLang="ru-RU" sz="4000" dirty="0" smtClean="0">
                <a:latin typeface="Arial" panose="020B0604020202020204" pitchFamily="34" charset="0"/>
              </a:rPr>
              <a:t>288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2858150" y="3960632"/>
            <a:ext cx="0" cy="1079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2858150" y="4536895"/>
            <a:ext cx="7921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903383" y="3860914"/>
            <a:ext cx="1387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12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841687" y="4479554"/>
            <a:ext cx="4542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2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850089" y="4392432"/>
            <a:ext cx="949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24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1979197" y="5040132"/>
            <a:ext cx="792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165080" y="5032541"/>
            <a:ext cx="818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48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110570" y="4479895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4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160874" y="5520174"/>
            <a:ext cx="949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48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475365" y="6060916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0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2107760" y="6148038"/>
            <a:ext cx="792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801415" y="5192786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-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540326" y="4108092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-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3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8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208112" y="47595"/>
            <a:ext cx="12425982" cy="97683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03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52129" y="108767"/>
            <a:ext cx="12210534" cy="85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707" tIns="57354" rIns="114707" bIns="5735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237- masala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8112" y="1296194"/>
            <a:ext cx="12858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a) 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b) 7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d) 11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e) 15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qoldiq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152" y="2507387"/>
            <a:ext cx="740414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8151" y="3384426"/>
            <a:ext cx="119945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2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qoldiq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– 1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7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qoldiq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– 1, 2, 3, 4, 5, 6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d) 11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qoldiq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1, 2, 3,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… ,9, 10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e) 15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qoldiq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1, 2, 3,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…, 13, 14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83423" y="138353"/>
            <a:ext cx="417646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ru-RU" sz="5400" kern="0" dirty="0" smtClean="0"/>
              <a:t>2</a:t>
            </a:r>
            <a:r>
              <a:rPr lang="en-US" sz="5400" kern="0" dirty="0" smtClean="0"/>
              <a:t>38- masala</a:t>
            </a:r>
            <a:endParaRPr lang="en-US" sz="5400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3357" y="1152722"/>
            <a:ext cx="1159328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Qoldiqli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bo‘lishni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a) 546 :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          b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               d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) 210 :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e) 1230 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        f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12 655 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63        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54 103 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9939" y="2958424"/>
            <a:ext cx="24842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79228" y="4334098"/>
            <a:ext cx="878953" cy="56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4000">
              <a:latin typeface="Arial" panose="020B060402020202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23215" y="3613373"/>
            <a:ext cx="18765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d) 210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844973" y="3757835"/>
            <a:ext cx="0" cy="1079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844973" y="4334098"/>
            <a:ext cx="7921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844973" y="3613373"/>
            <a:ext cx="1387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19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828510" y="4276757"/>
            <a:ext cx="4542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1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836912" y="4189635"/>
            <a:ext cx="949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1</a:t>
            </a:r>
            <a:r>
              <a:rPr lang="en-US" altLang="ru-RU" sz="4000" dirty="0">
                <a:latin typeface="Arial" panose="020B0604020202020204" pitchFamily="34" charset="0"/>
              </a:rPr>
              <a:t>9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966020" y="4837335"/>
            <a:ext cx="792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151903" y="4829744"/>
            <a:ext cx="818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 smtClean="0">
                <a:latin typeface="Arial" panose="020B0604020202020204" pitchFamily="34" charset="0"/>
              </a:rPr>
              <a:t>2</a:t>
            </a:r>
            <a:r>
              <a:rPr lang="en-US" altLang="ru-RU" sz="4000" dirty="0" smtClean="0">
                <a:latin typeface="Arial" panose="020B0604020202020204" pitchFamily="34" charset="0"/>
              </a:rPr>
              <a:t>0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097393" y="4277098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1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134771" y="5305132"/>
            <a:ext cx="949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1</a:t>
            </a:r>
            <a:r>
              <a:rPr lang="en-US" altLang="ru-RU" sz="4000" dirty="0">
                <a:latin typeface="Arial" panose="020B0604020202020204" pitchFamily="34" charset="0"/>
              </a:rPr>
              <a:t>9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403449" y="5858119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1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1094583" y="5945241"/>
            <a:ext cx="792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1326" y="5637002"/>
            <a:ext cx="4432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210=19 • 11 + 1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463636" y="3891730"/>
            <a:ext cx="8789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4000">
              <a:latin typeface="Arial" panose="020B0604020202020204" pitchFamily="34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536704" y="3198986"/>
            <a:ext cx="2021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e) 1230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7429381" y="3315467"/>
            <a:ext cx="0" cy="1079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7429381" y="3891730"/>
            <a:ext cx="7921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7398281" y="3242296"/>
            <a:ext cx="1387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7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7412918" y="3834389"/>
            <a:ext cx="4542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1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6415983" y="3660470"/>
            <a:ext cx="949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7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>
            <a:off x="6383381" y="4336254"/>
            <a:ext cx="792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6468824" y="4245673"/>
            <a:ext cx="818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53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7681801" y="3834730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7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6450500" y="4700846"/>
            <a:ext cx="949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49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6763204" y="5249127"/>
            <a:ext cx="9185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40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34" name="Line 17"/>
          <p:cNvSpPr>
            <a:spLocks noChangeShapeType="1"/>
          </p:cNvSpPr>
          <p:nvPr/>
        </p:nvSpPr>
        <p:spPr bwMode="auto">
          <a:xfrm>
            <a:off x="6517263" y="5303248"/>
            <a:ext cx="721205" cy="210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6763204" y="5721373"/>
            <a:ext cx="9185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35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>
            <a:off x="6823366" y="6312445"/>
            <a:ext cx="721205" cy="210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7082856" y="6276940"/>
            <a:ext cx="949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5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7991257" y="3828953"/>
            <a:ext cx="497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5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27414" y="4630700"/>
            <a:ext cx="4432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1230=7 • 175 + 5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640456" y="3885130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-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879529" y="5046815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-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6039984" y="3404076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-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6129851" y="4443795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-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6505065" y="5401577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-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0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000"/>
                            </p:stCondLst>
                            <p:childTnLst>
                              <p:par>
                                <p:cTn id="1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500"/>
                            </p:stCondLst>
                            <p:childTnLst>
                              <p:par>
                                <p:cTn id="1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000"/>
                            </p:stCondLst>
                            <p:childTnLst>
                              <p:par>
                                <p:cTn id="1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 animBg="1"/>
      <p:bldP spid="4" grpId="0"/>
      <p:bldP spid="23" grpId="0"/>
      <p:bldP spid="24" grpId="0" animBg="1"/>
      <p:bldP spid="25" grpId="0" animBg="1"/>
      <p:bldP spid="26" grpId="0"/>
      <p:bldP spid="27" grpId="0"/>
      <p:bldP spid="28" grpId="0"/>
      <p:bldP spid="29" grpId="0" animBg="1"/>
      <p:bldP spid="30" grpId="0"/>
      <p:bldP spid="31" grpId="0"/>
      <p:bldP spid="32" grpId="0"/>
      <p:bldP spid="33" grpId="0"/>
      <p:bldP spid="34" grpId="0" animBg="1"/>
      <p:bldP spid="38" grpId="0"/>
      <p:bldP spid="40" grpId="0" animBg="1"/>
      <p:bldP spid="41" grpId="0"/>
      <p:bldP spid="44" grpId="0"/>
      <p:bldP spid="45" grpId="0"/>
      <p:bldP spid="37" grpId="0"/>
      <p:bldP spid="39" grpId="0"/>
      <p:bldP spid="42" grpId="0"/>
      <p:bldP spid="43" grpId="0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5544</TotalTime>
  <Words>803</Words>
  <Application>Microsoft Office PowerPoint</Application>
  <PresentationFormat>Произвольный</PresentationFormat>
  <Paragraphs>177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Verdana</vt:lpstr>
      <vt:lpstr>Office Theme</vt:lpstr>
      <vt:lpstr>MATEMATIKA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374</cp:revision>
  <dcterms:created xsi:type="dcterms:W3CDTF">2020-04-09T07:32:19Z</dcterms:created>
  <dcterms:modified xsi:type="dcterms:W3CDTF">2020-10-05T05:19:08Z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