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90" r:id="rId2"/>
    <p:sldId id="365" r:id="rId3"/>
    <p:sldId id="367" r:id="rId4"/>
    <p:sldId id="366" r:id="rId5"/>
    <p:sldId id="362" r:id="rId6"/>
    <p:sldId id="368" r:id="rId7"/>
    <p:sldId id="369" r:id="rId8"/>
    <p:sldId id="347" r:id="rId9"/>
    <p:sldId id="341" r:id="rId10"/>
    <p:sldId id="370" r:id="rId11"/>
    <p:sldId id="353" r:id="rId12"/>
    <p:sldId id="372" r:id="rId13"/>
    <p:sldId id="371" r:id="rId14"/>
    <p:sldId id="354" r:id="rId15"/>
    <p:sldId id="361" r:id="rId16"/>
    <p:sldId id="297" r:id="rId17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FECB4D8-DB02-4DC6-A0A2-4F2EBAE1DC90}" styleName="Средний стиль 1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43" autoAdjust="0"/>
    <p:restoredTop sz="93178" autoAdjust="0"/>
  </p:normalViewPr>
  <p:slideViewPr>
    <p:cSldViewPr>
      <p:cViewPr varScale="1">
        <p:scale>
          <a:sx n="62" d="100"/>
          <a:sy n="62" d="100"/>
        </p:scale>
        <p:origin x="488" y="56"/>
      </p:cViewPr>
      <p:guideLst>
        <p:guide orient="horz" pos="2880"/>
        <p:guide pos="2327"/>
        <p:guide orient="horz" pos="6391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50A8DF-93A1-4ECC-BA4E-0737B913F34E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7469A8-E2B7-4836-9D06-19E90F64EF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912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10/5/2020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10/5/2020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323DB5-9FC0-4013-8E8E-EC9726CA12C3}" type="datetime1">
              <a:rPr lang="ru-RU" smtClean="0"/>
              <a:pPr>
                <a:defRPr/>
              </a:pPr>
              <a:t>05.10.2020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C8EE99-8902-42F0-86F6-8DD7087641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3902" y="0"/>
            <a:ext cx="12788910" cy="20503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8066" y="270311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1792288" y="2557113"/>
            <a:ext cx="7694358" cy="4037096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marL="2962275" indent="-2922588">
              <a:spcBef>
                <a:spcPts val="245"/>
              </a:spcBef>
            </a:pPr>
            <a:r>
              <a:rPr sz="5400" b="1" dirty="0" smtClean="0">
                <a:solidFill>
                  <a:srgbClr val="002060"/>
                </a:solidFill>
                <a:latin typeface="Arial"/>
                <a:cs typeface="Arial"/>
              </a:rPr>
              <a:t>M</a:t>
            </a:r>
            <a:r>
              <a:rPr lang="en-US" sz="5400" b="1" dirty="0">
                <a:solidFill>
                  <a:srgbClr val="002060"/>
                </a:solidFill>
                <a:latin typeface="Arial"/>
                <a:cs typeface="Arial"/>
              </a:rPr>
              <a:t>AVZU</a:t>
            </a:r>
            <a:r>
              <a:rPr sz="5400" b="1" dirty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r>
              <a:rPr lang="en-US" sz="54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5400" b="1" dirty="0" smtClean="0">
                <a:solidFill>
                  <a:srgbClr val="002060"/>
                </a:solidFill>
                <a:latin typeface="Arial"/>
                <a:cs typeface="Arial"/>
              </a:rPr>
              <a:t>QOLDIQLI </a:t>
            </a:r>
          </a:p>
          <a:p>
            <a:pPr marL="2962275" indent="-2922588">
              <a:spcBef>
                <a:spcPts val="245"/>
              </a:spcBef>
            </a:pPr>
            <a:r>
              <a:rPr lang="en-US" sz="5400" b="1" dirty="0" smtClean="0">
                <a:solidFill>
                  <a:srgbClr val="002060"/>
                </a:solidFill>
                <a:latin typeface="Arial"/>
                <a:cs typeface="Arial"/>
              </a:rPr>
              <a:t>BO‘LISH</a:t>
            </a:r>
            <a:endParaRPr lang="ru-RU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888"/>
            <a:endParaRPr lang="en-US" sz="8659" dirty="0">
              <a:latin typeface="Arial"/>
              <a:cs typeface="Arial"/>
            </a:endParaRPr>
          </a:p>
          <a:p>
            <a:pPr marL="40888"/>
            <a:endParaRPr sz="3017" dirty="0">
              <a:latin typeface="Arial"/>
              <a:cs typeface="Arial"/>
            </a:endParaRPr>
          </a:p>
          <a:p>
            <a:pPr marL="71904"/>
            <a:r>
              <a:rPr lang="en-US" sz="3554" dirty="0">
                <a:latin typeface="Arial" pitchFamily="34" charset="0"/>
                <a:cs typeface="Arial" pitchFamily="34" charset="0"/>
              </a:rPr>
              <a:t> </a:t>
            </a:r>
            <a:endParaRPr sz="2800" i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95036" y="454530"/>
            <a:ext cx="11094394" cy="876938"/>
            <a:chOff x="439458" y="322808"/>
            <a:chExt cx="4996880" cy="394970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4" y="339820"/>
              <a:ext cx="849894" cy="29856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9525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r>
                <a:rPr lang="uz-Cyrl-UZ" sz="4440" b="1" dirty="0"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r>
                <a:rPr lang="en-US" sz="444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 </a:t>
              </a:r>
              <a:r>
                <a:rPr lang="en-US" sz="444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sinf</a:t>
              </a:r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object 11"/>
          <p:cNvSpPr/>
          <p:nvPr/>
        </p:nvSpPr>
        <p:spPr>
          <a:xfrm>
            <a:off x="9735922" y="2808362"/>
            <a:ext cx="2736304" cy="25202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5" name="TextBox 4"/>
          <p:cNvSpPr txBox="1"/>
          <p:nvPr/>
        </p:nvSpPr>
        <p:spPr>
          <a:xfrm>
            <a:off x="694458" y="2504830"/>
            <a:ext cx="809798" cy="195971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714835" y="4680570"/>
            <a:ext cx="789421" cy="180020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564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183423" y="138353"/>
            <a:ext cx="417646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8977" defTabSz="914400">
              <a:spcBef>
                <a:spcPts val="296"/>
              </a:spcBef>
            </a:pPr>
            <a:r>
              <a:rPr lang="en-US" sz="5400" kern="0" dirty="0" smtClean="0"/>
              <a:t>YECHISH</a:t>
            </a:r>
            <a:endParaRPr lang="en-US" sz="5400" kern="0" dirty="0"/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1599308" y="2719338"/>
            <a:ext cx="878953" cy="563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ru-RU" altLang="ru-RU" sz="4000">
              <a:latin typeface="Arial" panose="020B0604020202020204" pitchFamily="34" charset="0"/>
            </a:endParaRPr>
          </a:p>
        </p:txBody>
      </p:sp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439239" y="1998613"/>
            <a:ext cx="214928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>
                <a:latin typeface="Arial" panose="020B0604020202020204" pitchFamily="34" charset="0"/>
              </a:rPr>
              <a:t>f</a:t>
            </a:r>
            <a:r>
              <a:rPr lang="en-US" altLang="ru-RU" sz="4000" dirty="0" smtClean="0">
                <a:latin typeface="Arial" panose="020B0604020202020204" pitchFamily="34" charset="0"/>
              </a:rPr>
              <a:t>) 12655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11" name="Line 12"/>
          <p:cNvSpPr>
            <a:spLocks noChangeShapeType="1"/>
          </p:cNvSpPr>
          <p:nvPr/>
        </p:nvSpPr>
        <p:spPr bwMode="auto">
          <a:xfrm>
            <a:off x="2565053" y="2143075"/>
            <a:ext cx="0" cy="10795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Line 13"/>
          <p:cNvSpPr>
            <a:spLocks noChangeShapeType="1"/>
          </p:cNvSpPr>
          <p:nvPr/>
        </p:nvSpPr>
        <p:spPr bwMode="auto">
          <a:xfrm>
            <a:off x="2565053" y="2719338"/>
            <a:ext cx="792163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Box 14"/>
          <p:cNvSpPr txBox="1">
            <a:spLocks noChangeArrowheads="1"/>
          </p:cNvSpPr>
          <p:nvPr/>
        </p:nvSpPr>
        <p:spPr bwMode="auto">
          <a:xfrm>
            <a:off x="2565053" y="1998613"/>
            <a:ext cx="138747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 smtClean="0">
                <a:latin typeface="Arial" panose="020B0604020202020204" pitchFamily="34" charset="0"/>
              </a:rPr>
              <a:t>63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14" name="Text Box 15"/>
          <p:cNvSpPr txBox="1">
            <a:spLocks noChangeArrowheads="1"/>
          </p:cNvSpPr>
          <p:nvPr/>
        </p:nvSpPr>
        <p:spPr bwMode="auto">
          <a:xfrm>
            <a:off x="2548590" y="2661997"/>
            <a:ext cx="45424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>
                <a:latin typeface="Arial" panose="020B0604020202020204" pitchFamily="34" charset="0"/>
              </a:rPr>
              <a:t>2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15" name="Text Box 16"/>
          <p:cNvSpPr txBox="1">
            <a:spLocks noChangeArrowheads="1"/>
          </p:cNvSpPr>
          <p:nvPr/>
        </p:nvSpPr>
        <p:spPr bwMode="auto">
          <a:xfrm>
            <a:off x="913438" y="2474001"/>
            <a:ext cx="106352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 smtClean="0">
                <a:latin typeface="Arial" panose="020B0604020202020204" pitchFamily="34" charset="0"/>
              </a:rPr>
              <a:t>126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16" name="Line 17"/>
          <p:cNvSpPr>
            <a:spLocks noChangeShapeType="1"/>
          </p:cNvSpPr>
          <p:nvPr/>
        </p:nvSpPr>
        <p:spPr bwMode="auto">
          <a:xfrm flipV="1">
            <a:off x="1080437" y="3085418"/>
            <a:ext cx="761899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 Box 18"/>
          <p:cNvSpPr txBox="1">
            <a:spLocks noChangeArrowheads="1"/>
          </p:cNvSpPr>
          <p:nvPr/>
        </p:nvSpPr>
        <p:spPr bwMode="auto">
          <a:xfrm>
            <a:off x="1482806" y="2976034"/>
            <a:ext cx="78417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 smtClean="0">
                <a:latin typeface="Arial" panose="020B0604020202020204" pitchFamily="34" charset="0"/>
              </a:rPr>
              <a:t>05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18" name="Text Box 15"/>
          <p:cNvSpPr txBox="1">
            <a:spLocks noChangeArrowheads="1"/>
          </p:cNvSpPr>
          <p:nvPr/>
        </p:nvSpPr>
        <p:spPr bwMode="auto">
          <a:xfrm>
            <a:off x="2817473" y="2662338"/>
            <a:ext cx="41233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>
                <a:latin typeface="Arial" panose="020B0604020202020204" pitchFamily="34" charset="0"/>
              </a:rPr>
              <a:t>0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9307" y="3940616"/>
            <a:ext cx="49770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12655 = 63 • 20 + 55 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 Box 10"/>
          <p:cNvSpPr txBox="1">
            <a:spLocks noChangeArrowheads="1"/>
          </p:cNvSpPr>
          <p:nvPr/>
        </p:nvSpPr>
        <p:spPr bwMode="auto">
          <a:xfrm>
            <a:off x="7391048" y="2276970"/>
            <a:ext cx="87895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ru-RU" altLang="ru-RU" sz="4000">
              <a:latin typeface="Arial" panose="020B0604020202020204" pitchFamily="34" charset="0"/>
            </a:endParaRPr>
          </a:p>
        </p:txBody>
      </p:sp>
      <p:sp>
        <p:nvSpPr>
          <p:cNvPr id="23" name="Text Box 11"/>
          <p:cNvSpPr txBox="1">
            <a:spLocks noChangeArrowheads="1"/>
          </p:cNvSpPr>
          <p:nvPr/>
        </p:nvSpPr>
        <p:spPr bwMode="auto">
          <a:xfrm>
            <a:off x="5752728" y="1584226"/>
            <a:ext cx="246678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>
                <a:latin typeface="Arial" panose="020B0604020202020204" pitchFamily="34" charset="0"/>
              </a:rPr>
              <a:t>g</a:t>
            </a:r>
            <a:r>
              <a:rPr lang="en-US" altLang="ru-RU" sz="4000" dirty="0" smtClean="0">
                <a:latin typeface="Arial" panose="020B0604020202020204" pitchFamily="34" charset="0"/>
              </a:rPr>
              <a:t>) 54103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24" name="Line 12"/>
          <p:cNvSpPr>
            <a:spLocks noChangeShapeType="1"/>
          </p:cNvSpPr>
          <p:nvPr/>
        </p:nvSpPr>
        <p:spPr bwMode="auto">
          <a:xfrm>
            <a:off x="8032688" y="1700707"/>
            <a:ext cx="0" cy="10795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Line 13"/>
          <p:cNvSpPr>
            <a:spLocks noChangeShapeType="1"/>
          </p:cNvSpPr>
          <p:nvPr/>
        </p:nvSpPr>
        <p:spPr bwMode="auto">
          <a:xfrm>
            <a:off x="8032688" y="2276970"/>
            <a:ext cx="1326085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 Box 14"/>
          <p:cNvSpPr txBox="1">
            <a:spLocks noChangeArrowheads="1"/>
          </p:cNvSpPr>
          <p:nvPr/>
        </p:nvSpPr>
        <p:spPr bwMode="auto">
          <a:xfrm>
            <a:off x="8015556" y="1613501"/>
            <a:ext cx="138747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 smtClean="0">
                <a:latin typeface="Arial" panose="020B0604020202020204" pitchFamily="34" charset="0"/>
              </a:rPr>
              <a:t>44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27" name="Text Box 15"/>
          <p:cNvSpPr txBox="1">
            <a:spLocks noChangeArrowheads="1"/>
          </p:cNvSpPr>
          <p:nvPr/>
        </p:nvSpPr>
        <p:spPr bwMode="auto">
          <a:xfrm>
            <a:off x="7984976" y="2233151"/>
            <a:ext cx="45424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 smtClean="0">
                <a:latin typeface="Arial" panose="020B0604020202020204" pitchFamily="34" charset="0"/>
              </a:rPr>
              <a:t>1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28" name="Text Box 16"/>
          <p:cNvSpPr txBox="1">
            <a:spLocks noChangeArrowheads="1"/>
          </p:cNvSpPr>
          <p:nvPr/>
        </p:nvSpPr>
        <p:spPr bwMode="auto">
          <a:xfrm>
            <a:off x="6354325" y="2036161"/>
            <a:ext cx="94969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 smtClean="0">
                <a:latin typeface="Arial" panose="020B0604020202020204" pitchFamily="34" charset="0"/>
              </a:rPr>
              <a:t>44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29" name="Line 17"/>
          <p:cNvSpPr>
            <a:spLocks noChangeShapeType="1"/>
          </p:cNvSpPr>
          <p:nvPr/>
        </p:nvSpPr>
        <p:spPr bwMode="auto">
          <a:xfrm>
            <a:off x="6433092" y="2706499"/>
            <a:ext cx="618744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 Box 18"/>
          <p:cNvSpPr txBox="1">
            <a:spLocks noChangeArrowheads="1"/>
          </p:cNvSpPr>
          <p:nvPr/>
        </p:nvSpPr>
        <p:spPr bwMode="auto">
          <a:xfrm>
            <a:off x="6328792" y="2613128"/>
            <a:ext cx="81808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 smtClean="0">
                <a:latin typeface="Arial" panose="020B0604020202020204" pitchFamily="34" charset="0"/>
              </a:rPr>
              <a:t>1</a:t>
            </a:r>
            <a:r>
              <a:rPr lang="en-US" altLang="ru-RU" sz="4000" dirty="0">
                <a:latin typeface="Arial" panose="020B0604020202020204" pitchFamily="34" charset="0"/>
              </a:rPr>
              <a:t>0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31" name="Text Box 15"/>
          <p:cNvSpPr txBox="1">
            <a:spLocks noChangeArrowheads="1"/>
          </p:cNvSpPr>
          <p:nvPr/>
        </p:nvSpPr>
        <p:spPr bwMode="auto">
          <a:xfrm>
            <a:off x="8285108" y="2219970"/>
            <a:ext cx="41233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 smtClean="0">
                <a:latin typeface="Arial" panose="020B0604020202020204" pitchFamily="34" charset="0"/>
              </a:rPr>
              <a:t>2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32" name="Text Box 16"/>
          <p:cNvSpPr txBox="1">
            <a:spLocks noChangeArrowheads="1"/>
          </p:cNvSpPr>
          <p:nvPr/>
        </p:nvSpPr>
        <p:spPr bwMode="auto">
          <a:xfrm>
            <a:off x="6603232" y="3056842"/>
            <a:ext cx="94969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 smtClean="0">
                <a:latin typeface="Arial" panose="020B0604020202020204" pitchFamily="34" charset="0"/>
              </a:rPr>
              <a:t>88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33" name="Text Box 15"/>
          <p:cNvSpPr txBox="1">
            <a:spLocks noChangeArrowheads="1"/>
          </p:cNvSpPr>
          <p:nvPr/>
        </p:nvSpPr>
        <p:spPr bwMode="auto">
          <a:xfrm>
            <a:off x="6616824" y="3528365"/>
            <a:ext cx="91859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>
                <a:latin typeface="Arial" panose="020B0604020202020204" pitchFamily="34" charset="0"/>
              </a:rPr>
              <a:t>1</a:t>
            </a:r>
            <a:r>
              <a:rPr lang="en-US" altLang="ru-RU" sz="4000" dirty="0" smtClean="0">
                <a:latin typeface="Arial" panose="020B0604020202020204" pitchFamily="34" charset="0"/>
              </a:rPr>
              <a:t>3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34" name="Line 17"/>
          <p:cNvSpPr>
            <a:spLocks noChangeShapeType="1"/>
          </p:cNvSpPr>
          <p:nvPr/>
        </p:nvSpPr>
        <p:spPr bwMode="auto">
          <a:xfrm flipV="1">
            <a:off x="6433092" y="3656162"/>
            <a:ext cx="891409" cy="21306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 Box 15"/>
          <p:cNvSpPr txBox="1">
            <a:spLocks noChangeArrowheads="1"/>
          </p:cNvSpPr>
          <p:nvPr/>
        </p:nvSpPr>
        <p:spPr bwMode="auto">
          <a:xfrm>
            <a:off x="6904856" y="3994037"/>
            <a:ext cx="91859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 smtClean="0">
                <a:latin typeface="Arial" panose="020B0604020202020204" pitchFamily="34" charset="0"/>
              </a:rPr>
              <a:t>88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40" name="Line 17"/>
          <p:cNvSpPr>
            <a:spLocks noChangeShapeType="1"/>
          </p:cNvSpPr>
          <p:nvPr/>
        </p:nvSpPr>
        <p:spPr bwMode="auto">
          <a:xfrm>
            <a:off x="6909210" y="4568789"/>
            <a:ext cx="721205" cy="2102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 Box 16"/>
          <p:cNvSpPr txBox="1">
            <a:spLocks noChangeArrowheads="1"/>
          </p:cNvSpPr>
          <p:nvPr/>
        </p:nvSpPr>
        <p:spPr bwMode="auto">
          <a:xfrm>
            <a:off x="6919144" y="4470327"/>
            <a:ext cx="94969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>
                <a:latin typeface="Arial" panose="020B0604020202020204" pitchFamily="34" charset="0"/>
              </a:rPr>
              <a:t>4</a:t>
            </a:r>
            <a:r>
              <a:rPr lang="en-US" altLang="ru-RU" sz="4000" dirty="0" smtClean="0">
                <a:latin typeface="Arial" panose="020B0604020202020204" pitchFamily="34" charset="0"/>
              </a:rPr>
              <a:t>2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44" name="Text Box 16"/>
          <p:cNvSpPr txBox="1">
            <a:spLocks noChangeArrowheads="1"/>
          </p:cNvSpPr>
          <p:nvPr/>
        </p:nvSpPr>
        <p:spPr bwMode="auto">
          <a:xfrm>
            <a:off x="8594564" y="2214193"/>
            <a:ext cx="49777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>
                <a:latin typeface="Arial" panose="020B0604020202020204" pitchFamily="34" charset="0"/>
              </a:rPr>
              <a:t>2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3076130" y="6092123"/>
            <a:ext cx="68530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54103 = 44 • 1229 + 27 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 Box 15"/>
          <p:cNvSpPr txBox="1">
            <a:spLocks noChangeArrowheads="1"/>
          </p:cNvSpPr>
          <p:nvPr/>
        </p:nvSpPr>
        <p:spPr bwMode="auto">
          <a:xfrm>
            <a:off x="2030133" y="2969582"/>
            <a:ext cx="41233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 smtClean="0">
                <a:latin typeface="Arial" panose="020B0604020202020204" pitchFamily="34" charset="0"/>
              </a:rPr>
              <a:t>5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39" name="Text Box 16"/>
          <p:cNvSpPr txBox="1">
            <a:spLocks noChangeArrowheads="1"/>
          </p:cNvSpPr>
          <p:nvPr/>
        </p:nvSpPr>
        <p:spPr bwMode="auto">
          <a:xfrm>
            <a:off x="6904856" y="2612039"/>
            <a:ext cx="94969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>
                <a:latin typeface="Arial" panose="020B0604020202020204" pitchFamily="34" charset="0"/>
              </a:rPr>
              <a:t>1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42" name="Text Box 16"/>
          <p:cNvSpPr txBox="1">
            <a:spLocks noChangeArrowheads="1"/>
          </p:cNvSpPr>
          <p:nvPr/>
        </p:nvSpPr>
        <p:spPr bwMode="auto">
          <a:xfrm>
            <a:off x="7192888" y="3525755"/>
            <a:ext cx="94969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 smtClean="0">
                <a:latin typeface="Arial" panose="020B0604020202020204" pitchFamily="34" charset="0"/>
              </a:rPr>
              <a:t>0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43" name="Text Box 16"/>
          <p:cNvSpPr txBox="1">
            <a:spLocks noChangeArrowheads="1"/>
          </p:cNvSpPr>
          <p:nvPr/>
        </p:nvSpPr>
        <p:spPr bwMode="auto">
          <a:xfrm>
            <a:off x="7508171" y="4462950"/>
            <a:ext cx="94969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 smtClean="0">
                <a:latin typeface="Arial" panose="020B0604020202020204" pitchFamily="34" charset="0"/>
              </a:rPr>
              <a:t>3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46" name="Text Box 16"/>
          <p:cNvSpPr txBox="1">
            <a:spLocks noChangeArrowheads="1"/>
          </p:cNvSpPr>
          <p:nvPr/>
        </p:nvSpPr>
        <p:spPr bwMode="auto">
          <a:xfrm>
            <a:off x="8905256" y="2214193"/>
            <a:ext cx="49777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 smtClean="0">
                <a:latin typeface="Arial" panose="020B0604020202020204" pitchFamily="34" charset="0"/>
              </a:rPr>
              <a:t>9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47" name="Text Box 16"/>
          <p:cNvSpPr txBox="1">
            <a:spLocks noChangeArrowheads="1"/>
          </p:cNvSpPr>
          <p:nvPr/>
        </p:nvSpPr>
        <p:spPr bwMode="auto">
          <a:xfrm>
            <a:off x="6942746" y="4880327"/>
            <a:ext cx="114338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 smtClean="0">
                <a:latin typeface="Arial" panose="020B0604020202020204" pitchFamily="34" charset="0"/>
              </a:rPr>
              <a:t>396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49" name="Line 17"/>
          <p:cNvSpPr>
            <a:spLocks noChangeShapeType="1"/>
          </p:cNvSpPr>
          <p:nvPr/>
        </p:nvSpPr>
        <p:spPr bwMode="auto">
          <a:xfrm flipV="1">
            <a:off x="7051836" y="5482068"/>
            <a:ext cx="861132" cy="21306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 Box 16"/>
          <p:cNvSpPr txBox="1">
            <a:spLocks noChangeArrowheads="1"/>
          </p:cNvSpPr>
          <p:nvPr/>
        </p:nvSpPr>
        <p:spPr bwMode="auto">
          <a:xfrm>
            <a:off x="7245522" y="5397535"/>
            <a:ext cx="94969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>
                <a:latin typeface="Arial" panose="020B0604020202020204" pitchFamily="34" charset="0"/>
              </a:rPr>
              <a:t>2</a:t>
            </a:r>
            <a:r>
              <a:rPr lang="en-US" altLang="ru-RU" sz="4000" dirty="0" smtClean="0">
                <a:latin typeface="Arial" panose="020B0604020202020204" pitchFamily="34" charset="0"/>
              </a:rPr>
              <a:t>7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48" name="Text Box 15"/>
          <p:cNvSpPr txBox="1">
            <a:spLocks noChangeArrowheads="1"/>
          </p:cNvSpPr>
          <p:nvPr/>
        </p:nvSpPr>
        <p:spPr bwMode="auto">
          <a:xfrm>
            <a:off x="805052" y="2145894"/>
            <a:ext cx="41233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>
                <a:latin typeface="Arial" panose="020B0604020202020204" pitchFamily="34" charset="0"/>
              </a:rPr>
              <a:t>-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50" name="Text Box 15"/>
          <p:cNvSpPr txBox="1">
            <a:spLocks noChangeArrowheads="1"/>
          </p:cNvSpPr>
          <p:nvPr/>
        </p:nvSpPr>
        <p:spPr bwMode="auto">
          <a:xfrm>
            <a:off x="6215356" y="1743058"/>
            <a:ext cx="41233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>
                <a:latin typeface="Arial" panose="020B0604020202020204" pitchFamily="34" charset="0"/>
              </a:rPr>
              <a:t>-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52" name="Text Box 15"/>
          <p:cNvSpPr txBox="1">
            <a:spLocks noChangeArrowheads="1"/>
          </p:cNvSpPr>
          <p:nvPr/>
        </p:nvSpPr>
        <p:spPr bwMode="auto">
          <a:xfrm>
            <a:off x="6215356" y="2848890"/>
            <a:ext cx="41233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>
                <a:latin typeface="Arial" panose="020B0604020202020204" pitchFamily="34" charset="0"/>
              </a:rPr>
              <a:t>-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53" name="Text Box 15"/>
          <p:cNvSpPr txBox="1">
            <a:spLocks noChangeArrowheads="1"/>
          </p:cNvSpPr>
          <p:nvPr/>
        </p:nvSpPr>
        <p:spPr bwMode="auto">
          <a:xfrm>
            <a:off x="6502660" y="3780480"/>
            <a:ext cx="41233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>
                <a:latin typeface="Arial" panose="020B0604020202020204" pitchFamily="34" charset="0"/>
              </a:rPr>
              <a:t>-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54" name="Text Box 15"/>
          <p:cNvSpPr txBox="1">
            <a:spLocks noChangeArrowheads="1"/>
          </p:cNvSpPr>
          <p:nvPr/>
        </p:nvSpPr>
        <p:spPr bwMode="auto">
          <a:xfrm>
            <a:off x="6653299" y="4586125"/>
            <a:ext cx="41233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>
                <a:latin typeface="Arial" panose="020B0604020202020204" pitchFamily="34" charset="0"/>
              </a:rPr>
              <a:t>-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5527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500"/>
                            </p:stCondLst>
                            <p:childTnLst>
                              <p:par>
                                <p:cTn id="6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500"/>
                            </p:stCondLst>
                            <p:childTnLst>
                              <p:par>
                                <p:cTn id="7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000"/>
                            </p:stCondLst>
                            <p:childTnLst>
                              <p:par>
                                <p:cTn id="7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3500"/>
                            </p:stCondLst>
                            <p:childTnLst>
                              <p:par>
                                <p:cTn id="8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4000"/>
                            </p:stCondLst>
                            <p:childTnLst>
                              <p:par>
                                <p:cTn id="8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4500"/>
                            </p:stCondLst>
                            <p:childTnLst>
                              <p:par>
                                <p:cTn id="9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0"/>
                            </p:stCondLst>
                            <p:childTnLst>
                              <p:par>
                                <p:cTn id="9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500"/>
                            </p:stCondLst>
                            <p:childTnLst>
                              <p:par>
                                <p:cTn id="9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6000"/>
                            </p:stCondLst>
                            <p:childTnLst>
                              <p:par>
                                <p:cTn id="10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6500"/>
                            </p:stCondLst>
                            <p:childTnLst>
                              <p:par>
                                <p:cTn id="10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7000"/>
                            </p:stCondLst>
                            <p:childTnLst>
                              <p:par>
                                <p:cTn id="11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7500"/>
                            </p:stCondLst>
                            <p:childTnLst>
                              <p:par>
                                <p:cTn id="11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8000"/>
                            </p:stCondLst>
                            <p:childTnLst>
                              <p:par>
                                <p:cTn id="11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8500"/>
                            </p:stCondLst>
                            <p:childTnLst>
                              <p:par>
                                <p:cTn id="12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9000"/>
                            </p:stCondLst>
                            <p:childTnLst>
                              <p:par>
                                <p:cTn id="12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9500"/>
                            </p:stCondLst>
                            <p:childTnLst>
                              <p:par>
                                <p:cTn id="13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0000"/>
                            </p:stCondLst>
                            <p:childTnLst>
                              <p:par>
                                <p:cTn id="13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10500"/>
                            </p:stCondLst>
                            <p:childTnLst>
                              <p:par>
                                <p:cTn id="13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1000"/>
                            </p:stCondLst>
                            <p:childTnLst>
                              <p:par>
                                <p:cTn id="14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11500"/>
                            </p:stCondLst>
                            <p:childTnLst>
                              <p:par>
                                <p:cTn id="14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12000"/>
                            </p:stCondLst>
                            <p:childTnLst>
                              <p:par>
                                <p:cTn id="15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2500"/>
                            </p:stCondLst>
                            <p:childTnLst>
                              <p:par>
                                <p:cTn id="15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13000"/>
                            </p:stCondLst>
                            <p:childTnLst>
                              <p:par>
                                <p:cTn id="15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 animBg="1"/>
      <p:bldP spid="12" grpId="0" animBg="1"/>
      <p:bldP spid="13" grpId="0"/>
      <p:bldP spid="14" grpId="0"/>
      <p:bldP spid="15" grpId="0"/>
      <p:bldP spid="16" grpId="0" animBg="1"/>
      <p:bldP spid="17" grpId="0"/>
      <p:bldP spid="18" grpId="0"/>
      <p:bldP spid="4" grpId="0"/>
      <p:bldP spid="23" grpId="0"/>
      <p:bldP spid="24" grpId="0" animBg="1"/>
      <p:bldP spid="25" grpId="0" animBg="1"/>
      <p:bldP spid="26" grpId="0"/>
      <p:bldP spid="27" grpId="0"/>
      <p:bldP spid="28" grpId="0"/>
      <p:bldP spid="29" grpId="0" animBg="1"/>
      <p:bldP spid="30" grpId="0"/>
      <p:bldP spid="31" grpId="0"/>
      <p:bldP spid="32" grpId="0"/>
      <p:bldP spid="33" grpId="0"/>
      <p:bldP spid="34" grpId="0" animBg="1"/>
      <p:bldP spid="38" grpId="0"/>
      <p:bldP spid="40" grpId="0" animBg="1"/>
      <p:bldP spid="41" grpId="0"/>
      <p:bldP spid="44" grpId="0"/>
      <p:bldP spid="45" grpId="0"/>
      <p:bldP spid="37" grpId="0"/>
      <p:bldP spid="39" grpId="0"/>
      <p:bldP spid="42" grpId="0"/>
      <p:bldP spid="43" grpId="0"/>
      <p:bldP spid="46" grpId="0"/>
      <p:bldP spid="47" grpId="0"/>
      <p:bldP spid="49" grpId="0" animBg="1"/>
      <p:bldP spid="51" grpId="0"/>
      <p:bldP spid="48" grpId="0"/>
      <p:bldP spid="50" grpId="0"/>
      <p:bldP spid="52" grpId="0"/>
      <p:bldP spid="53" grpId="0"/>
      <p:bldP spid="5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168552" y="135948"/>
            <a:ext cx="4248472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8977" defTabSz="914400">
              <a:spcBef>
                <a:spcPts val="296"/>
              </a:spcBef>
            </a:pPr>
            <a:r>
              <a:rPr lang="en-US" sz="5400" kern="0" dirty="0" smtClean="0"/>
              <a:t>239- masala</a:t>
            </a:r>
            <a:endParaRPr lang="en-US" sz="5400" kern="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08112" y="1296194"/>
            <a:ext cx="1249960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Tenglikni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qoldiqli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Bo‘linuvchi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bo‘luvchi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to‘liqsiz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bo‘linma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qoldiqni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ayting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AutoNum type="alphaLcParenR"/>
            </a:pP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2053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= 84 • 24 +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37            b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) 4106 = 79 • 51 +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77</a:t>
            </a:r>
          </a:p>
          <a:p>
            <a:endParaRPr lang="pt-BR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d) 2891 = 1000 • 2 +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891        e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) 1230 = 94 • 13 +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1759" y="5112618"/>
            <a:ext cx="7404148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8770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168552" y="135948"/>
            <a:ext cx="4248472" cy="961368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8977" defTabSz="914400">
              <a:spcBef>
                <a:spcPts val="296"/>
              </a:spcBef>
            </a:pPr>
            <a:r>
              <a:rPr lang="en-US" sz="6000" kern="0" dirty="0" smtClean="0"/>
              <a:t>YECHISH</a:t>
            </a:r>
            <a:endParaRPr lang="en-US" sz="6000" kern="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08112" y="1296194"/>
            <a:ext cx="583264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buAutoNum type="alphaLcParenR"/>
            </a:pP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2053 </a:t>
            </a:r>
            <a:r>
              <a:rPr lang="pt-BR" sz="4400" dirty="0">
                <a:latin typeface="Arial" panose="020B0604020202020204" pitchFamily="34" charset="0"/>
                <a:cs typeface="Arial" panose="020B0604020202020204" pitchFamily="34" charset="0"/>
              </a:rPr>
              <a:t>= 84 • 24 + </a:t>
            </a: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</a:p>
          <a:p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 84 </a:t>
            </a:r>
            <a:r>
              <a:rPr lang="pt-BR" sz="4400" dirty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24=2016</a:t>
            </a:r>
          </a:p>
          <a:p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 2016 + 37 = 2053</a:t>
            </a:r>
            <a:endParaRPr lang="pt-BR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904856" y="1309255"/>
            <a:ext cx="5272597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b) 4106 = 79 • 51 +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77</a:t>
            </a:r>
          </a:p>
          <a:p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79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51 = 4029</a:t>
            </a:r>
          </a:p>
          <a:p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4029 + 77 = 4106</a:t>
            </a:r>
            <a:endParaRPr lang="pt-BR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96144" y="4158947"/>
            <a:ext cx="5843266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d) 2891 = 1000 • 2 +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891</a:t>
            </a: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1000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 = 2000</a:t>
            </a: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2000 + 891 = 2891 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736401" y="4109871"/>
            <a:ext cx="4987263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e) 1230 = 94 • 13 +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94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13 = 1222 </a:t>
            </a: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1222 + 8 = 1230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3082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168552" y="135948"/>
            <a:ext cx="4248472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8977" defTabSz="914400">
              <a:spcBef>
                <a:spcPts val="296"/>
              </a:spcBef>
            </a:pPr>
            <a:r>
              <a:rPr lang="en-US" sz="5400" kern="0" dirty="0" smtClean="0"/>
              <a:t>240- masala</a:t>
            </a:r>
            <a:endParaRPr lang="en-US" sz="5400" kern="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11709" y="1224186"/>
            <a:ext cx="12253787" cy="25391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sonni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topingki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a) 32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bo‘lganda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24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13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qoldiq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qolsin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b) 43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bo‘lganda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25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17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qoldiq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qolsin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d) 119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bo‘lganda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31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29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qoldiq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qolsin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6478" y="3784476"/>
            <a:ext cx="7404148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65894" y="4467820"/>
            <a:ext cx="1225378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a) 32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24 + 13 =768 + 13 =781  </a:t>
            </a: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43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25 +17 = 1075 + 17 = 1092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d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119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31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+ 29 = 3689 + 29 = 3718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6781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168552" y="135460"/>
            <a:ext cx="489654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8977" defTabSz="914400">
              <a:spcBef>
                <a:spcPts val="296"/>
              </a:spcBef>
            </a:pPr>
            <a:r>
              <a:rPr lang="ru-RU" sz="5400" kern="0" dirty="0" smtClean="0"/>
              <a:t>2</a:t>
            </a:r>
            <a:r>
              <a:rPr lang="en-US" sz="5400" kern="0" dirty="0" smtClean="0"/>
              <a:t>41- masala</a:t>
            </a:r>
            <a:endParaRPr lang="en-US" sz="5400" kern="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51570" y="1156448"/>
            <a:ext cx="78488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smtClean="0"/>
              <a:t>    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choyshab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tikishga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6 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mato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sarflanadi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200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matodan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choyshab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tikish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Shunda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mato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ortib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8935" y="4314689"/>
            <a:ext cx="74041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930053" y="5129083"/>
            <a:ext cx="670299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200 : 6 = 33 (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qoldiq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2) 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68935" y="6036864"/>
            <a:ext cx="74041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33 ta, 2 m 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55625" t="23988" r="5001" b="25989"/>
          <a:stretch/>
        </p:blipFill>
        <p:spPr>
          <a:xfrm>
            <a:off x="8633048" y="1368202"/>
            <a:ext cx="3845227" cy="2746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540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168552" y="135460"/>
            <a:ext cx="489654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8977" defTabSz="914400">
              <a:spcBef>
                <a:spcPts val="296"/>
              </a:spcBef>
            </a:pPr>
            <a:r>
              <a:rPr lang="ru-RU" sz="5400" kern="0" dirty="0" smtClean="0"/>
              <a:t>2</a:t>
            </a:r>
            <a:r>
              <a:rPr lang="en-US" sz="5400" kern="0" dirty="0" smtClean="0"/>
              <a:t>42- masala</a:t>
            </a:r>
            <a:endParaRPr lang="en-US" sz="5400" kern="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24136" y="1296194"/>
            <a:ext cx="11809312" cy="19236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Qutidagi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10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kilogramm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choy 150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grammdan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qadoqlandi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Qadoqlangandan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qutida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choy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68152" y="3262030"/>
            <a:ext cx="7404148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17054" y="3952832"/>
            <a:ext cx="6702995" cy="1824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10 kg = 10 000 g </a:t>
            </a:r>
          </a:p>
          <a:p>
            <a:pPr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10000 : 150 = 66(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qoldiq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10) 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8152" y="5976714"/>
            <a:ext cx="7404148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10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gramm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65749" t="19986" r="15688" b="59004"/>
          <a:stretch/>
        </p:blipFill>
        <p:spPr>
          <a:xfrm>
            <a:off x="7965974" y="2808362"/>
            <a:ext cx="4105027" cy="2612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33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846663" y="288082"/>
            <a:ext cx="11494563" cy="738664"/>
          </a:xfrm>
        </p:spPr>
        <p:txBody>
          <a:bodyPr/>
          <a:lstStyle/>
          <a:p>
            <a:r>
              <a:rPr lang="en-US" sz="4800" b="1" dirty="0" err="1"/>
              <a:t>Mustaqil</a:t>
            </a:r>
            <a:r>
              <a:rPr lang="en-US" sz="4800" b="1" dirty="0"/>
              <a:t>  </a:t>
            </a:r>
            <a:r>
              <a:rPr lang="en-US" sz="4800" b="1" dirty="0" err="1"/>
              <a:t>bajarish</a:t>
            </a:r>
            <a:r>
              <a:rPr lang="en-US" sz="4800" b="1" dirty="0"/>
              <a:t>  </a:t>
            </a:r>
            <a:r>
              <a:rPr lang="en-US" sz="4800" b="1" dirty="0" err="1"/>
              <a:t>uchun</a:t>
            </a:r>
            <a:r>
              <a:rPr lang="en-US" sz="4800" b="1" dirty="0"/>
              <a:t>  </a:t>
            </a:r>
            <a:r>
              <a:rPr lang="en-US" sz="4800" b="1" dirty="0" err="1"/>
              <a:t>topshiriqlar</a:t>
            </a:r>
            <a:r>
              <a:rPr lang="en-US" sz="4800" b="1" dirty="0"/>
              <a:t>:</a:t>
            </a:r>
            <a:endParaRPr lang="ru-RU" sz="4800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352128" y="1440210"/>
            <a:ext cx="12449472" cy="2215991"/>
          </a:xfrm>
        </p:spPr>
        <p:txBody>
          <a:bodyPr/>
          <a:lstStyle/>
          <a:p>
            <a:pPr algn="l"/>
            <a:r>
              <a:rPr lang="en-US" sz="4800" b="1" dirty="0">
                <a:solidFill>
                  <a:schemeClr val="tx1"/>
                </a:solidFill>
              </a:rPr>
              <a:t>   </a:t>
            </a:r>
            <a:r>
              <a:rPr lang="en-US" sz="4800" b="1" dirty="0" smtClean="0">
                <a:solidFill>
                  <a:schemeClr val="tx1"/>
                </a:solidFill>
              </a:rPr>
              <a:t>  </a:t>
            </a:r>
            <a:r>
              <a:rPr lang="en-US" sz="4800" b="1" dirty="0" err="1" smtClean="0">
                <a:solidFill>
                  <a:schemeClr val="tx1"/>
                </a:solidFill>
              </a:rPr>
              <a:t>Darslikdagi</a:t>
            </a:r>
            <a:r>
              <a:rPr lang="en-US" sz="4800" b="1" dirty="0" smtClean="0">
                <a:solidFill>
                  <a:schemeClr val="tx1"/>
                </a:solidFill>
              </a:rPr>
              <a:t>  2</a:t>
            </a:r>
            <a:r>
              <a:rPr lang="ru-RU" sz="4800" b="1" dirty="0" smtClean="0">
                <a:solidFill>
                  <a:schemeClr val="tx1"/>
                </a:solidFill>
              </a:rPr>
              <a:t>43</a:t>
            </a:r>
            <a:r>
              <a:rPr lang="en-US" sz="4800" b="1" dirty="0" smtClean="0">
                <a:solidFill>
                  <a:schemeClr val="tx1"/>
                </a:solidFill>
              </a:rPr>
              <a:t>-, 2</a:t>
            </a:r>
            <a:r>
              <a:rPr lang="ru-RU" sz="4800" b="1" dirty="0" smtClean="0">
                <a:solidFill>
                  <a:schemeClr val="tx1"/>
                </a:solidFill>
              </a:rPr>
              <a:t>44</a:t>
            </a:r>
            <a:r>
              <a:rPr lang="en-US" sz="4800" b="1" dirty="0" smtClean="0">
                <a:solidFill>
                  <a:schemeClr val="tx1"/>
                </a:solidFill>
              </a:rPr>
              <a:t>-, </a:t>
            </a:r>
            <a:endParaRPr lang="ru-RU" sz="4800" b="1" dirty="0" smtClean="0">
              <a:solidFill>
                <a:schemeClr val="tx1"/>
              </a:solidFill>
            </a:endParaRPr>
          </a:p>
          <a:p>
            <a:pPr algn="l"/>
            <a:r>
              <a:rPr lang="ru-RU" sz="4800" b="1" dirty="0" smtClean="0">
                <a:solidFill>
                  <a:schemeClr val="tx1"/>
                </a:solidFill>
              </a:rPr>
              <a:t> </a:t>
            </a:r>
            <a:r>
              <a:rPr lang="en-US" sz="4800" b="1" dirty="0">
                <a:solidFill>
                  <a:schemeClr val="tx1"/>
                </a:solidFill>
              </a:rPr>
              <a:t>2</a:t>
            </a:r>
            <a:r>
              <a:rPr lang="ru-RU" sz="4800" b="1" dirty="0">
                <a:solidFill>
                  <a:schemeClr val="tx1"/>
                </a:solidFill>
              </a:rPr>
              <a:t>45</a:t>
            </a:r>
            <a:r>
              <a:rPr lang="en-US" sz="4800" b="1" dirty="0">
                <a:solidFill>
                  <a:schemeClr val="tx1"/>
                </a:solidFill>
              </a:rPr>
              <a:t>-</a:t>
            </a:r>
            <a:r>
              <a:rPr lang="ru-RU" sz="4800" b="1" dirty="0" smtClean="0">
                <a:solidFill>
                  <a:schemeClr val="tx1"/>
                </a:solidFill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</a:rPr>
              <a:t>masalalarni</a:t>
            </a:r>
            <a:r>
              <a:rPr lang="en-US" sz="4800" b="1" dirty="0" smtClean="0">
                <a:solidFill>
                  <a:schemeClr val="tx1"/>
                </a:solidFill>
              </a:rPr>
              <a:t>  </a:t>
            </a:r>
            <a:r>
              <a:rPr lang="en-US" sz="4800" b="1" dirty="0" err="1" smtClean="0">
                <a:solidFill>
                  <a:schemeClr val="tx1"/>
                </a:solidFill>
              </a:rPr>
              <a:t>yechish</a:t>
            </a:r>
            <a:r>
              <a:rPr lang="en-US" sz="4800" b="1" dirty="0" smtClean="0">
                <a:solidFill>
                  <a:schemeClr val="tx1"/>
                </a:solidFill>
              </a:rPr>
              <a:t> (5</a:t>
            </a:r>
            <a:r>
              <a:rPr lang="ru-RU" sz="4800" b="1" dirty="0" smtClean="0">
                <a:solidFill>
                  <a:schemeClr val="tx1"/>
                </a:solidFill>
              </a:rPr>
              <a:t>5</a:t>
            </a:r>
            <a:r>
              <a:rPr lang="en-US" sz="4800" b="1" dirty="0" smtClean="0">
                <a:solidFill>
                  <a:schemeClr val="tx1"/>
                </a:solidFill>
              </a:rPr>
              <a:t>- bet). </a:t>
            </a:r>
          </a:p>
          <a:p>
            <a:pPr algn="l"/>
            <a:r>
              <a:rPr lang="en-US" sz="4800" b="1" dirty="0">
                <a:solidFill>
                  <a:schemeClr val="tx1"/>
                </a:solidFill>
              </a:rPr>
              <a:t> </a:t>
            </a:r>
            <a:r>
              <a:rPr lang="en-US" sz="4800" b="1" dirty="0" smtClean="0">
                <a:solidFill>
                  <a:schemeClr val="tx1"/>
                </a:solidFill>
              </a:rPr>
              <a:t>                                          </a:t>
            </a:r>
            <a:endParaRPr lang="ru-RU" sz="4800" b="1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58437" t="14983" r="12313" b="20987"/>
          <a:stretch/>
        </p:blipFill>
        <p:spPr>
          <a:xfrm>
            <a:off x="3808512" y="3172269"/>
            <a:ext cx="2880320" cy="3545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470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/>
          <p:cNvSpPr/>
          <p:nvPr/>
        </p:nvSpPr>
        <p:spPr>
          <a:xfrm>
            <a:off x="208112" y="47595"/>
            <a:ext cx="12425982" cy="97683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03"/>
          </a:p>
        </p:txBody>
      </p:sp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208112" y="169940"/>
            <a:ext cx="12425982" cy="79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4707" tIns="57354" rIns="114707" bIns="57354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BO‘LISHNI  BAJARING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08112" y="1080545"/>
            <a:ext cx="12593488" cy="24776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9000"/>
              </a:lnSpc>
            </a:pP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 20 : 2,   15 : 3,   23 : 4,  32 : 8,  21 : 5,   45 : 9,  18 : 7</a:t>
            </a:r>
          </a:p>
          <a:p>
            <a:r>
              <a:rPr lang="en-US" sz="4000" dirty="0" smtClean="0">
                <a:latin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</a:rPr>
              <a:t>Bu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</a:rPr>
              <a:t>bo‘linmalarni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</a:rPr>
              <a:t>nechta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</a:rPr>
              <a:t>guruhga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</a:rPr>
              <a:t>ajratishimiz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</a:rPr>
              <a:t>mumkin</a:t>
            </a:r>
            <a:r>
              <a:rPr lang="en-US" sz="4000" dirty="0" smtClean="0">
                <a:latin typeface="Arial" panose="020B0604020202020204" pitchFamily="34" charset="0"/>
              </a:rPr>
              <a:t>?</a:t>
            </a:r>
          </a:p>
          <a:p>
            <a:r>
              <a:rPr lang="en-US" sz="4000" dirty="0" smtClean="0">
                <a:latin typeface="Arial" panose="020B0604020202020204" pitchFamily="34" charset="0"/>
              </a:rPr>
              <a:t> </a:t>
            </a:r>
            <a:r>
              <a:rPr lang="ru-RU" sz="4000" dirty="0" smtClean="0">
                <a:latin typeface="Arial" panose="020B0604020202020204" pitchFamily="34" charset="0"/>
              </a:rPr>
              <a:t> </a:t>
            </a:r>
            <a:endParaRPr lang="en-US" sz="4000" dirty="0" smtClean="0">
              <a:latin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040760" y="3498888"/>
            <a:ext cx="4094391" cy="2554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</a:rPr>
              <a:t>2-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guruh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</a:rPr>
              <a:t>:  </a:t>
            </a:r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</a:rPr>
              <a:t>23 </a:t>
            </a:r>
            <a:r>
              <a:rPr lang="en-US" sz="4000" dirty="0">
                <a:latin typeface="Arial" panose="020B0604020202020204" pitchFamily="34" charset="0"/>
              </a:rPr>
              <a:t>: </a:t>
            </a:r>
            <a:r>
              <a:rPr lang="en-US" sz="4000" dirty="0" smtClean="0">
                <a:latin typeface="Arial" panose="020B0604020202020204" pitchFamily="34" charset="0"/>
              </a:rPr>
              <a:t>4 </a:t>
            </a:r>
          </a:p>
          <a:p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</a:rPr>
              <a:t>                21 : 5</a:t>
            </a:r>
          </a:p>
          <a:p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</a:rPr>
              <a:t>                18 : 7 </a:t>
            </a:r>
          </a:p>
          <a:p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</a:rPr>
              <a:t>                   </a:t>
            </a:r>
            <a:endParaRPr lang="ru-RU" sz="4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68152" y="3561544"/>
            <a:ext cx="3975768" cy="31700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</a:rPr>
              <a:t>1-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guruh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</a:rPr>
              <a:t>: 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</a:rPr>
              <a:t>  </a:t>
            </a:r>
            <a:r>
              <a:rPr lang="en-US" sz="4000" dirty="0" smtClean="0">
                <a:latin typeface="Arial" panose="020B0604020202020204" pitchFamily="34" charset="0"/>
              </a:rPr>
              <a:t>20 </a:t>
            </a:r>
            <a:r>
              <a:rPr lang="en-US" sz="4000" dirty="0">
                <a:latin typeface="Arial" panose="020B0604020202020204" pitchFamily="34" charset="0"/>
              </a:rPr>
              <a:t>: 2 </a:t>
            </a:r>
            <a:endParaRPr lang="en-US" sz="4000" dirty="0" smtClean="0">
              <a:latin typeface="Arial" panose="020B0604020202020204" pitchFamily="34" charset="0"/>
            </a:endParaRPr>
          </a:p>
          <a:p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</a:rPr>
              <a:t>               15 : 3</a:t>
            </a:r>
          </a:p>
          <a:p>
            <a:r>
              <a:rPr lang="en-US" sz="4000" dirty="0" smtClean="0">
                <a:latin typeface="Arial" panose="020B0604020202020204" pitchFamily="34" charset="0"/>
              </a:rPr>
              <a:t>                32 : 8</a:t>
            </a:r>
          </a:p>
          <a:p>
            <a:r>
              <a:rPr lang="en-US" sz="4000" dirty="0" smtClean="0">
                <a:latin typeface="Arial" panose="020B0604020202020204" pitchFamily="34" charset="0"/>
              </a:rPr>
              <a:t>                45 : 9</a:t>
            </a:r>
          </a:p>
          <a:p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</a:rPr>
              <a:t>               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387983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/>
          <p:cNvSpPr/>
          <p:nvPr/>
        </p:nvSpPr>
        <p:spPr>
          <a:xfrm>
            <a:off x="208112" y="47595"/>
            <a:ext cx="12425982" cy="97683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03"/>
          </a:p>
        </p:txBody>
      </p:sp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208112" y="169940"/>
            <a:ext cx="12425982" cy="79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4707" tIns="57354" rIns="114707" bIns="57354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MASALA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95566" y="720130"/>
            <a:ext cx="12138528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b="1" i="1" dirty="0" smtClean="0">
                <a:solidFill>
                  <a:srgbClr val="002060"/>
                </a:solidFill>
                <a:latin typeface="Arial" panose="020B0604020202020204" pitchFamily="34" charset="0"/>
              </a:rPr>
              <a:t>   </a:t>
            </a:r>
            <a:r>
              <a:rPr lang="en-US" sz="8000" b="1" i="1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900" b="1" i="1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14 ta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olmani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tipratikanga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taqsimlash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sv-SE" sz="3600" dirty="0">
                <a:latin typeface="Arial" panose="020B0604020202020204" pitchFamily="34" charset="0"/>
                <a:cs typeface="Arial" panose="020B0604020202020204" pitchFamily="34" charset="0"/>
              </a:rPr>
              <a:t>tipratikanga 4 tadan olma tegadi va 2 ta olma ortib </a:t>
            </a:r>
            <a:r>
              <a:rPr lang="sv-SE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qoladi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dirty="0"/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Demak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14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bo‘linmaydi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8761" t="32984" r="12446" b="34008"/>
          <a:stretch/>
        </p:blipFill>
        <p:spPr>
          <a:xfrm>
            <a:off x="2064619" y="1973581"/>
            <a:ext cx="8712968" cy="2376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569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/>
          <p:cNvSpPr/>
          <p:nvPr/>
        </p:nvSpPr>
        <p:spPr>
          <a:xfrm>
            <a:off x="208112" y="47595"/>
            <a:ext cx="12425982" cy="97683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03"/>
          </a:p>
        </p:txBody>
      </p:sp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208112" y="169940"/>
            <a:ext cx="12425982" cy="79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4707" tIns="57354" rIns="114707" bIns="57354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QOLDIQLI BO‘LISH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4293220" y="2749922"/>
            <a:ext cx="25923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ru-RU" altLang="ru-RU" sz="1800">
              <a:solidFill>
                <a:schemeClr val="tx2"/>
              </a:solidFill>
            </a:endParaRPr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4653335" y="2029197"/>
            <a:ext cx="1387475" cy="7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500" b="1" dirty="0" smtClean="0">
                <a:solidFill>
                  <a:schemeClr val="tx2"/>
                </a:solidFill>
              </a:rPr>
              <a:t>14</a:t>
            </a:r>
            <a:endParaRPr lang="ru-RU" altLang="ru-RU" sz="4500" b="1" dirty="0">
              <a:solidFill>
                <a:schemeClr val="tx2"/>
              </a:solidFill>
            </a:endParaRPr>
          </a:p>
        </p:txBody>
      </p:sp>
      <p:sp>
        <p:nvSpPr>
          <p:cNvPr id="8" name="Line 12"/>
          <p:cNvSpPr>
            <a:spLocks noChangeShapeType="1"/>
          </p:cNvSpPr>
          <p:nvPr/>
        </p:nvSpPr>
        <p:spPr bwMode="auto">
          <a:xfrm>
            <a:off x="5661397" y="2173659"/>
            <a:ext cx="0" cy="10795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>
              <a:solidFill>
                <a:schemeClr val="tx2"/>
              </a:solidFill>
            </a:endParaRPr>
          </a:p>
        </p:txBody>
      </p:sp>
      <p:sp>
        <p:nvSpPr>
          <p:cNvPr id="9" name="Line 13"/>
          <p:cNvSpPr>
            <a:spLocks noChangeShapeType="1"/>
          </p:cNvSpPr>
          <p:nvPr/>
        </p:nvSpPr>
        <p:spPr bwMode="auto">
          <a:xfrm>
            <a:off x="5661397" y="2749922"/>
            <a:ext cx="792163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>
              <a:solidFill>
                <a:schemeClr val="tx2"/>
              </a:solidFill>
            </a:endParaRPr>
          </a:p>
        </p:txBody>
      </p:sp>
      <p:sp>
        <p:nvSpPr>
          <p:cNvPr id="11" name="Text Box 14"/>
          <p:cNvSpPr txBox="1">
            <a:spLocks noChangeArrowheads="1"/>
          </p:cNvSpPr>
          <p:nvPr/>
        </p:nvSpPr>
        <p:spPr bwMode="auto">
          <a:xfrm>
            <a:off x="5661397" y="2029197"/>
            <a:ext cx="1387475" cy="7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500" b="1" dirty="0" smtClean="0">
                <a:solidFill>
                  <a:schemeClr val="tx2"/>
                </a:solidFill>
              </a:rPr>
              <a:t>3</a:t>
            </a:r>
            <a:endParaRPr lang="ru-RU" altLang="ru-RU" sz="4500" b="1" dirty="0">
              <a:solidFill>
                <a:schemeClr val="tx2"/>
              </a:solidFill>
            </a:endParaRPr>
          </a:p>
        </p:txBody>
      </p:sp>
      <p:sp>
        <p:nvSpPr>
          <p:cNvPr id="12" name="Text Box 15"/>
          <p:cNvSpPr txBox="1">
            <a:spLocks noChangeArrowheads="1"/>
          </p:cNvSpPr>
          <p:nvPr/>
        </p:nvSpPr>
        <p:spPr bwMode="auto">
          <a:xfrm>
            <a:off x="5661397" y="2678484"/>
            <a:ext cx="1387475" cy="7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500" b="1" dirty="0" smtClean="0">
                <a:solidFill>
                  <a:schemeClr val="tx2"/>
                </a:solidFill>
              </a:rPr>
              <a:t>4</a:t>
            </a:r>
            <a:endParaRPr lang="ru-RU" altLang="ru-RU" sz="4500" b="1" dirty="0">
              <a:solidFill>
                <a:schemeClr val="tx2"/>
              </a:solidFill>
            </a:endParaRPr>
          </a:p>
        </p:txBody>
      </p:sp>
      <p:sp>
        <p:nvSpPr>
          <p:cNvPr id="13" name="Text Box 16"/>
          <p:cNvSpPr txBox="1">
            <a:spLocks noChangeArrowheads="1"/>
          </p:cNvSpPr>
          <p:nvPr/>
        </p:nvSpPr>
        <p:spPr bwMode="auto">
          <a:xfrm>
            <a:off x="4653335" y="2605459"/>
            <a:ext cx="1387475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500" b="1" dirty="0" smtClean="0">
                <a:solidFill>
                  <a:schemeClr val="tx2"/>
                </a:solidFill>
              </a:rPr>
              <a:t>1</a:t>
            </a:r>
            <a:r>
              <a:rPr lang="ru-RU" altLang="ru-RU" sz="4500" b="1" dirty="0" smtClean="0">
                <a:solidFill>
                  <a:schemeClr val="tx2"/>
                </a:solidFill>
              </a:rPr>
              <a:t>2</a:t>
            </a:r>
            <a:endParaRPr lang="ru-RU" altLang="ru-RU" sz="4500" b="1" dirty="0">
              <a:solidFill>
                <a:schemeClr val="tx2"/>
              </a:solidFill>
            </a:endParaRPr>
          </a:p>
        </p:txBody>
      </p:sp>
      <p:sp>
        <p:nvSpPr>
          <p:cNvPr id="14" name="Line 17"/>
          <p:cNvSpPr>
            <a:spLocks noChangeShapeType="1"/>
          </p:cNvSpPr>
          <p:nvPr/>
        </p:nvSpPr>
        <p:spPr bwMode="auto">
          <a:xfrm>
            <a:off x="4726360" y="3397622"/>
            <a:ext cx="792162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>
              <a:solidFill>
                <a:schemeClr val="tx2"/>
              </a:solidFill>
            </a:endParaRPr>
          </a:p>
        </p:txBody>
      </p:sp>
      <p:sp>
        <p:nvSpPr>
          <p:cNvPr id="15" name="Text Box 18"/>
          <p:cNvSpPr txBox="1">
            <a:spLocks noChangeArrowheads="1"/>
          </p:cNvSpPr>
          <p:nvPr/>
        </p:nvSpPr>
        <p:spPr bwMode="auto">
          <a:xfrm>
            <a:off x="5085135" y="3470647"/>
            <a:ext cx="1387475" cy="7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4500" b="1">
                <a:solidFill>
                  <a:schemeClr val="tx2"/>
                </a:solidFill>
              </a:rPr>
              <a:t>2</a:t>
            </a:r>
          </a:p>
        </p:txBody>
      </p:sp>
      <p:sp>
        <p:nvSpPr>
          <p:cNvPr id="2" name="Прямоугольная выноска 1"/>
          <p:cNvSpPr/>
          <p:nvPr/>
        </p:nvSpPr>
        <p:spPr>
          <a:xfrm>
            <a:off x="7336904" y="1795757"/>
            <a:ext cx="3600400" cy="799405"/>
          </a:xfrm>
          <a:prstGeom prst="wedgeRectCallout">
            <a:avLst>
              <a:gd name="adj1" fmla="val -73611"/>
              <a:gd name="adj2" fmla="val 35691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bo‘luvchi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ая выноска 15"/>
          <p:cNvSpPr/>
          <p:nvPr/>
        </p:nvSpPr>
        <p:spPr>
          <a:xfrm>
            <a:off x="485478" y="3415788"/>
            <a:ext cx="3600400" cy="799405"/>
          </a:xfrm>
          <a:prstGeom prst="wedgeRectCallout">
            <a:avLst>
              <a:gd name="adj1" fmla="val 69645"/>
              <a:gd name="adj2" fmla="val 7095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qoldiq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ая выноска 16"/>
          <p:cNvSpPr/>
          <p:nvPr/>
        </p:nvSpPr>
        <p:spPr>
          <a:xfrm>
            <a:off x="450504" y="1756763"/>
            <a:ext cx="3600400" cy="799405"/>
          </a:xfrm>
          <a:prstGeom prst="wedgeRectCallout">
            <a:avLst>
              <a:gd name="adj1" fmla="val 67264"/>
              <a:gd name="adj2" fmla="val 35691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bo‘linuvchi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ая выноска 17"/>
          <p:cNvSpPr/>
          <p:nvPr/>
        </p:nvSpPr>
        <p:spPr>
          <a:xfrm>
            <a:off x="7480672" y="3162919"/>
            <a:ext cx="4320728" cy="799405"/>
          </a:xfrm>
          <a:prstGeom prst="wedgeRectCallout">
            <a:avLst>
              <a:gd name="adj1" fmla="val -76389"/>
              <a:gd name="adj2" fmla="val -5724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to‘liqsiz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bo‘linma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7852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 animBg="1"/>
      <p:bldP spid="11" grpId="0"/>
      <p:bldP spid="12" grpId="0"/>
      <p:bldP spid="13" grpId="0"/>
      <p:bldP spid="14" grpId="0" animBg="1"/>
      <p:bldP spid="15" grpId="0"/>
      <p:bldP spid="2" grpId="0" animBg="1"/>
      <p:bldP spid="16" grpId="0" animBg="1"/>
      <p:bldP spid="17" grpId="0" animBg="1"/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/>
          <p:cNvSpPr/>
          <p:nvPr/>
        </p:nvSpPr>
        <p:spPr>
          <a:xfrm>
            <a:off x="244405" y="108767"/>
            <a:ext cx="12425982" cy="97683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03"/>
          </a:p>
        </p:txBody>
      </p:sp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352129" y="108767"/>
            <a:ext cx="12210534" cy="854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4707" tIns="57354" rIns="114707" bIns="57354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QOLDIQLI  BO‘LISH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2129" y="4969832"/>
            <a:ext cx="1195332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qoldiq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bo‘luvchidan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096544" y="2411482"/>
            <a:ext cx="364786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>
                <a:solidFill>
                  <a:schemeClr val="tx2"/>
                </a:solidFill>
                <a:latin typeface="Arial" panose="020B0604020202020204" pitchFamily="34" charset="0"/>
              </a:rPr>
              <a:t>14 = 3 • 4 + </a:t>
            </a:r>
            <a:r>
              <a:rPr lang="ru-RU" sz="4400" b="1" dirty="0" smtClean="0">
                <a:solidFill>
                  <a:schemeClr val="tx2"/>
                </a:solidFill>
                <a:latin typeface="Arial" panose="020B0604020202020204" pitchFamily="34" charset="0"/>
              </a:rPr>
              <a:t>2</a:t>
            </a:r>
            <a:endParaRPr lang="ru-RU" dirty="0"/>
          </a:p>
        </p:txBody>
      </p:sp>
      <p:sp>
        <p:nvSpPr>
          <p:cNvPr id="7" name="Прямоугольная выноска 6"/>
          <p:cNvSpPr/>
          <p:nvPr/>
        </p:nvSpPr>
        <p:spPr>
          <a:xfrm>
            <a:off x="1216224" y="3593133"/>
            <a:ext cx="3600400" cy="799405"/>
          </a:xfrm>
          <a:prstGeom prst="wedgeRectCallout">
            <a:avLst>
              <a:gd name="adj1" fmla="val 66472"/>
              <a:gd name="adj2" fmla="val -12873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bo‘luvchi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ая выноска 7"/>
          <p:cNvSpPr/>
          <p:nvPr/>
        </p:nvSpPr>
        <p:spPr>
          <a:xfrm>
            <a:off x="7480920" y="1394262"/>
            <a:ext cx="4320728" cy="799405"/>
          </a:xfrm>
          <a:prstGeom prst="wedgeRectCallout">
            <a:avLst>
              <a:gd name="adj1" fmla="val -74735"/>
              <a:gd name="adj2" fmla="val 60713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to‘liqsiz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bo‘linma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ая выноска 8"/>
          <p:cNvSpPr/>
          <p:nvPr/>
        </p:nvSpPr>
        <p:spPr>
          <a:xfrm>
            <a:off x="352129" y="1420009"/>
            <a:ext cx="3600400" cy="799405"/>
          </a:xfrm>
          <a:prstGeom prst="wedgeRectCallout">
            <a:avLst>
              <a:gd name="adj1" fmla="val 54169"/>
              <a:gd name="adj2" fmla="val 108969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bo‘linuvchi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ая выноска 10"/>
          <p:cNvSpPr/>
          <p:nvPr/>
        </p:nvSpPr>
        <p:spPr>
          <a:xfrm>
            <a:off x="8561040" y="3398738"/>
            <a:ext cx="3600400" cy="799405"/>
          </a:xfrm>
          <a:prstGeom prst="wedgeRectCallout">
            <a:avLst>
              <a:gd name="adj1" fmla="val -82738"/>
              <a:gd name="adj2" fmla="val -73332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qoldiq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3936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 animBg="1"/>
      <p:bldP spid="8" grpId="0" animBg="1"/>
      <p:bldP spid="9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/>
          <p:cNvSpPr/>
          <p:nvPr/>
        </p:nvSpPr>
        <p:spPr>
          <a:xfrm>
            <a:off x="244405" y="108767"/>
            <a:ext cx="12425982" cy="97683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03"/>
          </a:p>
        </p:txBody>
      </p:sp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352129" y="195145"/>
            <a:ext cx="12210534" cy="854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4707" tIns="57354" rIns="114707" bIns="57354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BO‘LINUVCHINI TOPISH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2177" y="2452302"/>
            <a:ext cx="1232452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Yuqoridagi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 = 3 • 4 + 2 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tenglikdan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qoidani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qilamiz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81660" y="4104506"/>
            <a:ext cx="1197061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smtClean="0">
                <a:latin typeface="Arial" panose="020B0604020202020204" pitchFamily="34" charset="0"/>
              </a:rPr>
              <a:t>   </a:t>
            </a:r>
            <a:r>
              <a:rPr lang="ru-RU" sz="4000" dirty="0" smtClean="0">
                <a:latin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Qoldiqli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</a:rPr>
              <a:t>bo‘lishda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</a:rPr>
              <a:t>bo‘linuvchini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topish</a:t>
            </a:r>
            <a:r>
              <a:rPr lang="ru-RU" sz="4000" b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uchun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bo‘luvchini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</a:rPr>
              <a:t>to‘liqsiz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</a:rPr>
              <a:t>bo‘linmaga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ko‘paytirib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</a:rPr>
              <a:t>,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</a:rPr>
              <a:t>hosil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</a:rPr>
              <a:t>bo‘lgan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</a:rPr>
              <a:t>ko‘paytmaga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</a:rPr>
              <a:t>qoldiqni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</a:rPr>
              <a:t>qo‘shish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</a:rPr>
              <a:t>kifoya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</a:rPr>
              <a:t>.</a:t>
            </a: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20480" y="1368202"/>
            <a:ext cx="48173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14 : 3 = 4 (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qoldiq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4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6021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/>
          <p:cNvSpPr/>
          <p:nvPr/>
        </p:nvSpPr>
        <p:spPr>
          <a:xfrm>
            <a:off x="244405" y="108767"/>
            <a:ext cx="12425982" cy="97683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03"/>
          </a:p>
        </p:txBody>
      </p:sp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352129" y="231112"/>
            <a:ext cx="12210534" cy="854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4707" tIns="57354" rIns="114707" bIns="57354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QOLDIQSIZ  BO‘LISH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3398" y="1333147"/>
            <a:ext cx="1246037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qoldiq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nolga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bo‘linuvchi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bo‘luvchiga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qoldiqsiz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linadi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42 : 7 = 6 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</a:t>
            </a:r>
            <a:endParaRPr lang="ru-RU" sz="4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1892405" y="4536895"/>
            <a:ext cx="878953" cy="563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ru-RU" altLang="ru-RU" sz="4000">
              <a:latin typeface="Arial" panose="020B0604020202020204" pitchFamily="34" charset="0"/>
            </a:endParaRPr>
          </a:p>
        </p:txBody>
      </p:sp>
      <p:sp>
        <p:nvSpPr>
          <p:cNvPr id="6" name="Text Box 11"/>
          <p:cNvSpPr txBox="1">
            <a:spLocks noChangeArrowheads="1"/>
          </p:cNvSpPr>
          <p:nvPr/>
        </p:nvSpPr>
        <p:spPr bwMode="auto">
          <a:xfrm>
            <a:off x="1720280" y="3844613"/>
            <a:ext cx="136933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>
                <a:latin typeface="Arial" panose="020B0604020202020204" pitchFamily="34" charset="0"/>
              </a:rPr>
              <a:t> </a:t>
            </a:r>
            <a:r>
              <a:rPr lang="en-US" altLang="ru-RU" sz="4000" dirty="0" smtClean="0">
                <a:latin typeface="Arial" panose="020B0604020202020204" pitchFamily="34" charset="0"/>
              </a:rPr>
              <a:t>288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7" name="Line 12"/>
          <p:cNvSpPr>
            <a:spLocks noChangeShapeType="1"/>
          </p:cNvSpPr>
          <p:nvPr/>
        </p:nvSpPr>
        <p:spPr bwMode="auto">
          <a:xfrm>
            <a:off x="2858150" y="3960632"/>
            <a:ext cx="0" cy="10795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Line 13"/>
          <p:cNvSpPr>
            <a:spLocks noChangeShapeType="1"/>
          </p:cNvSpPr>
          <p:nvPr/>
        </p:nvSpPr>
        <p:spPr bwMode="auto">
          <a:xfrm>
            <a:off x="2858150" y="4536895"/>
            <a:ext cx="792163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14"/>
          <p:cNvSpPr txBox="1">
            <a:spLocks noChangeArrowheads="1"/>
          </p:cNvSpPr>
          <p:nvPr/>
        </p:nvSpPr>
        <p:spPr bwMode="auto">
          <a:xfrm>
            <a:off x="2903383" y="3860914"/>
            <a:ext cx="138747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 smtClean="0">
                <a:latin typeface="Arial" panose="020B0604020202020204" pitchFamily="34" charset="0"/>
              </a:rPr>
              <a:t>12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11" name="Text Box 15"/>
          <p:cNvSpPr txBox="1">
            <a:spLocks noChangeArrowheads="1"/>
          </p:cNvSpPr>
          <p:nvPr/>
        </p:nvSpPr>
        <p:spPr bwMode="auto">
          <a:xfrm>
            <a:off x="2841687" y="4479554"/>
            <a:ext cx="45424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 smtClean="0">
                <a:latin typeface="Arial" panose="020B0604020202020204" pitchFamily="34" charset="0"/>
              </a:rPr>
              <a:t>2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12" name="Text Box 16"/>
          <p:cNvSpPr txBox="1">
            <a:spLocks noChangeArrowheads="1"/>
          </p:cNvSpPr>
          <p:nvPr/>
        </p:nvSpPr>
        <p:spPr bwMode="auto">
          <a:xfrm>
            <a:off x="1850089" y="4392432"/>
            <a:ext cx="94969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 smtClean="0">
                <a:latin typeface="Arial" panose="020B0604020202020204" pitchFamily="34" charset="0"/>
              </a:rPr>
              <a:t>24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13" name="Line 17"/>
          <p:cNvSpPr>
            <a:spLocks noChangeShapeType="1"/>
          </p:cNvSpPr>
          <p:nvPr/>
        </p:nvSpPr>
        <p:spPr bwMode="auto">
          <a:xfrm>
            <a:off x="1979197" y="5040132"/>
            <a:ext cx="792162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Box 18"/>
          <p:cNvSpPr txBox="1">
            <a:spLocks noChangeArrowheads="1"/>
          </p:cNvSpPr>
          <p:nvPr/>
        </p:nvSpPr>
        <p:spPr bwMode="auto">
          <a:xfrm>
            <a:off x="2165080" y="5032541"/>
            <a:ext cx="81808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 smtClean="0">
                <a:latin typeface="Arial" panose="020B0604020202020204" pitchFamily="34" charset="0"/>
              </a:rPr>
              <a:t>48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15" name="Text Box 15"/>
          <p:cNvSpPr txBox="1">
            <a:spLocks noChangeArrowheads="1"/>
          </p:cNvSpPr>
          <p:nvPr/>
        </p:nvSpPr>
        <p:spPr bwMode="auto">
          <a:xfrm>
            <a:off x="3110570" y="4479895"/>
            <a:ext cx="41233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 smtClean="0">
                <a:latin typeface="Arial" panose="020B0604020202020204" pitchFamily="34" charset="0"/>
              </a:rPr>
              <a:t>4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16" name="Text Box 16"/>
          <p:cNvSpPr txBox="1">
            <a:spLocks noChangeArrowheads="1"/>
          </p:cNvSpPr>
          <p:nvPr/>
        </p:nvSpPr>
        <p:spPr bwMode="auto">
          <a:xfrm>
            <a:off x="2160874" y="5520174"/>
            <a:ext cx="94969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 smtClean="0">
                <a:latin typeface="Arial" panose="020B0604020202020204" pitchFamily="34" charset="0"/>
              </a:rPr>
              <a:t>48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17" name="Text Box 15"/>
          <p:cNvSpPr txBox="1">
            <a:spLocks noChangeArrowheads="1"/>
          </p:cNvSpPr>
          <p:nvPr/>
        </p:nvSpPr>
        <p:spPr bwMode="auto">
          <a:xfrm>
            <a:off x="2475365" y="6060916"/>
            <a:ext cx="41233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 smtClean="0">
                <a:latin typeface="Arial" panose="020B0604020202020204" pitchFamily="34" charset="0"/>
              </a:rPr>
              <a:t>0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18" name="Line 17"/>
          <p:cNvSpPr>
            <a:spLocks noChangeShapeType="1"/>
          </p:cNvSpPr>
          <p:nvPr/>
        </p:nvSpPr>
        <p:spPr bwMode="auto">
          <a:xfrm>
            <a:off x="2107760" y="6148038"/>
            <a:ext cx="792162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 Box 15"/>
          <p:cNvSpPr txBox="1">
            <a:spLocks noChangeArrowheads="1"/>
          </p:cNvSpPr>
          <p:nvPr/>
        </p:nvSpPr>
        <p:spPr bwMode="auto">
          <a:xfrm>
            <a:off x="1801415" y="5192786"/>
            <a:ext cx="41233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>
                <a:latin typeface="Arial" panose="020B0604020202020204" pitchFamily="34" charset="0"/>
              </a:rPr>
              <a:t>-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20" name="Text Box 15"/>
          <p:cNvSpPr txBox="1">
            <a:spLocks noChangeArrowheads="1"/>
          </p:cNvSpPr>
          <p:nvPr/>
        </p:nvSpPr>
        <p:spPr bwMode="auto">
          <a:xfrm>
            <a:off x="1540326" y="4108092"/>
            <a:ext cx="41233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>
                <a:latin typeface="Arial" panose="020B0604020202020204" pitchFamily="34" charset="0"/>
              </a:rPr>
              <a:t>-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4434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500"/>
                            </p:stCondLst>
                            <p:childTnLst>
                              <p:par>
                                <p:cTn id="5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7000"/>
                            </p:stCondLst>
                            <p:childTnLst>
                              <p:par>
                                <p:cTn id="5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500"/>
                            </p:stCondLst>
                            <p:childTnLst>
                              <p:par>
                                <p:cTn id="6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 animBg="1"/>
      <p:bldP spid="9" grpId="0"/>
      <p:bldP spid="11" grpId="0"/>
      <p:bldP spid="12" grpId="0"/>
      <p:bldP spid="13" grpId="0" animBg="1"/>
      <p:bldP spid="14" grpId="0"/>
      <p:bldP spid="15" grpId="0"/>
      <p:bldP spid="16" grpId="0"/>
      <p:bldP spid="17" grpId="0"/>
      <p:bldP spid="18" grpId="0" animBg="1"/>
      <p:bldP spid="19" grpId="0"/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/>
          <p:cNvSpPr/>
          <p:nvPr/>
        </p:nvSpPr>
        <p:spPr>
          <a:xfrm>
            <a:off x="208112" y="47595"/>
            <a:ext cx="12425982" cy="97683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03"/>
          </a:p>
        </p:txBody>
      </p:sp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352129" y="108767"/>
            <a:ext cx="12210534" cy="854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4707" tIns="57354" rIns="114707" bIns="57354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237- masala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8112" y="1296194"/>
            <a:ext cx="1285803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Sonlarni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a) 2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; b) 7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; d) 11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; e) 15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bo‘lganda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qoldiq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68152" y="2507387"/>
            <a:ext cx="7404148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68151" y="3384426"/>
            <a:ext cx="1199451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a) 2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qoldiq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– 1</a:t>
            </a: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b) 7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qoldiq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– 1, 2, 3, 4, 5, 6</a:t>
            </a: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d) 11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bo‘lganda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qoldiq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– 1, 2, 3,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… ,9, 10</a:t>
            </a: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e) 15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bo‘lganda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qoldiq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– 1, 2, 3,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…, 13, 14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1754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183423" y="138353"/>
            <a:ext cx="417646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8977" defTabSz="914400">
              <a:spcBef>
                <a:spcPts val="296"/>
              </a:spcBef>
            </a:pPr>
            <a:r>
              <a:rPr lang="ru-RU" sz="5400" kern="0" dirty="0" smtClean="0"/>
              <a:t>2</a:t>
            </a:r>
            <a:r>
              <a:rPr lang="en-US" sz="5400" kern="0" dirty="0" smtClean="0"/>
              <a:t>38- masala</a:t>
            </a:r>
            <a:endParaRPr lang="en-US" sz="5400" kern="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93357" y="1152722"/>
            <a:ext cx="11593288" cy="18004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Qoldiqli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bo‘lishni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bajaring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a) 546 : 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5          b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7               d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) 210 : 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19</a:t>
            </a:r>
            <a:endParaRPr lang="pt-BR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e) 1230 :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7        f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) 12 655 :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63        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) 54 103 :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44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19939" y="2958424"/>
            <a:ext cx="2484276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879228" y="4334098"/>
            <a:ext cx="878953" cy="563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ru-RU" altLang="ru-RU" sz="4000">
              <a:latin typeface="Arial" panose="020B0604020202020204" pitchFamily="34" charset="0"/>
            </a:endParaRPr>
          </a:p>
        </p:txBody>
      </p:sp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223215" y="3613373"/>
            <a:ext cx="187650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 smtClean="0">
                <a:latin typeface="Arial" panose="020B0604020202020204" pitchFamily="34" charset="0"/>
              </a:rPr>
              <a:t>d) 210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11" name="Line 12"/>
          <p:cNvSpPr>
            <a:spLocks noChangeShapeType="1"/>
          </p:cNvSpPr>
          <p:nvPr/>
        </p:nvSpPr>
        <p:spPr bwMode="auto">
          <a:xfrm>
            <a:off x="1844973" y="3757835"/>
            <a:ext cx="0" cy="10795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Line 13"/>
          <p:cNvSpPr>
            <a:spLocks noChangeShapeType="1"/>
          </p:cNvSpPr>
          <p:nvPr/>
        </p:nvSpPr>
        <p:spPr bwMode="auto">
          <a:xfrm>
            <a:off x="1844973" y="4334098"/>
            <a:ext cx="792163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Box 14"/>
          <p:cNvSpPr txBox="1">
            <a:spLocks noChangeArrowheads="1"/>
          </p:cNvSpPr>
          <p:nvPr/>
        </p:nvSpPr>
        <p:spPr bwMode="auto">
          <a:xfrm>
            <a:off x="1844973" y="3613373"/>
            <a:ext cx="138747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 smtClean="0">
                <a:latin typeface="Arial" panose="020B0604020202020204" pitchFamily="34" charset="0"/>
              </a:rPr>
              <a:t>19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14" name="Text Box 15"/>
          <p:cNvSpPr txBox="1">
            <a:spLocks noChangeArrowheads="1"/>
          </p:cNvSpPr>
          <p:nvPr/>
        </p:nvSpPr>
        <p:spPr bwMode="auto">
          <a:xfrm>
            <a:off x="1828510" y="4276757"/>
            <a:ext cx="45424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 smtClean="0">
                <a:latin typeface="Arial" panose="020B0604020202020204" pitchFamily="34" charset="0"/>
              </a:rPr>
              <a:t>1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15" name="Text Box 16"/>
          <p:cNvSpPr txBox="1">
            <a:spLocks noChangeArrowheads="1"/>
          </p:cNvSpPr>
          <p:nvPr/>
        </p:nvSpPr>
        <p:spPr bwMode="auto">
          <a:xfrm>
            <a:off x="836912" y="4189635"/>
            <a:ext cx="94969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 smtClean="0">
                <a:latin typeface="Arial" panose="020B0604020202020204" pitchFamily="34" charset="0"/>
              </a:rPr>
              <a:t>1</a:t>
            </a:r>
            <a:r>
              <a:rPr lang="en-US" altLang="ru-RU" sz="4000" dirty="0">
                <a:latin typeface="Arial" panose="020B0604020202020204" pitchFamily="34" charset="0"/>
              </a:rPr>
              <a:t>9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16" name="Line 17"/>
          <p:cNvSpPr>
            <a:spLocks noChangeShapeType="1"/>
          </p:cNvSpPr>
          <p:nvPr/>
        </p:nvSpPr>
        <p:spPr bwMode="auto">
          <a:xfrm>
            <a:off x="966020" y="4837335"/>
            <a:ext cx="792162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 Box 18"/>
          <p:cNvSpPr txBox="1">
            <a:spLocks noChangeArrowheads="1"/>
          </p:cNvSpPr>
          <p:nvPr/>
        </p:nvSpPr>
        <p:spPr bwMode="auto">
          <a:xfrm>
            <a:off x="1151903" y="4829744"/>
            <a:ext cx="81808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4000" dirty="0" smtClean="0">
                <a:latin typeface="Arial" panose="020B0604020202020204" pitchFamily="34" charset="0"/>
              </a:rPr>
              <a:t>2</a:t>
            </a:r>
            <a:r>
              <a:rPr lang="en-US" altLang="ru-RU" sz="4000" dirty="0" smtClean="0">
                <a:latin typeface="Arial" panose="020B0604020202020204" pitchFamily="34" charset="0"/>
              </a:rPr>
              <a:t>0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18" name="Text Box 15"/>
          <p:cNvSpPr txBox="1">
            <a:spLocks noChangeArrowheads="1"/>
          </p:cNvSpPr>
          <p:nvPr/>
        </p:nvSpPr>
        <p:spPr bwMode="auto">
          <a:xfrm>
            <a:off x="2097393" y="4277098"/>
            <a:ext cx="41233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 smtClean="0">
                <a:latin typeface="Arial" panose="020B0604020202020204" pitchFamily="34" charset="0"/>
              </a:rPr>
              <a:t>1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19" name="Text Box 16"/>
          <p:cNvSpPr txBox="1">
            <a:spLocks noChangeArrowheads="1"/>
          </p:cNvSpPr>
          <p:nvPr/>
        </p:nvSpPr>
        <p:spPr bwMode="auto">
          <a:xfrm>
            <a:off x="1134771" y="5305132"/>
            <a:ext cx="94969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 smtClean="0">
                <a:latin typeface="Arial" panose="020B0604020202020204" pitchFamily="34" charset="0"/>
              </a:rPr>
              <a:t>1</a:t>
            </a:r>
            <a:r>
              <a:rPr lang="en-US" altLang="ru-RU" sz="4000" dirty="0">
                <a:latin typeface="Arial" panose="020B0604020202020204" pitchFamily="34" charset="0"/>
              </a:rPr>
              <a:t>9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20" name="Text Box 15"/>
          <p:cNvSpPr txBox="1">
            <a:spLocks noChangeArrowheads="1"/>
          </p:cNvSpPr>
          <p:nvPr/>
        </p:nvSpPr>
        <p:spPr bwMode="auto">
          <a:xfrm>
            <a:off x="1403449" y="5858119"/>
            <a:ext cx="41233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 smtClean="0">
                <a:latin typeface="Arial" panose="020B0604020202020204" pitchFamily="34" charset="0"/>
              </a:rPr>
              <a:t>1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21" name="Line 17"/>
          <p:cNvSpPr>
            <a:spLocks noChangeShapeType="1"/>
          </p:cNvSpPr>
          <p:nvPr/>
        </p:nvSpPr>
        <p:spPr bwMode="auto">
          <a:xfrm>
            <a:off x="1094583" y="5945241"/>
            <a:ext cx="792162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91326" y="5637002"/>
            <a:ext cx="44320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210=19 • 11 + 1 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 Box 10"/>
          <p:cNvSpPr txBox="1">
            <a:spLocks noChangeArrowheads="1"/>
          </p:cNvSpPr>
          <p:nvPr/>
        </p:nvSpPr>
        <p:spPr bwMode="auto">
          <a:xfrm>
            <a:off x="6463636" y="3891730"/>
            <a:ext cx="87895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ru-RU" altLang="ru-RU" sz="4000">
              <a:latin typeface="Arial" panose="020B0604020202020204" pitchFamily="34" charset="0"/>
            </a:endParaRPr>
          </a:p>
        </p:txBody>
      </p:sp>
      <p:sp>
        <p:nvSpPr>
          <p:cNvPr id="23" name="Text Box 11"/>
          <p:cNvSpPr txBox="1">
            <a:spLocks noChangeArrowheads="1"/>
          </p:cNvSpPr>
          <p:nvPr/>
        </p:nvSpPr>
        <p:spPr bwMode="auto">
          <a:xfrm>
            <a:off x="5536704" y="3198986"/>
            <a:ext cx="202100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 smtClean="0">
                <a:latin typeface="Arial" panose="020B0604020202020204" pitchFamily="34" charset="0"/>
              </a:rPr>
              <a:t>e) 1230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24" name="Line 12"/>
          <p:cNvSpPr>
            <a:spLocks noChangeShapeType="1"/>
          </p:cNvSpPr>
          <p:nvPr/>
        </p:nvSpPr>
        <p:spPr bwMode="auto">
          <a:xfrm>
            <a:off x="7429381" y="3315467"/>
            <a:ext cx="0" cy="10795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Line 13"/>
          <p:cNvSpPr>
            <a:spLocks noChangeShapeType="1"/>
          </p:cNvSpPr>
          <p:nvPr/>
        </p:nvSpPr>
        <p:spPr bwMode="auto">
          <a:xfrm>
            <a:off x="7429381" y="3891730"/>
            <a:ext cx="792163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 Box 14"/>
          <p:cNvSpPr txBox="1">
            <a:spLocks noChangeArrowheads="1"/>
          </p:cNvSpPr>
          <p:nvPr/>
        </p:nvSpPr>
        <p:spPr bwMode="auto">
          <a:xfrm>
            <a:off x="7398281" y="3242296"/>
            <a:ext cx="138747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>
                <a:latin typeface="Arial" panose="020B0604020202020204" pitchFamily="34" charset="0"/>
              </a:rPr>
              <a:t>7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27" name="Text Box 15"/>
          <p:cNvSpPr txBox="1">
            <a:spLocks noChangeArrowheads="1"/>
          </p:cNvSpPr>
          <p:nvPr/>
        </p:nvSpPr>
        <p:spPr bwMode="auto">
          <a:xfrm>
            <a:off x="7412918" y="3834389"/>
            <a:ext cx="45424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 smtClean="0">
                <a:latin typeface="Arial" panose="020B0604020202020204" pitchFamily="34" charset="0"/>
              </a:rPr>
              <a:t>1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28" name="Text Box 16"/>
          <p:cNvSpPr txBox="1">
            <a:spLocks noChangeArrowheads="1"/>
          </p:cNvSpPr>
          <p:nvPr/>
        </p:nvSpPr>
        <p:spPr bwMode="auto">
          <a:xfrm>
            <a:off x="6415983" y="3660470"/>
            <a:ext cx="94969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 smtClean="0">
                <a:latin typeface="Arial" panose="020B0604020202020204" pitchFamily="34" charset="0"/>
              </a:rPr>
              <a:t>7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29" name="Line 17"/>
          <p:cNvSpPr>
            <a:spLocks noChangeShapeType="1"/>
          </p:cNvSpPr>
          <p:nvPr/>
        </p:nvSpPr>
        <p:spPr bwMode="auto">
          <a:xfrm>
            <a:off x="6383381" y="4336254"/>
            <a:ext cx="792162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 Box 18"/>
          <p:cNvSpPr txBox="1">
            <a:spLocks noChangeArrowheads="1"/>
          </p:cNvSpPr>
          <p:nvPr/>
        </p:nvSpPr>
        <p:spPr bwMode="auto">
          <a:xfrm>
            <a:off x="6468824" y="4245673"/>
            <a:ext cx="81808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 smtClean="0">
                <a:latin typeface="Arial" panose="020B0604020202020204" pitchFamily="34" charset="0"/>
              </a:rPr>
              <a:t>53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31" name="Text Box 15"/>
          <p:cNvSpPr txBox="1">
            <a:spLocks noChangeArrowheads="1"/>
          </p:cNvSpPr>
          <p:nvPr/>
        </p:nvSpPr>
        <p:spPr bwMode="auto">
          <a:xfrm>
            <a:off x="7681801" y="3834730"/>
            <a:ext cx="41233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 smtClean="0">
                <a:latin typeface="Arial" panose="020B0604020202020204" pitchFamily="34" charset="0"/>
              </a:rPr>
              <a:t>7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32" name="Text Box 16"/>
          <p:cNvSpPr txBox="1">
            <a:spLocks noChangeArrowheads="1"/>
          </p:cNvSpPr>
          <p:nvPr/>
        </p:nvSpPr>
        <p:spPr bwMode="auto">
          <a:xfrm>
            <a:off x="6450500" y="4700846"/>
            <a:ext cx="94969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 smtClean="0">
                <a:latin typeface="Arial" panose="020B0604020202020204" pitchFamily="34" charset="0"/>
              </a:rPr>
              <a:t>49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33" name="Text Box 15"/>
          <p:cNvSpPr txBox="1">
            <a:spLocks noChangeArrowheads="1"/>
          </p:cNvSpPr>
          <p:nvPr/>
        </p:nvSpPr>
        <p:spPr bwMode="auto">
          <a:xfrm>
            <a:off x="6763204" y="5249127"/>
            <a:ext cx="91859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 smtClean="0">
                <a:latin typeface="Arial" panose="020B0604020202020204" pitchFamily="34" charset="0"/>
              </a:rPr>
              <a:t>40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34" name="Line 17"/>
          <p:cNvSpPr>
            <a:spLocks noChangeShapeType="1"/>
          </p:cNvSpPr>
          <p:nvPr/>
        </p:nvSpPr>
        <p:spPr bwMode="auto">
          <a:xfrm>
            <a:off x="6517263" y="5303248"/>
            <a:ext cx="721205" cy="2102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 Box 15"/>
          <p:cNvSpPr txBox="1">
            <a:spLocks noChangeArrowheads="1"/>
          </p:cNvSpPr>
          <p:nvPr/>
        </p:nvSpPr>
        <p:spPr bwMode="auto">
          <a:xfrm>
            <a:off x="6763204" y="5721373"/>
            <a:ext cx="91859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 smtClean="0">
                <a:latin typeface="Arial" panose="020B0604020202020204" pitchFamily="34" charset="0"/>
              </a:rPr>
              <a:t>35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40" name="Line 17"/>
          <p:cNvSpPr>
            <a:spLocks noChangeShapeType="1"/>
          </p:cNvSpPr>
          <p:nvPr/>
        </p:nvSpPr>
        <p:spPr bwMode="auto">
          <a:xfrm>
            <a:off x="6823366" y="6312445"/>
            <a:ext cx="721205" cy="2102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 Box 16"/>
          <p:cNvSpPr txBox="1">
            <a:spLocks noChangeArrowheads="1"/>
          </p:cNvSpPr>
          <p:nvPr/>
        </p:nvSpPr>
        <p:spPr bwMode="auto">
          <a:xfrm>
            <a:off x="7082856" y="6276940"/>
            <a:ext cx="94969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>
                <a:latin typeface="Arial" panose="020B0604020202020204" pitchFamily="34" charset="0"/>
              </a:rPr>
              <a:t>5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44" name="Text Box 16"/>
          <p:cNvSpPr txBox="1">
            <a:spLocks noChangeArrowheads="1"/>
          </p:cNvSpPr>
          <p:nvPr/>
        </p:nvSpPr>
        <p:spPr bwMode="auto">
          <a:xfrm>
            <a:off x="7991257" y="3828953"/>
            <a:ext cx="49777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>
                <a:latin typeface="Arial" panose="020B0604020202020204" pitchFamily="34" charset="0"/>
              </a:rPr>
              <a:t>5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8127414" y="4630700"/>
            <a:ext cx="44320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1230=7 • 175 + 5 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 Box 15"/>
          <p:cNvSpPr txBox="1">
            <a:spLocks noChangeArrowheads="1"/>
          </p:cNvSpPr>
          <p:nvPr/>
        </p:nvSpPr>
        <p:spPr bwMode="auto">
          <a:xfrm>
            <a:off x="640456" y="3885130"/>
            <a:ext cx="41233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>
                <a:latin typeface="Arial" panose="020B0604020202020204" pitchFamily="34" charset="0"/>
              </a:rPr>
              <a:t>-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39" name="Text Box 15"/>
          <p:cNvSpPr txBox="1">
            <a:spLocks noChangeArrowheads="1"/>
          </p:cNvSpPr>
          <p:nvPr/>
        </p:nvSpPr>
        <p:spPr bwMode="auto">
          <a:xfrm>
            <a:off x="879529" y="5046815"/>
            <a:ext cx="41233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>
                <a:latin typeface="Arial" panose="020B0604020202020204" pitchFamily="34" charset="0"/>
              </a:rPr>
              <a:t>-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42" name="Text Box 15"/>
          <p:cNvSpPr txBox="1">
            <a:spLocks noChangeArrowheads="1"/>
          </p:cNvSpPr>
          <p:nvPr/>
        </p:nvSpPr>
        <p:spPr bwMode="auto">
          <a:xfrm>
            <a:off x="6039984" y="3404076"/>
            <a:ext cx="41233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>
                <a:latin typeface="Arial" panose="020B0604020202020204" pitchFamily="34" charset="0"/>
              </a:rPr>
              <a:t>-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43" name="Text Box 15"/>
          <p:cNvSpPr txBox="1">
            <a:spLocks noChangeArrowheads="1"/>
          </p:cNvSpPr>
          <p:nvPr/>
        </p:nvSpPr>
        <p:spPr bwMode="auto">
          <a:xfrm>
            <a:off x="6129851" y="4443795"/>
            <a:ext cx="41233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>
                <a:latin typeface="Arial" panose="020B0604020202020204" pitchFamily="34" charset="0"/>
              </a:rPr>
              <a:t>-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46" name="Text Box 15"/>
          <p:cNvSpPr txBox="1">
            <a:spLocks noChangeArrowheads="1"/>
          </p:cNvSpPr>
          <p:nvPr/>
        </p:nvSpPr>
        <p:spPr bwMode="auto">
          <a:xfrm>
            <a:off x="6505065" y="5401577"/>
            <a:ext cx="41233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>
                <a:latin typeface="Arial" panose="020B0604020202020204" pitchFamily="34" charset="0"/>
              </a:rPr>
              <a:t>-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6203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500"/>
                            </p:stCondLst>
                            <p:childTnLst>
                              <p:par>
                                <p:cTn id="4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500"/>
                            </p:stCondLst>
                            <p:childTnLst>
                              <p:par>
                                <p:cTn id="5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000"/>
                            </p:stCondLst>
                            <p:childTnLst>
                              <p:par>
                                <p:cTn id="5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500"/>
                            </p:stCondLst>
                            <p:childTnLst>
                              <p:par>
                                <p:cTn id="6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500"/>
                            </p:stCondLst>
                            <p:childTnLst>
                              <p:par>
                                <p:cTn id="8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000"/>
                            </p:stCondLst>
                            <p:childTnLst>
                              <p:par>
                                <p:cTn id="8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500"/>
                            </p:stCondLst>
                            <p:childTnLst>
                              <p:par>
                                <p:cTn id="9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3000"/>
                            </p:stCondLst>
                            <p:childTnLst>
                              <p:par>
                                <p:cTn id="9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3500"/>
                            </p:stCondLst>
                            <p:childTnLst>
                              <p:par>
                                <p:cTn id="9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4000"/>
                            </p:stCondLst>
                            <p:childTnLst>
                              <p:par>
                                <p:cTn id="10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4500"/>
                            </p:stCondLst>
                            <p:childTnLst>
                              <p:par>
                                <p:cTn id="10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0"/>
                            </p:stCondLst>
                            <p:childTnLst>
                              <p:par>
                                <p:cTn id="11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500"/>
                            </p:stCondLst>
                            <p:childTnLst>
                              <p:par>
                                <p:cTn id="11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6000"/>
                            </p:stCondLst>
                            <p:childTnLst>
                              <p:par>
                                <p:cTn id="11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6500"/>
                            </p:stCondLst>
                            <p:childTnLst>
                              <p:par>
                                <p:cTn id="12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7000"/>
                            </p:stCondLst>
                            <p:childTnLst>
                              <p:par>
                                <p:cTn id="12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7500"/>
                            </p:stCondLst>
                            <p:childTnLst>
                              <p:par>
                                <p:cTn id="13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8000"/>
                            </p:stCondLst>
                            <p:childTnLst>
                              <p:par>
                                <p:cTn id="13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8500"/>
                            </p:stCondLst>
                            <p:childTnLst>
                              <p:par>
                                <p:cTn id="13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9000"/>
                            </p:stCondLst>
                            <p:childTnLst>
                              <p:par>
                                <p:cTn id="14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 animBg="1"/>
      <p:bldP spid="12" grpId="0" animBg="1"/>
      <p:bldP spid="13" grpId="0"/>
      <p:bldP spid="14" grpId="0"/>
      <p:bldP spid="15" grpId="0"/>
      <p:bldP spid="16" grpId="0" animBg="1"/>
      <p:bldP spid="17" grpId="0"/>
      <p:bldP spid="18" grpId="0"/>
      <p:bldP spid="19" grpId="0"/>
      <p:bldP spid="20" grpId="0"/>
      <p:bldP spid="21" grpId="0" animBg="1"/>
      <p:bldP spid="4" grpId="0"/>
      <p:bldP spid="23" grpId="0"/>
      <p:bldP spid="24" grpId="0" animBg="1"/>
      <p:bldP spid="25" grpId="0" animBg="1"/>
      <p:bldP spid="26" grpId="0"/>
      <p:bldP spid="27" grpId="0"/>
      <p:bldP spid="28" grpId="0"/>
      <p:bldP spid="29" grpId="0" animBg="1"/>
      <p:bldP spid="30" grpId="0"/>
      <p:bldP spid="31" grpId="0"/>
      <p:bldP spid="32" grpId="0"/>
      <p:bldP spid="33" grpId="0"/>
      <p:bldP spid="34" grpId="0" animBg="1"/>
      <p:bldP spid="38" grpId="0"/>
      <p:bldP spid="40" grpId="0" animBg="1"/>
      <p:bldP spid="41" grpId="0"/>
      <p:bldP spid="44" grpId="0"/>
      <p:bldP spid="45" grpId="0"/>
      <p:bldP spid="37" grpId="0"/>
      <p:bldP spid="39" grpId="0"/>
      <p:bldP spid="42" grpId="0"/>
      <p:bldP spid="43" grpId="0"/>
      <p:bldP spid="4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5544</TotalTime>
  <Words>803</Words>
  <Application>Microsoft Office PowerPoint</Application>
  <PresentationFormat>Произвольный</PresentationFormat>
  <Paragraphs>177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Verdana</vt:lpstr>
      <vt:lpstr>Office Theme</vt:lpstr>
      <vt:lpstr>MATEMATIKA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Пользователь</cp:lastModifiedBy>
  <cp:revision>374</cp:revision>
  <dcterms:created xsi:type="dcterms:W3CDTF">2020-04-09T07:32:19Z</dcterms:created>
  <dcterms:modified xsi:type="dcterms:W3CDTF">2020-10-05T05:19:08Z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