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334" r:id="rId3"/>
    <p:sldId id="356" r:id="rId4"/>
    <p:sldId id="361" r:id="rId5"/>
    <p:sldId id="362" r:id="rId6"/>
    <p:sldId id="366" r:id="rId7"/>
    <p:sldId id="376" r:id="rId8"/>
    <p:sldId id="341" r:id="rId9"/>
    <p:sldId id="340" r:id="rId10"/>
    <p:sldId id="304" r:id="rId11"/>
    <p:sldId id="331" r:id="rId12"/>
    <p:sldId id="333" r:id="rId13"/>
    <p:sldId id="338" r:id="rId14"/>
    <p:sldId id="335" r:id="rId15"/>
    <p:sldId id="345" r:id="rId16"/>
    <p:sldId id="363" r:id="rId17"/>
    <p:sldId id="365" r:id="rId18"/>
    <p:sldId id="368" r:id="rId19"/>
    <p:sldId id="337" r:id="rId20"/>
    <p:sldId id="367" r:id="rId21"/>
    <p:sldId id="348" r:id="rId22"/>
    <p:sldId id="377" r:id="rId23"/>
    <p:sldId id="369" r:id="rId24"/>
    <p:sldId id="370" r:id="rId25"/>
    <p:sldId id="371" r:id="rId26"/>
    <p:sldId id="373" r:id="rId27"/>
    <p:sldId id="372" r:id="rId28"/>
    <p:sldId id="375" r:id="rId29"/>
    <p:sldId id="374" r:id="rId30"/>
    <p:sldId id="336" r:id="rId31"/>
    <p:sldId id="343" r:id="rId32"/>
    <p:sldId id="314" r:id="rId33"/>
    <p:sldId id="353" r:id="rId34"/>
    <p:sldId id="355" r:id="rId35"/>
    <p:sldId id="360" r:id="rId36"/>
    <p:sldId id="364"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CF69-E42C-4011-87CE-63E71DED09ED}" type="datetimeFigureOut">
              <a:rPr lang="ru-RU" smtClean="0"/>
              <a:t>25.09.2020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D0C1B-3552-412D-915F-8AB3D6FBACFD}" type="slidenum">
              <a:rPr lang="ru-RU" smtClean="0"/>
              <a:t>‹#›</a:t>
            </a:fld>
            <a:endParaRPr lang="ru-RU"/>
          </a:p>
        </p:txBody>
      </p:sp>
    </p:spTree>
    <p:extLst>
      <p:ext uri="{BB962C8B-B14F-4D97-AF65-F5344CB8AC3E}">
        <p14:creationId xmlns:p14="http://schemas.microsoft.com/office/powerpoint/2010/main" val="211753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6CD0C1B-3552-412D-915F-8AB3D6FBACFD}" type="slidenum">
              <a:rPr lang="ru-RU" smtClean="0"/>
              <a:t>30</a:t>
            </a:fld>
            <a:endParaRPr lang="ru-RU"/>
          </a:p>
        </p:txBody>
      </p:sp>
    </p:spTree>
    <p:extLst>
      <p:ext uri="{BB962C8B-B14F-4D97-AF65-F5344CB8AC3E}">
        <p14:creationId xmlns:p14="http://schemas.microsoft.com/office/powerpoint/2010/main" val="169442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2588F7-8CDB-48C2-917B-B3AD01E7E9BE}"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98977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2588F7-8CDB-48C2-917B-B3AD01E7E9BE}"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333107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2588F7-8CDB-48C2-917B-B3AD01E7E9BE}"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15704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2588F7-8CDB-48C2-917B-B3AD01E7E9BE}"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424142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2588F7-8CDB-48C2-917B-B3AD01E7E9BE}" type="datetimeFigureOut">
              <a:rPr lang="ru-RU" smtClean="0"/>
              <a:t>25.09.2020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217338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2588F7-8CDB-48C2-917B-B3AD01E7E9BE}" type="datetimeFigureOut">
              <a:rPr lang="ru-RU" smtClean="0"/>
              <a:t>25.09.2020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58248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2588F7-8CDB-48C2-917B-B3AD01E7E9BE}" type="datetimeFigureOut">
              <a:rPr lang="ru-RU" smtClean="0"/>
              <a:t>25.09.2020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66216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2588F7-8CDB-48C2-917B-B3AD01E7E9BE}" type="datetimeFigureOut">
              <a:rPr lang="ru-RU" smtClean="0"/>
              <a:t>25.09.2020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394775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2588F7-8CDB-48C2-917B-B3AD01E7E9BE}" type="datetimeFigureOut">
              <a:rPr lang="ru-RU" smtClean="0"/>
              <a:t>25.09.2020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1501124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B2588F7-8CDB-48C2-917B-B3AD01E7E9BE}" type="datetimeFigureOut">
              <a:rPr lang="ru-RU" smtClean="0"/>
              <a:t>25.09.2020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401724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B2588F7-8CDB-48C2-917B-B3AD01E7E9BE}" type="datetimeFigureOut">
              <a:rPr lang="ru-RU" smtClean="0"/>
              <a:t>25.09.2020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CDE8CA-1A58-48D6-8087-871032C1121F}" type="slidenum">
              <a:rPr lang="ru-RU" smtClean="0"/>
              <a:t>‹#›</a:t>
            </a:fld>
            <a:endParaRPr lang="ru-RU"/>
          </a:p>
        </p:txBody>
      </p:sp>
    </p:spTree>
    <p:extLst>
      <p:ext uri="{BB962C8B-B14F-4D97-AF65-F5344CB8AC3E}">
        <p14:creationId xmlns:p14="http://schemas.microsoft.com/office/powerpoint/2010/main" val="186900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2588F7-8CDB-48C2-917B-B3AD01E7E9BE}" type="datetimeFigureOut">
              <a:rPr lang="ru-RU" smtClean="0"/>
              <a:t>25.09.2020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DE8CA-1A58-48D6-8087-871032C1121F}" type="slidenum">
              <a:rPr lang="ru-RU" smtClean="0"/>
              <a:t>‹#›</a:t>
            </a:fld>
            <a:endParaRPr lang="ru-RU"/>
          </a:p>
        </p:txBody>
      </p:sp>
    </p:spTree>
    <p:extLst>
      <p:ext uri="{BB962C8B-B14F-4D97-AF65-F5344CB8AC3E}">
        <p14:creationId xmlns:p14="http://schemas.microsoft.com/office/powerpoint/2010/main" val="415424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83" y="3244"/>
            <a:ext cx="12173957" cy="2158056"/>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endParaRPr sz="3804" dirty="0"/>
          </a:p>
        </p:txBody>
      </p:sp>
      <p:sp>
        <p:nvSpPr>
          <p:cNvPr id="3" name="object 3"/>
          <p:cNvSpPr txBox="1">
            <a:spLocks noGrp="1"/>
          </p:cNvSpPr>
          <p:nvPr>
            <p:ph type="title"/>
          </p:nvPr>
        </p:nvSpPr>
        <p:spPr>
          <a:xfrm>
            <a:off x="2016397" y="141881"/>
            <a:ext cx="7321567" cy="1814091"/>
          </a:xfrm>
          <a:prstGeom prst="rect">
            <a:avLst/>
          </a:prstGeom>
        </p:spPr>
        <p:txBody>
          <a:bodyPr vert="horz" wrap="square" lIns="0" tIns="30866" rIns="0" bIns="0" rtlCol="0" anchor="ctr">
            <a:spAutoFit/>
          </a:bodyPr>
          <a:lstStyle/>
          <a:p>
            <a:pPr marL="26841" algn="ctr">
              <a:lnSpc>
                <a:spcPct val="100000"/>
              </a:lnSpc>
              <a:spcBef>
                <a:spcPts val="241"/>
              </a:spcBef>
            </a:pPr>
            <a:r>
              <a:rPr sz="7186" b="1" spc="-11" dirty="0" err="1">
                <a:solidFill>
                  <a:schemeClr val="bg1"/>
                </a:solidFill>
                <a:latin typeface="Arial" panose="020B0604020202020204" pitchFamily="34" charset="0"/>
                <a:cs typeface="Arial" panose="020B0604020202020204" pitchFamily="34" charset="0"/>
              </a:rPr>
              <a:t>Русский</a:t>
            </a:r>
            <a:r>
              <a:rPr sz="7186" b="1" spc="-116" dirty="0">
                <a:solidFill>
                  <a:schemeClr val="bg1"/>
                </a:solidFill>
                <a:latin typeface="Arial" panose="020B0604020202020204" pitchFamily="34" charset="0"/>
                <a:cs typeface="Arial" panose="020B0604020202020204" pitchFamily="34" charset="0"/>
              </a:rPr>
              <a:t> </a:t>
            </a:r>
            <a:r>
              <a:rPr sz="7186" b="1" spc="21" dirty="0" err="1" smtClean="0">
                <a:solidFill>
                  <a:schemeClr val="bg1"/>
                </a:solidFill>
                <a:latin typeface="Arial" panose="020B0604020202020204" pitchFamily="34" charset="0"/>
                <a:cs typeface="Arial" panose="020B0604020202020204" pitchFamily="34" charset="0"/>
              </a:rPr>
              <a:t>язык</a:t>
            </a:r>
            <a:r>
              <a:rPr lang="ru-RU" sz="7186" b="1" spc="21" dirty="0" smtClean="0">
                <a:solidFill>
                  <a:schemeClr val="bg1"/>
                </a:solidFill>
                <a:latin typeface="Arial" panose="020B0604020202020204" pitchFamily="34" charset="0"/>
                <a:cs typeface="Arial" panose="020B0604020202020204" pitchFamily="34" charset="0"/>
              </a:rPr>
              <a:t/>
            </a:r>
            <a:br>
              <a:rPr lang="ru-RU" sz="7186" b="1" spc="21" dirty="0" smtClean="0">
                <a:solidFill>
                  <a:schemeClr val="bg1"/>
                </a:solidFill>
                <a:latin typeface="Arial" panose="020B0604020202020204" pitchFamily="34" charset="0"/>
                <a:cs typeface="Arial" panose="020B0604020202020204" pitchFamily="34" charset="0"/>
              </a:rPr>
            </a:br>
            <a:r>
              <a:rPr lang="ru-RU" b="1" spc="21" dirty="0" smtClean="0">
                <a:solidFill>
                  <a:schemeClr val="bg1"/>
                </a:solidFill>
                <a:latin typeface="Arial" panose="020B0604020202020204" pitchFamily="34" charset="0"/>
                <a:cs typeface="Arial" panose="020B0604020202020204" pitchFamily="34" charset="0"/>
              </a:rPr>
              <a:t>литературное чтение</a:t>
            </a:r>
            <a:endParaRPr b="1" dirty="0">
              <a:solidFill>
                <a:schemeClr val="bg1"/>
              </a:solidFill>
              <a:latin typeface="Arial" panose="020B0604020202020204" pitchFamily="34" charset="0"/>
              <a:cs typeface="Arial" panose="020B0604020202020204" pitchFamily="34" charset="0"/>
            </a:endParaRPr>
          </a:p>
        </p:txBody>
      </p:sp>
      <p:sp>
        <p:nvSpPr>
          <p:cNvPr id="4" name="object 4"/>
          <p:cNvSpPr txBox="1"/>
          <p:nvPr/>
        </p:nvSpPr>
        <p:spPr>
          <a:xfrm>
            <a:off x="1239254" y="3005636"/>
            <a:ext cx="7206914" cy="2761331"/>
          </a:xfrm>
          <a:prstGeom prst="rect">
            <a:avLst/>
          </a:prstGeom>
        </p:spPr>
        <p:txBody>
          <a:bodyPr vert="horz" wrap="square" lIns="0" tIns="29526" rIns="0" bIns="0" rtlCol="0">
            <a:spAutoFit/>
          </a:bodyPr>
          <a:lstStyle/>
          <a:p>
            <a:pPr marL="38920">
              <a:lnSpc>
                <a:spcPts val="4121"/>
              </a:lnSpc>
              <a:spcBef>
                <a:spcPts val="232"/>
              </a:spcBef>
            </a:pPr>
            <a:r>
              <a:rPr sz="4400" spc="-42" dirty="0" err="1" smtClean="0">
                <a:solidFill>
                  <a:srgbClr val="2365C7"/>
                </a:solidFill>
                <a:latin typeface="Arial"/>
                <a:cs typeface="Arial"/>
              </a:rPr>
              <a:t>Тема</a:t>
            </a:r>
            <a:r>
              <a:rPr sz="4400" spc="-42" dirty="0" smtClean="0">
                <a:solidFill>
                  <a:srgbClr val="2365C7"/>
                </a:solidFill>
                <a:latin typeface="Arial"/>
                <a:cs typeface="Arial"/>
              </a:rPr>
              <a:t>:</a:t>
            </a:r>
            <a:r>
              <a:rPr lang="ru-RU" sz="4400" spc="-42" dirty="0" smtClean="0">
                <a:solidFill>
                  <a:srgbClr val="2365C7"/>
                </a:solidFill>
                <a:latin typeface="Arial"/>
                <a:cs typeface="Arial"/>
              </a:rPr>
              <a:t> Дмитрий </a:t>
            </a:r>
            <a:r>
              <a:rPr lang="ru-RU" sz="4400" spc="-42" dirty="0" err="1" smtClean="0">
                <a:solidFill>
                  <a:srgbClr val="2365C7"/>
                </a:solidFill>
                <a:latin typeface="Arial"/>
                <a:cs typeface="Arial"/>
              </a:rPr>
              <a:t>Наркисович</a:t>
            </a:r>
            <a:endParaRPr lang="ru-RU" sz="4400" spc="-42" dirty="0" smtClean="0">
              <a:solidFill>
                <a:srgbClr val="2365C7"/>
              </a:solidFill>
              <a:latin typeface="Arial"/>
              <a:cs typeface="Arial"/>
            </a:endParaRPr>
          </a:p>
          <a:p>
            <a:pPr marL="38920">
              <a:lnSpc>
                <a:spcPts val="4121"/>
              </a:lnSpc>
              <a:spcBef>
                <a:spcPts val="232"/>
              </a:spcBef>
            </a:pPr>
            <a:r>
              <a:rPr lang="ru-RU" sz="4400" spc="-42" dirty="0" smtClean="0">
                <a:solidFill>
                  <a:srgbClr val="2365C7"/>
                </a:solidFill>
                <a:latin typeface="Arial"/>
                <a:cs typeface="Arial"/>
              </a:rPr>
              <a:t>            Мамин-Сибиряк.</a:t>
            </a:r>
          </a:p>
          <a:p>
            <a:pPr marL="38920">
              <a:lnSpc>
                <a:spcPts val="4121"/>
              </a:lnSpc>
              <a:spcBef>
                <a:spcPts val="232"/>
              </a:spcBef>
            </a:pPr>
            <a:endParaRPr lang="ru-RU" sz="4400" spc="-42" dirty="0" smtClean="0">
              <a:solidFill>
                <a:srgbClr val="2365C7"/>
              </a:solidFill>
              <a:latin typeface="Arial"/>
              <a:cs typeface="Arial"/>
            </a:endParaRPr>
          </a:p>
          <a:p>
            <a:pPr marL="38920">
              <a:lnSpc>
                <a:spcPts val="4121"/>
              </a:lnSpc>
              <a:spcBef>
                <a:spcPts val="232"/>
              </a:spcBef>
            </a:pPr>
            <a:r>
              <a:rPr lang="ru-RU" sz="4400" spc="-42" dirty="0" smtClean="0">
                <a:solidFill>
                  <a:srgbClr val="2365C7"/>
                </a:solidFill>
                <a:latin typeface="Arial"/>
                <a:cs typeface="Arial"/>
              </a:rPr>
              <a:t>           «Серая шейка»</a:t>
            </a:r>
          </a:p>
          <a:p>
            <a:pPr marL="38920">
              <a:lnSpc>
                <a:spcPts val="4121"/>
              </a:lnSpc>
              <a:spcBef>
                <a:spcPts val="232"/>
              </a:spcBef>
            </a:pPr>
            <a:r>
              <a:rPr lang="ru-RU" sz="4400" spc="-42" dirty="0">
                <a:solidFill>
                  <a:srgbClr val="2365C7"/>
                </a:solidFill>
                <a:latin typeface="Arial"/>
                <a:cs typeface="Arial"/>
              </a:rPr>
              <a:t> </a:t>
            </a:r>
            <a:r>
              <a:rPr lang="ru-RU" sz="4400" spc="-42" dirty="0" smtClean="0">
                <a:solidFill>
                  <a:srgbClr val="2365C7"/>
                </a:solidFill>
                <a:latin typeface="Arial"/>
                <a:cs typeface="Arial"/>
              </a:rPr>
              <a:t>                  2- урок </a:t>
            </a:r>
            <a:endParaRPr lang="ru-RU" sz="4400" spc="-21" dirty="0">
              <a:solidFill>
                <a:srgbClr val="231F20"/>
              </a:solidFill>
              <a:latin typeface="Arial"/>
              <a:cs typeface="Arial"/>
            </a:endParaRPr>
          </a:p>
        </p:txBody>
      </p:sp>
      <p:sp>
        <p:nvSpPr>
          <p:cNvPr id="5" name="object 5"/>
          <p:cNvSpPr/>
          <p:nvPr/>
        </p:nvSpPr>
        <p:spPr>
          <a:xfrm>
            <a:off x="195017" y="2752974"/>
            <a:ext cx="727404" cy="1429309"/>
          </a:xfrm>
          <a:custGeom>
            <a:avLst/>
            <a:gdLst/>
            <a:ahLst/>
            <a:cxnLst/>
            <a:rect l="l" t="t" r="r" b="b"/>
            <a:pathLst>
              <a:path w="344170" h="676275">
                <a:moveTo>
                  <a:pt x="343828" y="0"/>
                </a:moveTo>
                <a:lnTo>
                  <a:pt x="0" y="0"/>
                </a:lnTo>
                <a:lnTo>
                  <a:pt x="0" y="675751"/>
                </a:lnTo>
                <a:lnTo>
                  <a:pt x="343828" y="675751"/>
                </a:lnTo>
                <a:lnTo>
                  <a:pt x="343828" y="0"/>
                </a:lnTo>
                <a:close/>
              </a:path>
            </a:pathLst>
          </a:custGeom>
          <a:solidFill>
            <a:srgbClr val="2365C7"/>
          </a:solidFill>
        </p:spPr>
        <p:txBody>
          <a:bodyPr wrap="square" lIns="0" tIns="0" rIns="0" bIns="0" rtlCol="0"/>
          <a:lstStyle/>
          <a:p>
            <a:endParaRPr sz="3804"/>
          </a:p>
        </p:txBody>
      </p:sp>
      <p:grpSp>
        <p:nvGrpSpPr>
          <p:cNvPr id="10" name="object 10"/>
          <p:cNvGrpSpPr/>
          <p:nvPr/>
        </p:nvGrpSpPr>
        <p:grpSpPr>
          <a:xfrm>
            <a:off x="9908462" y="449898"/>
            <a:ext cx="1340732" cy="1340732"/>
            <a:chOff x="4686759" y="212868"/>
            <a:chExt cx="634365" cy="634365"/>
          </a:xfrm>
        </p:grpSpPr>
        <p:sp>
          <p:nvSpPr>
            <p:cNvPr id="11" name="object 11"/>
            <p:cNvSpPr/>
            <p:nvPr/>
          </p:nvSpPr>
          <p:spPr>
            <a:xfrm>
              <a:off x="4701999" y="228108"/>
              <a:ext cx="603885" cy="603885"/>
            </a:xfrm>
            <a:custGeom>
              <a:avLst/>
              <a:gdLst/>
              <a:ahLst/>
              <a:cxnLst/>
              <a:rect l="l" t="t" r="r" b="b"/>
              <a:pathLst>
                <a:path w="603885" h="603885">
                  <a:moveTo>
                    <a:pt x="603608" y="0"/>
                  </a:moveTo>
                  <a:lnTo>
                    <a:pt x="0" y="0"/>
                  </a:lnTo>
                  <a:lnTo>
                    <a:pt x="0" y="603609"/>
                  </a:lnTo>
                  <a:lnTo>
                    <a:pt x="603608" y="603609"/>
                  </a:lnTo>
                  <a:lnTo>
                    <a:pt x="603608" y="0"/>
                  </a:lnTo>
                  <a:close/>
                </a:path>
              </a:pathLst>
            </a:custGeom>
            <a:solidFill>
              <a:srgbClr val="00A650"/>
            </a:solidFill>
          </p:spPr>
          <p:txBody>
            <a:bodyPr wrap="square" lIns="0" tIns="0" rIns="0" bIns="0" rtlCol="0"/>
            <a:lstStyle/>
            <a:p>
              <a:endParaRPr sz="3804"/>
            </a:p>
          </p:txBody>
        </p:sp>
        <p:sp>
          <p:nvSpPr>
            <p:cNvPr id="12" name="object 12"/>
            <p:cNvSpPr/>
            <p:nvPr/>
          </p:nvSpPr>
          <p:spPr>
            <a:xfrm>
              <a:off x="4701999" y="228108"/>
              <a:ext cx="603885" cy="603885"/>
            </a:xfrm>
            <a:custGeom>
              <a:avLst/>
              <a:gdLst/>
              <a:ahLst/>
              <a:cxnLst/>
              <a:rect l="l" t="t" r="r" b="b"/>
              <a:pathLst>
                <a:path w="603885" h="603885">
                  <a:moveTo>
                    <a:pt x="0" y="0"/>
                  </a:moveTo>
                  <a:lnTo>
                    <a:pt x="603608" y="0"/>
                  </a:lnTo>
                  <a:lnTo>
                    <a:pt x="603608" y="603609"/>
                  </a:lnTo>
                  <a:lnTo>
                    <a:pt x="0" y="603609"/>
                  </a:lnTo>
                  <a:lnTo>
                    <a:pt x="0" y="0"/>
                  </a:lnTo>
                  <a:close/>
                </a:path>
              </a:pathLst>
            </a:custGeom>
            <a:ln w="30481">
              <a:solidFill>
                <a:srgbClr val="FFFFFF"/>
              </a:solidFill>
            </a:ln>
          </p:spPr>
          <p:txBody>
            <a:bodyPr wrap="square" lIns="0" tIns="0" rIns="0" bIns="0" rtlCol="0"/>
            <a:lstStyle/>
            <a:p>
              <a:endParaRPr sz="3804"/>
            </a:p>
          </p:txBody>
        </p:sp>
      </p:grpSp>
      <p:sp>
        <p:nvSpPr>
          <p:cNvPr id="13" name="object 13"/>
          <p:cNvSpPr txBox="1"/>
          <p:nvPr/>
        </p:nvSpPr>
        <p:spPr>
          <a:xfrm>
            <a:off x="10410307" y="526314"/>
            <a:ext cx="366386" cy="765618"/>
          </a:xfrm>
          <a:prstGeom prst="rect">
            <a:avLst/>
          </a:prstGeom>
        </p:spPr>
        <p:txBody>
          <a:bodyPr vert="horz" wrap="square" lIns="0" tIns="33552" rIns="0" bIns="0" rtlCol="0">
            <a:spAutoFit/>
          </a:bodyPr>
          <a:lstStyle/>
          <a:p>
            <a:pPr>
              <a:spcBef>
                <a:spcPts val="264"/>
              </a:spcBef>
            </a:pPr>
            <a:r>
              <a:rPr lang="ru-RU" sz="4755" b="1" spc="21" dirty="0">
                <a:solidFill>
                  <a:srgbClr val="FFFFFF"/>
                </a:solidFill>
                <a:latin typeface="Arial"/>
                <a:cs typeface="Arial"/>
              </a:rPr>
              <a:t>5</a:t>
            </a:r>
            <a:endParaRPr sz="4755" dirty="0">
              <a:latin typeface="Arial"/>
              <a:cs typeface="Arial"/>
            </a:endParaRPr>
          </a:p>
        </p:txBody>
      </p:sp>
      <p:sp>
        <p:nvSpPr>
          <p:cNvPr id="14" name="object 14"/>
          <p:cNvSpPr txBox="1"/>
          <p:nvPr/>
        </p:nvSpPr>
        <p:spPr>
          <a:xfrm>
            <a:off x="10144195" y="1145419"/>
            <a:ext cx="928715" cy="448621"/>
          </a:xfrm>
          <a:prstGeom prst="rect">
            <a:avLst/>
          </a:prstGeom>
        </p:spPr>
        <p:txBody>
          <a:bodyPr vert="horz" wrap="square" lIns="0" tIns="25499" rIns="0" bIns="0" rtlCol="0">
            <a:spAutoFit/>
          </a:bodyPr>
          <a:lstStyle/>
          <a:p>
            <a:pPr>
              <a:spcBef>
                <a:spcPts val="201"/>
              </a:spcBef>
            </a:pPr>
            <a:r>
              <a:rPr sz="2748" spc="11" dirty="0">
                <a:solidFill>
                  <a:srgbClr val="FFFFFF"/>
                </a:solidFill>
                <a:latin typeface="Arial"/>
                <a:cs typeface="Arial"/>
              </a:rPr>
              <a:t>к</a:t>
            </a:r>
            <a:r>
              <a:rPr sz="2748" spc="-11" dirty="0">
                <a:solidFill>
                  <a:srgbClr val="FFFFFF"/>
                </a:solidFill>
                <a:latin typeface="Arial"/>
                <a:cs typeface="Arial"/>
              </a:rPr>
              <a:t>ласс</a:t>
            </a:r>
            <a:endParaRPr sz="2748">
              <a:latin typeface="Arial"/>
              <a:cs typeface="Aria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 y="62204"/>
            <a:ext cx="2286586" cy="2281280"/>
          </a:xfrm>
          <a:prstGeom prst="rect">
            <a:avLst/>
          </a:prstGeom>
        </p:spPr>
      </p:pic>
      <p:pic>
        <p:nvPicPr>
          <p:cNvPr id="14338" name="Picture 2" descr="Книга «Серая шейка» купить на YAKABOO.ua | 978-617-508-2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654" y="2575077"/>
            <a:ext cx="3388894" cy="4080674"/>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403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733926" y="481264"/>
            <a:ext cx="5390148" cy="5695700"/>
          </a:xfrm>
        </p:spPr>
        <p:txBody>
          <a:bodyPr>
            <a:normAutofit/>
          </a:bodyPr>
          <a:lstStyle/>
          <a:p>
            <a:pPr marL="0" indent="0">
              <a:buNone/>
            </a:pPr>
            <a:r>
              <a:rPr lang="ru-RU" dirty="0" smtClean="0">
                <a:latin typeface="Arial" panose="020B0604020202020204" pitchFamily="34" charset="0"/>
                <a:cs typeface="Arial" panose="020B0604020202020204" pitchFamily="34" charset="0"/>
              </a:rPr>
              <a:t>  Раз </a:t>
            </a:r>
            <a:r>
              <a:rPr lang="ru-RU" dirty="0">
                <a:latin typeface="Arial" panose="020B0604020202020204" pitchFamily="34" charset="0"/>
                <a:cs typeface="Arial" panose="020B0604020202020204" pitchFamily="34" charset="0"/>
              </a:rPr>
              <a:t>со скуки Серая Шейка забралась в лес и страшно перепугалась, когда из-под куста кубарем вылетел Заяц.</a:t>
            </a:r>
          </a:p>
          <a:p>
            <a:pPr marL="0" indent="0">
              <a:buNone/>
            </a:pPr>
            <a:r>
              <a:rPr lang="ru-RU" dirty="0">
                <a:latin typeface="Arial" panose="020B0604020202020204" pitchFamily="34" charset="0"/>
                <a:cs typeface="Arial" panose="020B0604020202020204" pitchFamily="34" charset="0"/>
              </a:rPr>
              <a:t>- Ах, как ты меня напугала, глупая! - проговорил Заяц, немного успокоившись. - Душа в пятки ушла... И зачем ты </a:t>
            </a:r>
            <a:r>
              <a:rPr lang="ru-RU" dirty="0" smtClean="0">
                <a:latin typeface="Arial" panose="020B0604020202020204" pitchFamily="34" charset="0"/>
                <a:cs typeface="Arial" panose="020B0604020202020204" pitchFamily="34" charset="0"/>
              </a:rPr>
              <a:t>здесь</a:t>
            </a:r>
            <a:r>
              <a:rPr lang="ru-RU" dirty="0">
                <a:latin typeface="Arial" panose="020B0604020202020204" pitchFamily="34" charset="0"/>
                <a:cs typeface="Arial" panose="020B0604020202020204" pitchFamily="34" charset="0"/>
              </a:rPr>
              <a:t>? Ведь утки все давно уже улетели.</a:t>
            </a:r>
          </a:p>
          <a:p>
            <a:pPr marL="0" indent="0">
              <a:buNone/>
            </a:pPr>
            <a:r>
              <a:rPr lang="ru-RU" dirty="0">
                <a:latin typeface="Arial" panose="020B0604020202020204" pitchFamily="34" charset="0"/>
                <a:cs typeface="Arial" panose="020B0604020202020204" pitchFamily="34" charset="0"/>
              </a:rPr>
              <a:t>- Я не могу летать: Лиса мне крылышко перекусила, когда я еще была совсем маленькой.</a:t>
            </a:r>
          </a:p>
          <a:p>
            <a:pPr marL="0" indent="0">
              <a:buNone/>
            </a:pPr>
            <a:endParaRPr lang="ru-RU"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6485021" y="613612"/>
            <a:ext cx="5149516" cy="4965031"/>
          </a:xfrm>
          <a:prstGeom prst="rect">
            <a:avLst/>
          </a:prstGeom>
        </p:spPr>
      </p:pic>
      <p:pic>
        <p:nvPicPr>
          <p:cNvPr id="4" name="Рисунок 3"/>
          <p:cNvPicPr>
            <a:picLocks noChangeAspect="1"/>
          </p:cNvPicPr>
          <p:nvPr/>
        </p:nvPicPr>
        <p:blipFill>
          <a:blip r:embed="rId3"/>
          <a:stretch>
            <a:fillRect/>
          </a:stretch>
        </p:blipFill>
        <p:spPr>
          <a:xfrm>
            <a:off x="6485021" y="613611"/>
            <a:ext cx="5299911" cy="4965031"/>
          </a:xfrm>
          <a:prstGeom prst="rect">
            <a:avLst/>
          </a:prstGeom>
        </p:spPr>
      </p:pic>
    </p:spTree>
    <p:extLst>
      <p:ext uri="{BB962C8B-B14F-4D97-AF65-F5344CB8AC3E}">
        <p14:creationId xmlns:p14="http://schemas.microsoft.com/office/powerpoint/2010/main" val="35734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5012" y="276726"/>
            <a:ext cx="5474368" cy="5900237"/>
          </a:xfrm>
        </p:spPr>
        <p:txBody>
          <a:bodyPr>
            <a:noAutofit/>
          </a:bodyPr>
          <a:lstStyle/>
          <a:p>
            <a:pPr marL="0" indent="0">
              <a:buNone/>
            </a:pPr>
            <a:r>
              <a:rPr lang="ru-RU" dirty="0">
                <a:latin typeface="Arial" panose="020B0604020202020204" pitchFamily="34" charset="0"/>
                <a:cs typeface="Arial" panose="020B0604020202020204" pitchFamily="34" charset="0"/>
              </a:rPr>
              <a:t>Они познакомились. Заяц был такой же беззащитный, как и Серая </a:t>
            </a:r>
            <a:r>
              <a:rPr lang="ru-RU" dirty="0" smtClean="0">
                <a:latin typeface="Arial" panose="020B0604020202020204" pitchFamily="34" charset="0"/>
                <a:cs typeface="Arial" panose="020B0604020202020204" pitchFamily="34" charset="0"/>
              </a:rPr>
              <a:t>Шейка.</a:t>
            </a:r>
          </a:p>
          <a:p>
            <a:pPr marL="0" indent="0">
              <a:buNone/>
            </a:pPr>
            <a:r>
              <a:rPr lang="ru-RU" dirty="0">
                <a:latin typeface="Arial" panose="020B0604020202020204" pitchFamily="34" charset="0"/>
                <a:cs typeface="Arial" panose="020B0604020202020204" pitchFamily="34" charset="0"/>
              </a:rPr>
              <a:t>Скоро выпал и первый снег, а река все еще не поддавалась холоду. Однажды </a:t>
            </a:r>
            <a:r>
              <a:rPr lang="ru-RU" dirty="0" smtClean="0">
                <a:latin typeface="Arial" panose="020B0604020202020204" pitchFamily="34" charset="0"/>
                <a:cs typeface="Arial" panose="020B0604020202020204" pitchFamily="34" charset="0"/>
              </a:rPr>
              <a:t>горная </a:t>
            </a:r>
            <a:r>
              <a:rPr lang="ru-RU" dirty="0">
                <a:latin typeface="Arial" panose="020B0604020202020204" pitchFamily="34" charset="0"/>
                <a:cs typeface="Arial" panose="020B0604020202020204" pitchFamily="34" charset="0"/>
              </a:rPr>
              <a:t>река присмирела, и к ней тихо-тихо подкрался холод, крепко-крепко обнял гордую, непокорную красавицу и точно прикрыл ее зеркальным стеклом</a:t>
            </a:r>
            <a:r>
              <a:rPr lang="ru-RU" dirty="0" smtClean="0">
                <a:latin typeface="Arial" panose="020B0604020202020204" pitchFamily="34" charset="0"/>
                <a:cs typeface="Arial" panose="020B0604020202020204" pitchFamily="34" charset="0"/>
              </a:rPr>
              <a:t>.</a:t>
            </a:r>
          </a:p>
          <a:p>
            <a:pPr marL="0" indent="0">
              <a:buNone/>
            </a:pPr>
            <a:r>
              <a:rPr lang="ru-RU" dirty="0">
                <a:latin typeface="Arial" panose="020B0604020202020204" pitchFamily="34" charset="0"/>
                <a:cs typeface="Arial" panose="020B0604020202020204" pitchFamily="34" charset="0"/>
              </a:rPr>
              <a:t>Н</a:t>
            </a:r>
            <a:r>
              <a:rPr lang="ru-RU" dirty="0" smtClean="0">
                <a:latin typeface="Arial" panose="020B0604020202020204" pitchFamily="34" charset="0"/>
                <a:cs typeface="Arial" panose="020B0604020202020204" pitchFamily="34" charset="0"/>
              </a:rPr>
              <a:t>е </a:t>
            </a:r>
            <a:r>
              <a:rPr lang="ru-RU" dirty="0">
                <a:latin typeface="Arial" panose="020B0604020202020204" pitchFamily="34" charset="0"/>
                <a:cs typeface="Arial" panose="020B0604020202020204" pitchFamily="34" charset="0"/>
              </a:rPr>
              <a:t>замерзла только самая середина </a:t>
            </a:r>
            <a:r>
              <a:rPr lang="ru-RU" dirty="0" smtClean="0">
                <a:latin typeface="Arial" panose="020B0604020202020204" pitchFamily="34" charset="0"/>
                <a:cs typeface="Arial" panose="020B0604020202020204" pitchFamily="34" charset="0"/>
              </a:rPr>
              <a:t>реки.</a:t>
            </a:r>
            <a:r>
              <a:rPr lang="ru-RU" dirty="0">
                <a:latin typeface="Arial" panose="020B0604020202020204" pitchFamily="34" charset="0"/>
                <a:cs typeface="Arial" panose="020B0604020202020204" pitchFamily="34" charset="0"/>
              </a:rPr>
              <a:t> Н</a:t>
            </a:r>
            <a:r>
              <a:rPr lang="ru-RU" dirty="0" smtClean="0">
                <a:latin typeface="Arial" panose="020B0604020202020204" pitchFamily="34" charset="0"/>
                <a:cs typeface="Arial" panose="020B0604020202020204" pitchFamily="34" charset="0"/>
              </a:rPr>
              <a:t>а </a:t>
            </a:r>
            <a:r>
              <a:rPr lang="ru-RU" dirty="0">
                <a:latin typeface="Arial" panose="020B0604020202020204" pitchFamily="34" charset="0"/>
                <a:cs typeface="Arial" panose="020B0604020202020204" pitchFamily="34" charset="0"/>
              </a:rPr>
              <a:t>берегу показалась </a:t>
            </a:r>
            <a:r>
              <a:rPr lang="ru-RU" dirty="0" smtClean="0">
                <a:latin typeface="Arial" panose="020B0604020202020204" pitchFamily="34" charset="0"/>
                <a:cs typeface="Arial" panose="020B0604020202020204" pitchFamily="34" charset="0"/>
              </a:rPr>
              <a:t>Лиса.</a:t>
            </a:r>
            <a:endParaRPr lang="ru-RU" sz="3200"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stretch>
            <a:fillRect/>
          </a:stretch>
        </p:blipFill>
        <p:spPr>
          <a:xfrm>
            <a:off x="6027821" y="579646"/>
            <a:ext cx="5666875" cy="4981575"/>
          </a:xfrm>
          <a:prstGeom prst="rect">
            <a:avLst/>
          </a:prstGeom>
        </p:spPr>
      </p:pic>
      <p:pic>
        <p:nvPicPr>
          <p:cNvPr id="13314" name="Picture 2" descr="Сообщество иллюстраторов | Иллюстрация &quot; Серая шейка &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175" y="493295"/>
            <a:ext cx="5681521" cy="577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6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36883" y="300789"/>
            <a:ext cx="11165305" cy="1299411"/>
          </a:xfrm>
        </p:spPr>
        <p:txBody>
          <a:bodyPr>
            <a:noAutofit/>
          </a:bodyPr>
          <a:lstStyle/>
          <a:p>
            <a:pPr marL="0" indent="0">
              <a:buNone/>
            </a:pPr>
            <a:r>
              <a:rPr lang="ru-RU" sz="3200" dirty="0">
                <a:latin typeface="Arial" panose="020B0604020202020204" pitchFamily="34" charset="0"/>
                <a:cs typeface="Arial" panose="020B0604020202020204" pitchFamily="34" charset="0"/>
              </a:rPr>
              <a:t>- А, старая знакомая, здравствуй! - ласково проговорила Лиса, останавливаясь на берегу. - Давненько не видались. Поздравляю с зимой.</a:t>
            </a:r>
          </a:p>
        </p:txBody>
      </p:sp>
      <p:pic>
        <p:nvPicPr>
          <p:cNvPr id="6" name="Picture 2" descr="Тест по сказке Серая Шейка - Мамин-Сибиряк - Викторина с ответ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559" y="1752772"/>
            <a:ext cx="10286999" cy="499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236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577516" y="469232"/>
            <a:ext cx="5442284" cy="5707731"/>
          </a:xfrm>
        </p:spPr>
        <p:txBody>
          <a:bodyPr>
            <a:normAutofit lnSpcReduction="10000"/>
          </a:bodyPr>
          <a:lstStyle/>
          <a:p>
            <a:pPr marL="0" indent="0">
              <a:buNone/>
            </a:pPr>
            <a:r>
              <a:rPr lang="ru-RU" dirty="0"/>
              <a:t> </a:t>
            </a:r>
            <a:r>
              <a:rPr lang="ru-RU" dirty="0">
                <a:latin typeface="Arial" panose="020B0604020202020204" pitchFamily="34" charset="0"/>
                <a:cs typeface="Arial" panose="020B0604020202020204" pitchFamily="34" charset="0"/>
              </a:rPr>
              <a:t>Уходи, пожалуйста, я совсем не хочу с тобой разговаривать, - ответила Серая Шейка.</a:t>
            </a:r>
          </a:p>
          <a:p>
            <a:pPr marL="0" indent="0">
              <a:buNone/>
            </a:pPr>
            <a:r>
              <a:rPr lang="ru-RU" dirty="0">
                <a:latin typeface="Arial" panose="020B0604020202020204" pitchFamily="34" charset="0"/>
                <a:cs typeface="Arial" panose="020B0604020202020204" pitchFamily="34" charset="0"/>
              </a:rPr>
              <a:t>- Это за мою-то ласку! Хороша же ты, нечего сказать! А впрочем, про меня много лишнего говорят. Сами наделают что-нибудь, а потом на меня и свалят. Пока - до свидания!</a:t>
            </a:r>
          </a:p>
          <a:p>
            <a:pPr marL="0" indent="0">
              <a:buNone/>
            </a:pPr>
            <a:r>
              <a:rPr lang="ru-RU" dirty="0">
                <a:latin typeface="Arial" panose="020B0604020202020204" pitchFamily="34" charset="0"/>
                <a:cs typeface="Arial" panose="020B0604020202020204" pitchFamily="34" charset="0"/>
              </a:rPr>
              <a:t>Когда Лиса убралась, приковылял Заяц и сказал:</a:t>
            </a:r>
          </a:p>
          <a:p>
            <a:pPr marL="0" indent="0">
              <a:buNone/>
            </a:pPr>
            <a:r>
              <a:rPr lang="ru-RU" dirty="0">
                <a:latin typeface="Arial" panose="020B0604020202020204" pitchFamily="34" charset="0"/>
                <a:cs typeface="Arial" panose="020B0604020202020204" pitchFamily="34" charset="0"/>
              </a:rPr>
              <a:t>- Берегись, Серая Шейка: она опять придет.</a:t>
            </a:r>
          </a:p>
          <a:p>
            <a:pPr marL="0" indent="0">
              <a:buNone/>
            </a:pPr>
            <a:endParaRPr lang="ru-RU" dirty="0">
              <a:latin typeface="Arial" panose="020B0604020202020204" pitchFamily="34" charset="0"/>
              <a:cs typeface="Arial" panose="020B0604020202020204" pitchFamily="34" charset="0"/>
            </a:endParaRPr>
          </a:p>
        </p:txBody>
      </p:sp>
      <p:pic>
        <p:nvPicPr>
          <p:cNvPr id="6" name="Picture 2" descr="Сказка Серая шейка читать онлайн полностью, Мамин-Сибиряк"/>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85270" y="615991"/>
            <a:ext cx="5573329" cy="556097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6019800" y="615991"/>
            <a:ext cx="5704269" cy="5560971"/>
          </a:xfrm>
          <a:prstGeom prst="rect">
            <a:avLst/>
          </a:prstGeom>
        </p:spPr>
      </p:pic>
    </p:spTree>
    <p:extLst>
      <p:ext uri="{BB962C8B-B14F-4D97-AF65-F5344CB8AC3E}">
        <p14:creationId xmlns:p14="http://schemas.microsoft.com/office/powerpoint/2010/main" val="71658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24854" y="216568"/>
            <a:ext cx="5462336" cy="5960395"/>
          </a:xfrm>
        </p:spPr>
        <p:txBody>
          <a:bodyPr>
            <a:normAutofit lnSpcReduction="10000"/>
          </a:bodyPr>
          <a:lstStyle/>
          <a:p>
            <a:pPr marL="0" indent="0">
              <a:buNone/>
            </a:pPr>
            <a:r>
              <a:rPr lang="ru-RU" dirty="0">
                <a:latin typeface="Arial" panose="020B0604020202020204" pitchFamily="34" charset="0"/>
                <a:cs typeface="Arial" panose="020B0604020202020204" pitchFamily="34" charset="0"/>
              </a:rPr>
              <a:t>И Серая Шейка тоже начала бояться, как боялся Заяц. Бедная даже не могла любоваться творившимися кругом нее чудесами. Наступила уже настоящая зима. Земля была покрыта белоснежным ковром. Не оставалось ни одного темного пятнышка. Даже голые березы, ивы и рябины убрались инеем, точно серебристым пухом. А ели сделались еще важнее. Они стояли засыпанные снегом, как будто надели дорогую теплую шубу. </a:t>
            </a:r>
          </a:p>
        </p:txBody>
      </p:sp>
      <p:pic>
        <p:nvPicPr>
          <p:cNvPr id="5" name="Объект 4"/>
          <p:cNvPicPr>
            <a:picLocks noGrp="1" noChangeAspect="1"/>
          </p:cNvPicPr>
          <p:nvPr>
            <p:ph sz="half" idx="2"/>
          </p:nvPr>
        </p:nvPicPr>
        <p:blipFill>
          <a:blip r:embed="rId2"/>
          <a:stretch>
            <a:fillRect/>
          </a:stretch>
        </p:blipFill>
        <p:spPr>
          <a:xfrm>
            <a:off x="6200274" y="1058779"/>
            <a:ext cx="5650831" cy="4740362"/>
          </a:xfrm>
          <a:prstGeom prst="rect">
            <a:avLst/>
          </a:prstGeom>
        </p:spPr>
      </p:pic>
    </p:spTree>
    <p:extLst>
      <p:ext uri="{BB962C8B-B14F-4D97-AF65-F5344CB8AC3E}">
        <p14:creationId xmlns:p14="http://schemas.microsoft.com/office/powerpoint/2010/main" val="401697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88757" y="481264"/>
            <a:ext cx="5329989" cy="5695700"/>
          </a:xfrm>
        </p:spPr>
        <p:txBody>
          <a:bodyPr>
            <a:noAutofit/>
          </a:bodyPr>
          <a:lstStyle/>
          <a:p>
            <a:pPr marL="0" indent="0">
              <a:buNone/>
            </a:pPr>
            <a:r>
              <a:rPr lang="ru-RU" dirty="0" smtClean="0">
                <a:latin typeface="Arial" panose="020B0604020202020204" pitchFamily="34" charset="0"/>
                <a:cs typeface="Arial" panose="020B0604020202020204" pitchFamily="34" charset="0"/>
              </a:rPr>
              <a:t> Лиса </a:t>
            </a:r>
            <a:r>
              <a:rPr lang="ru-RU" dirty="0">
                <a:latin typeface="Arial" panose="020B0604020202020204" pitchFamily="34" charset="0"/>
                <a:cs typeface="Arial" panose="020B0604020202020204" pitchFamily="34" charset="0"/>
              </a:rPr>
              <a:t>начала приходить каждый день - проведать, не застыла ли </a:t>
            </a:r>
            <a:r>
              <a:rPr lang="ru-RU" dirty="0" smtClean="0">
                <a:latin typeface="Arial" panose="020B0604020202020204" pitchFamily="34" charset="0"/>
                <a:cs typeface="Arial" panose="020B0604020202020204" pitchFamily="34" charset="0"/>
              </a:rPr>
              <a:t>река</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Наступившие морозы делали свое дело. </a:t>
            </a:r>
            <a:r>
              <a:rPr lang="ru-RU" dirty="0" smtClean="0">
                <a:latin typeface="Arial" panose="020B0604020202020204" pitchFamily="34" charset="0"/>
                <a:cs typeface="Arial" panose="020B0604020202020204" pitchFamily="34" charset="0"/>
              </a:rPr>
              <a:t>Лед </a:t>
            </a:r>
            <a:r>
              <a:rPr lang="ru-RU" dirty="0">
                <a:latin typeface="Arial" panose="020B0604020202020204" pitchFamily="34" charset="0"/>
                <a:cs typeface="Arial" panose="020B0604020202020204" pitchFamily="34" charset="0"/>
              </a:rPr>
              <a:t>был крепкий, и Лиса садилась на самом краю. Бедная Серая Шейка со страху ныряла в воду, а Лиса сидела и зло подсмеивалась над ней:</a:t>
            </a:r>
          </a:p>
          <a:p>
            <a:pPr marL="0" indent="0">
              <a:buNone/>
            </a:pPr>
            <a:r>
              <a:rPr lang="ru-RU" dirty="0">
                <a:latin typeface="Arial" panose="020B0604020202020204" pitchFamily="34" charset="0"/>
                <a:cs typeface="Arial" panose="020B0604020202020204" pitchFamily="34" charset="0"/>
              </a:rPr>
              <a:t>- Ничего, ныряй, а я тебя все равно съем. </a:t>
            </a:r>
          </a:p>
          <a:p>
            <a:pPr marL="0" indent="0">
              <a:buNone/>
            </a:pPr>
            <a:endParaRPr lang="ru-RU" dirty="0">
              <a:latin typeface="Arial" panose="020B0604020202020204" pitchFamily="34" charset="0"/>
              <a:cs typeface="Arial" panose="020B0604020202020204" pitchFamily="34" charset="0"/>
            </a:endParaRPr>
          </a:p>
        </p:txBody>
      </p:sp>
      <p:pic>
        <p:nvPicPr>
          <p:cNvPr id="4" name="Объект 3"/>
          <p:cNvPicPr>
            <a:picLocks noGrp="1" noChangeAspect="1"/>
          </p:cNvPicPr>
          <p:nvPr>
            <p:ph sz="half" idx="2"/>
          </p:nvPr>
        </p:nvPicPr>
        <p:blipFill>
          <a:blip r:embed="rId2"/>
          <a:stretch>
            <a:fillRect/>
          </a:stretch>
        </p:blipFill>
        <p:spPr>
          <a:xfrm>
            <a:off x="5823284" y="898733"/>
            <a:ext cx="6136105" cy="5101389"/>
          </a:xfrm>
          <a:prstGeom prst="rect">
            <a:avLst/>
          </a:prstGeom>
        </p:spPr>
      </p:pic>
      <p:pic>
        <p:nvPicPr>
          <p:cNvPr id="12290" name="Picture 2" descr="Рисунки к рассказу &quot;Серая шейка&quot; карандашом (25 фото) 🔥 Прикольные картинки  и юмор"/>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23283" y="656614"/>
            <a:ext cx="6136105" cy="575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55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300789" y="1130968"/>
            <a:ext cx="5113422" cy="5045996"/>
          </a:xfrm>
        </p:spPr>
        <p:txBody>
          <a:bodyPr>
            <a:noAutofit/>
          </a:bodyPr>
          <a:lstStyle/>
          <a:p>
            <a:pPr marL="0" indent="0">
              <a:buNone/>
            </a:pPr>
            <a:r>
              <a:rPr lang="ru-RU" dirty="0" smtClean="0">
                <a:latin typeface="Arial" panose="020B0604020202020204" pitchFamily="34" charset="0"/>
                <a:cs typeface="Arial" panose="020B0604020202020204" pitchFamily="34" charset="0"/>
              </a:rPr>
              <a:t> </a:t>
            </a:r>
            <a:r>
              <a:rPr lang="ru-RU" sz="3200" dirty="0">
                <a:latin typeface="Arial" panose="020B0604020202020204" pitchFamily="34" charset="0"/>
                <a:cs typeface="Arial" panose="020B0604020202020204" pitchFamily="34" charset="0"/>
              </a:rPr>
              <a:t>Заяц видел с берега, что проделывала Лиса, и возмущался всем своим заячьим сердцем:</a:t>
            </a:r>
          </a:p>
          <a:p>
            <a:pPr marL="0" indent="0">
              <a:buNone/>
            </a:pPr>
            <a:r>
              <a:rPr lang="ru-RU" sz="3200" dirty="0">
                <a:latin typeface="Arial" panose="020B0604020202020204" pitchFamily="34" charset="0"/>
                <a:cs typeface="Arial" panose="020B0604020202020204" pitchFamily="34" charset="0"/>
              </a:rPr>
              <a:t>- Ах, какая бессовестная эта Лиса. Какая несчастная эта Серая Шейка! Съест ее Лиса.</a:t>
            </a:r>
          </a:p>
          <a:p>
            <a:pPr marL="0" indent="0">
              <a:buNone/>
            </a:pPr>
            <a:endParaRPr lang="ru-RU" sz="3200" dirty="0">
              <a:latin typeface="Arial" panose="020B0604020202020204" pitchFamily="34" charset="0"/>
              <a:cs typeface="Arial" panose="020B0604020202020204" pitchFamily="34" charset="0"/>
            </a:endParaRPr>
          </a:p>
        </p:txBody>
      </p:sp>
      <p:pic>
        <p:nvPicPr>
          <p:cNvPr id="4" name="Объект 3"/>
          <p:cNvPicPr>
            <a:picLocks noGrp="1" noChangeAspect="1"/>
          </p:cNvPicPr>
          <p:nvPr>
            <p:ph sz="half" idx="2"/>
          </p:nvPr>
        </p:nvPicPr>
        <p:blipFill>
          <a:blip r:embed="rId2"/>
          <a:stretch>
            <a:fillRect/>
          </a:stretch>
        </p:blipFill>
        <p:spPr>
          <a:xfrm>
            <a:off x="6086246" y="1046747"/>
            <a:ext cx="5163280" cy="5130217"/>
          </a:xfrm>
          <a:prstGeom prst="rect">
            <a:avLst/>
          </a:prstGeom>
        </p:spPr>
      </p:pic>
    </p:spTree>
    <p:extLst>
      <p:ext uri="{BB962C8B-B14F-4D97-AF65-F5344CB8AC3E}">
        <p14:creationId xmlns:p14="http://schemas.microsoft.com/office/powerpoint/2010/main" val="872298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8194" name="Picture 2" descr="Анимированная открытка &quot;Природа осень анимация&quo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324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Arial" panose="020B0604020202020204" pitchFamily="34" charset="0"/>
                <a:cs typeface="Arial" panose="020B0604020202020204" pitchFamily="34" charset="0"/>
              </a:rPr>
              <a:t>Составим </a:t>
            </a:r>
            <a:r>
              <a:rPr lang="ru-RU" b="1" dirty="0" err="1" smtClean="0">
                <a:latin typeface="Arial" panose="020B0604020202020204" pitchFamily="34" charset="0"/>
                <a:cs typeface="Arial" panose="020B0604020202020204" pitchFamily="34" charset="0"/>
              </a:rPr>
              <a:t>синквейн</a:t>
            </a:r>
            <a:endParaRPr lang="ru-RU" b="1" dirty="0">
              <a:latin typeface="Arial" panose="020B0604020202020204" pitchFamily="34" charset="0"/>
              <a:cs typeface="Arial" panose="020B0604020202020204" pitchFamily="34" charset="0"/>
            </a:endParaRPr>
          </a:p>
        </p:txBody>
      </p:sp>
      <p:sp>
        <p:nvSpPr>
          <p:cNvPr id="5" name="Объект 2"/>
          <p:cNvSpPr txBox="1">
            <a:spLocks/>
          </p:cNvSpPr>
          <p:nvPr/>
        </p:nvSpPr>
        <p:spPr>
          <a:xfrm>
            <a:off x="5991726" y="1925053"/>
            <a:ext cx="5077326" cy="36696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ru-RU" sz="3200" b="1" dirty="0" smtClean="0">
                <a:latin typeface="Arial" panose="020B0604020202020204" pitchFamily="34" charset="0"/>
                <a:cs typeface="Arial" panose="020B0604020202020204" pitchFamily="34" charset="0"/>
              </a:rPr>
              <a:t>Лиса.</a:t>
            </a: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Хитрая, злая.</a:t>
            </a:r>
            <a:endParaRPr lang="ru-RU" sz="3200" dirty="0" smtClean="0">
              <a:latin typeface="Arial" panose="020B0604020202020204" pitchFamily="34" charset="0"/>
              <a:cs typeface="Arial" panose="020B0604020202020204" pitchFamily="34" charset="0"/>
            </a:endParaRP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Бегает, охотится, хватает.</a:t>
            </a:r>
            <a:endParaRPr lang="ru-RU" sz="3200" dirty="0" smtClean="0">
              <a:latin typeface="Arial" panose="020B0604020202020204" pitchFamily="34" charset="0"/>
              <a:cs typeface="Arial" panose="020B0604020202020204" pitchFamily="34" charset="0"/>
            </a:endParaRP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И на хитрую лису капкан стоит.</a:t>
            </a:r>
            <a:endParaRPr lang="ru-RU" sz="3200" dirty="0" smtClean="0">
              <a:latin typeface="Arial" panose="020B0604020202020204" pitchFamily="34" charset="0"/>
              <a:cs typeface="Arial" panose="020B0604020202020204" pitchFamily="34" charset="0"/>
            </a:endParaRP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Дикий зверь.</a:t>
            </a:r>
            <a:endParaRPr lang="ru-RU" sz="3200" dirty="0" smtClean="0">
              <a:latin typeface="Arial" panose="020B0604020202020204" pitchFamily="34" charset="0"/>
              <a:cs typeface="Arial" panose="020B0604020202020204" pitchFamily="34" charset="0"/>
            </a:endParaRPr>
          </a:p>
          <a:p>
            <a:pPr marL="742950" indent="-742950">
              <a:buFont typeface="+mj-lt"/>
              <a:buAutoNum type="arabicPeriod"/>
            </a:pPr>
            <a:endParaRPr lang="ru-RU" sz="3600" dirty="0">
              <a:latin typeface="Arial" panose="020B0604020202020204" pitchFamily="34" charset="0"/>
              <a:cs typeface="Arial" panose="020B0604020202020204" pitchFamily="34" charset="0"/>
            </a:endParaRPr>
          </a:p>
        </p:txBody>
      </p:sp>
      <p:sp>
        <p:nvSpPr>
          <p:cNvPr id="4" name="Объект 3"/>
          <p:cNvSpPr>
            <a:spLocks noGrp="1"/>
          </p:cNvSpPr>
          <p:nvPr>
            <p:ph sz="half" idx="1"/>
          </p:nvPr>
        </p:nvSpPr>
        <p:spPr>
          <a:xfrm>
            <a:off x="565484" y="1825625"/>
            <a:ext cx="4803917" cy="4351338"/>
          </a:xfrm>
        </p:spPr>
        <p:txBody>
          <a:bodyPr/>
          <a:lstStyle/>
          <a:p>
            <a:pPr marL="0" indent="0">
              <a:buNone/>
            </a:pPr>
            <a:r>
              <a:rPr lang="ru-RU" dirty="0" smtClean="0">
                <a:latin typeface="Arial" panose="020B0604020202020204" pitchFamily="34" charset="0"/>
                <a:cs typeface="Arial" panose="020B0604020202020204" pitchFamily="34" charset="0"/>
              </a:rPr>
              <a:t>1. </a:t>
            </a:r>
            <a:r>
              <a:rPr lang="ru-RU" dirty="0" smtClean="0">
                <a:latin typeface="Arial" panose="020B0604020202020204" pitchFamily="34" charset="0"/>
                <a:cs typeface="Arial" panose="020B0604020202020204" pitchFamily="34" charset="0"/>
              </a:rPr>
              <a:t>С</a:t>
            </a:r>
            <a:r>
              <a:rPr lang="ru-RU" dirty="0" smtClean="0">
                <a:latin typeface="Arial" panose="020B0604020202020204" pitchFamily="34" charset="0"/>
                <a:cs typeface="Arial" panose="020B0604020202020204" pitchFamily="34" charset="0"/>
              </a:rPr>
              <a:t>уществительное</a:t>
            </a:r>
          </a:p>
          <a:p>
            <a:pPr marL="0" indent="0">
              <a:buNone/>
            </a:pPr>
            <a:r>
              <a:rPr lang="ru-RU" dirty="0" smtClean="0">
                <a:latin typeface="Arial" panose="020B0604020202020204" pitchFamily="34" charset="0"/>
                <a:cs typeface="Arial" panose="020B0604020202020204" pitchFamily="34" charset="0"/>
              </a:rPr>
              <a:t>2. </a:t>
            </a:r>
            <a:r>
              <a:rPr lang="ru-RU" dirty="0">
                <a:latin typeface="Arial" panose="020B0604020202020204" pitchFamily="34" charset="0"/>
                <a:cs typeface="Arial" panose="020B0604020202020204" pitchFamily="34" charset="0"/>
              </a:rPr>
              <a:t>Д</a:t>
            </a:r>
            <a:r>
              <a:rPr lang="ru-RU" dirty="0" smtClean="0">
                <a:latin typeface="Arial" panose="020B0604020202020204" pitchFamily="34" charset="0"/>
                <a:cs typeface="Arial" panose="020B0604020202020204" pitchFamily="34" charset="0"/>
              </a:rPr>
              <a:t>ва прилагательных</a:t>
            </a:r>
          </a:p>
          <a:p>
            <a:pPr marL="0" indent="0">
              <a:buNone/>
            </a:pPr>
            <a:r>
              <a:rPr lang="ru-RU" dirty="0" smtClean="0">
                <a:latin typeface="Arial" panose="020B0604020202020204" pitchFamily="34" charset="0"/>
                <a:cs typeface="Arial" panose="020B0604020202020204" pitchFamily="34" charset="0"/>
              </a:rPr>
              <a:t>3. </a:t>
            </a:r>
            <a:r>
              <a:rPr lang="ru-RU" dirty="0">
                <a:latin typeface="Arial" panose="020B0604020202020204" pitchFamily="34" charset="0"/>
                <a:cs typeface="Arial" panose="020B0604020202020204" pitchFamily="34" charset="0"/>
              </a:rPr>
              <a:t>Т</a:t>
            </a:r>
            <a:r>
              <a:rPr lang="ru-RU" dirty="0" smtClean="0">
                <a:latin typeface="Arial" panose="020B0604020202020204" pitchFamily="34" charset="0"/>
                <a:cs typeface="Arial" panose="020B0604020202020204" pitchFamily="34" charset="0"/>
              </a:rPr>
              <a:t>ри глагола</a:t>
            </a:r>
          </a:p>
          <a:p>
            <a:pPr marL="0" indent="0">
              <a:buNone/>
            </a:pPr>
            <a:r>
              <a:rPr lang="ru-RU" dirty="0" smtClean="0">
                <a:latin typeface="Arial" panose="020B0604020202020204" pitchFamily="34" charset="0"/>
                <a:cs typeface="Arial" panose="020B0604020202020204" pitchFamily="34" charset="0"/>
              </a:rPr>
              <a:t>4. Предложение из четырёх слов.</a:t>
            </a:r>
          </a:p>
          <a:p>
            <a:pPr marL="0" indent="0">
              <a:buNone/>
            </a:pPr>
            <a:r>
              <a:rPr lang="ru-RU" dirty="0" smtClean="0">
                <a:latin typeface="Arial" panose="020B0604020202020204" pitchFamily="34" charset="0"/>
                <a:cs typeface="Arial" panose="020B0604020202020204" pitchFamily="34" charset="0"/>
              </a:rPr>
              <a:t>5. Синоним</a:t>
            </a:r>
          </a:p>
          <a:p>
            <a:pPr marL="0" indent="0">
              <a:buNone/>
            </a:pPr>
            <a:endParaRPr lang="ru-RU" dirty="0">
              <a:latin typeface="Arial" panose="020B0604020202020204" pitchFamily="34" charset="0"/>
              <a:cs typeface="Arial" panose="020B0604020202020204" pitchFamily="34" charset="0"/>
            </a:endParaRPr>
          </a:p>
        </p:txBody>
      </p:sp>
      <p:pic>
        <p:nvPicPr>
          <p:cNvPr id="11" name="Picture 2" descr="Картина «Иллюстрация для сказки &quot;Серая шейка&quot;» Бумага, акварель 2019 г."/>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65484" y="1604963"/>
            <a:ext cx="532812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Arial" panose="020B0604020202020204" pitchFamily="34" charset="0"/>
                <a:cs typeface="Arial" panose="020B0604020202020204" pitchFamily="34" charset="0"/>
              </a:rPr>
              <a:t>Составим </a:t>
            </a:r>
            <a:r>
              <a:rPr lang="ru-RU" b="1" dirty="0" err="1" smtClean="0">
                <a:latin typeface="Arial" panose="020B0604020202020204" pitchFamily="34" charset="0"/>
                <a:cs typeface="Arial" panose="020B0604020202020204" pitchFamily="34" charset="0"/>
              </a:rPr>
              <a:t>синквейн</a:t>
            </a:r>
            <a:endParaRPr lang="ru-RU" b="1"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457200" y="1825625"/>
            <a:ext cx="5269832" cy="4351338"/>
          </a:xfrm>
        </p:spPr>
        <p:txBody>
          <a:bodyPr>
            <a:normAutofit/>
          </a:bodyPr>
          <a:lstStyle/>
          <a:p>
            <a:pPr marL="514350" indent="-514350">
              <a:buFont typeface="+mj-lt"/>
              <a:buAutoNum type="arabicPeriod"/>
            </a:pPr>
            <a:r>
              <a:rPr lang="ru-RU" sz="3200" b="1" dirty="0" smtClean="0">
                <a:latin typeface="Arial" panose="020B0604020202020204" pitchFamily="34" charset="0"/>
                <a:cs typeface="Arial" panose="020B0604020202020204" pitchFamily="34" charset="0"/>
              </a:rPr>
              <a:t>Уточка. </a:t>
            </a: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Больная</a:t>
            </a:r>
            <a:r>
              <a:rPr lang="ru-RU" sz="3200" b="1" dirty="0">
                <a:latin typeface="Arial" panose="020B0604020202020204" pitchFamily="34" charset="0"/>
                <a:cs typeface="Arial" panose="020B0604020202020204" pitchFamily="34" charset="0"/>
              </a:rPr>
              <a:t>, </a:t>
            </a:r>
            <a:r>
              <a:rPr lang="ru-RU" sz="3200" b="1" dirty="0" smtClean="0">
                <a:latin typeface="Arial" panose="020B0604020202020204" pitchFamily="34" charset="0"/>
                <a:cs typeface="Arial" panose="020B0604020202020204" pitchFamily="34" charset="0"/>
              </a:rPr>
              <a:t>беззащитная. </a:t>
            </a: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Болеет, грустит, боится</a:t>
            </a: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Храбрость </a:t>
            </a:r>
            <a:r>
              <a:rPr lang="ru-RU" sz="3200" b="1" dirty="0">
                <a:latin typeface="Arial" panose="020B0604020202020204" pitchFamily="34" charset="0"/>
                <a:cs typeface="Arial" panose="020B0604020202020204" pitchFamily="34" charset="0"/>
              </a:rPr>
              <a:t>– </a:t>
            </a:r>
            <a:r>
              <a:rPr lang="ru-RU" sz="3200" b="1" dirty="0" smtClean="0">
                <a:latin typeface="Arial" panose="020B0604020202020204" pitchFamily="34" charset="0"/>
                <a:cs typeface="Arial" panose="020B0604020202020204" pitchFamily="34" charset="0"/>
              </a:rPr>
              <a:t>половина спасения.</a:t>
            </a:r>
          </a:p>
          <a:p>
            <a:pPr marL="514350" indent="-514350">
              <a:buFont typeface="+mj-lt"/>
              <a:buAutoNum type="arabicPeriod"/>
            </a:pPr>
            <a:r>
              <a:rPr lang="ru-RU" sz="3200" b="1" dirty="0">
                <a:latin typeface="Arial" panose="020B0604020202020204" pitchFamily="34" charset="0"/>
                <a:cs typeface="Arial" panose="020B0604020202020204" pitchFamily="34" charset="0"/>
              </a:rPr>
              <a:t>Дикая </a:t>
            </a:r>
            <a:r>
              <a:rPr lang="ru-RU" sz="3200" b="1" dirty="0" smtClean="0">
                <a:latin typeface="Arial" panose="020B0604020202020204" pitchFamily="34" charset="0"/>
                <a:cs typeface="Arial" panose="020B0604020202020204" pitchFamily="34" charset="0"/>
              </a:rPr>
              <a:t>птица.</a:t>
            </a:r>
            <a:endParaRPr lang="ru-RU" sz="3200" b="1" dirty="0">
              <a:latin typeface="Arial" panose="020B0604020202020204" pitchFamily="34" charset="0"/>
              <a:cs typeface="Arial" panose="020B0604020202020204" pitchFamily="34" charset="0"/>
            </a:endParaRPr>
          </a:p>
        </p:txBody>
      </p:sp>
      <p:sp>
        <p:nvSpPr>
          <p:cNvPr id="5" name="Объект 2"/>
          <p:cNvSpPr txBox="1">
            <a:spLocks/>
          </p:cNvSpPr>
          <p:nvPr/>
        </p:nvSpPr>
        <p:spPr>
          <a:xfrm>
            <a:off x="5991726" y="1925053"/>
            <a:ext cx="5077326" cy="36696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ru-RU" sz="3200" b="1" dirty="0" smtClean="0">
                <a:latin typeface="Arial" panose="020B0604020202020204" pitchFamily="34" charset="0"/>
                <a:cs typeface="Arial" panose="020B0604020202020204" pitchFamily="34" charset="0"/>
              </a:rPr>
              <a:t>Лиса.</a:t>
            </a: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Хитрая, злая.</a:t>
            </a:r>
            <a:endParaRPr lang="ru-RU" sz="3200" dirty="0" smtClean="0">
              <a:latin typeface="Arial" panose="020B0604020202020204" pitchFamily="34" charset="0"/>
              <a:cs typeface="Arial" panose="020B0604020202020204" pitchFamily="34" charset="0"/>
            </a:endParaRP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Бегает, охотится, хватает.</a:t>
            </a:r>
            <a:endParaRPr lang="ru-RU" sz="3200" dirty="0" smtClean="0">
              <a:latin typeface="Arial" panose="020B0604020202020204" pitchFamily="34" charset="0"/>
              <a:cs typeface="Arial" panose="020B0604020202020204" pitchFamily="34" charset="0"/>
            </a:endParaRP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И на хитрую лису капкан стоит.</a:t>
            </a:r>
            <a:endParaRPr lang="ru-RU" sz="3200" dirty="0" smtClean="0">
              <a:latin typeface="Arial" panose="020B0604020202020204" pitchFamily="34" charset="0"/>
              <a:cs typeface="Arial" panose="020B0604020202020204" pitchFamily="34" charset="0"/>
            </a:endParaRPr>
          </a:p>
          <a:p>
            <a:pPr marL="514350" indent="-514350">
              <a:buFont typeface="+mj-lt"/>
              <a:buAutoNum type="arabicPeriod"/>
            </a:pPr>
            <a:r>
              <a:rPr lang="ru-RU" sz="3200" b="1" dirty="0" smtClean="0">
                <a:latin typeface="Arial" panose="020B0604020202020204" pitchFamily="34" charset="0"/>
                <a:cs typeface="Arial" panose="020B0604020202020204" pitchFamily="34" charset="0"/>
              </a:rPr>
              <a:t>Дикий зверь.</a:t>
            </a:r>
            <a:endParaRPr lang="ru-RU" sz="3200" dirty="0" smtClean="0">
              <a:latin typeface="Arial" panose="020B0604020202020204" pitchFamily="34" charset="0"/>
              <a:cs typeface="Arial" panose="020B0604020202020204" pitchFamily="34" charset="0"/>
            </a:endParaRPr>
          </a:p>
          <a:p>
            <a:pPr marL="742950" indent="-742950">
              <a:buFont typeface="+mj-lt"/>
              <a:buAutoNum type="arabicPeriod"/>
            </a:pPr>
            <a:endParaRPr lang="ru-RU" sz="3600" dirty="0">
              <a:latin typeface="Arial" panose="020B0604020202020204" pitchFamily="34" charset="0"/>
              <a:cs typeface="Arial" panose="020B0604020202020204" pitchFamily="34" charset="0"/>
            </a:endParaRPr>
          </a:p>
        </p:txBody>
      </p:sp>
      <p:pic>
        <p:nvPicPr>
          <p:cNvPr id="6" name="Объект 3"/>
          <p:cNvPicPr>
            <a:picLocks noGrp="1" noChangeAspect="1"/>
          </p:cNvPicPr>
          <p:nvPr>
            <p:ph idx="1"/>
          </p:nvPr>
        </p:nvPicPr>
        <p:blipFill>
          <a:blip r:embed="rId2"/>
          <a:stretch>
            <a:fillRect/>
          </a:stretch>
        </p:blipFill>
        <p:spPr>
          <a:xfrm>
            <a:off x="5991726" y="1690688"/>
            <a:ext cx="5161548" cy="4357546"/>
          </a:xfrm>
          <a:prstGeom prst="rect">
            <a:avLst/>
          </a:prstGeom>
        </p:spPr>
      </p:pic>
    </p:spTree>
    <p:extLst>
      <p:ext uri="{BB962C8B-B14F-4D97-AF65-F5344CB8AC3E}">
        <p14:creationId xmlns:p14="http://schemas.microsoft.com/office/powerpoint/2010/main" val="1194753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12176940" cy="1515979"/>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endParaRPr sz="3804" dirty="0"/>
          </a:p>
        </p:txBody>
      </p:sp>
      <p:sp>
        <p:nvSpPr>
          <p:cNvPr id="2" name="Заголовок 1"/>
          <p:cNvSpPr>
            <a:spLocks noGrp="1"/>
          </p:cNvSpPr>
          <p:nvPr>
            <p:ph type="title"/>
          </p:nvPr>
        </p:nvSpPr>
        <p:spPr>
          <a:xfrm>
            <a:off x="838200" y="1"/>
            <a:ext cx="10515600" cy="1690688"/>
          </a:xfrm>
        </p:spPr>
        <p:txBody>
          <a:bodyPr>
            <a:normAutofit/>
          </a:bodyPr>
          <a:lstStyle/>
          <a:p>
            <a:pPr algn="ctr"/>
            <a:r>
              <a:rPr lang="ru-RU" sz="5400" dirty="0" smtClean="0">
                <a:solidFill>
                  <a:schemeClr val="bg1"/>
                </a:solidFill>
                <a:latin typeface="Arial" panose="020B0604020202020204" pitchFamily="34" charset="0"/>
                <a:cs typeface="Arial" panose="020B0604020202020204" pitchFamily="34" charset="0"/>
              </a:rPr>
              <a:t>Сегодня на уроке</a:t>
            </a:r>
            <a:endParaRPr lang="ru-RU" sz="5400" dirty="0">
              <a:solidFill>
                <a:schemeClr val="bg1"/>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433138" y="2225841"/>
            <a:ext cx="6978316" cy="3951121"/>
          </a:xfrm>
        </p:spPr>
        <p:txBody>
          <a:bodyPr>
            <a:normAutofit/>
          </a:bodyPr>
          <a:lstStyle/>
          <a:p>
            <a:pPr marL="742950" indent="-742950">
              <a:buAutoNum type="arabicPeriod"/>
            </a:pPr>
            <a:r>
              <a:rPr lang="ru-RU" sz="3600" dirty="0" smtClean="0">
                <a:latin typeface="Arial" panose="020B0604020202020204" pitchFamily="34" charset="0"/>
                <a:cs typeface="Arial" panose="020B0604020202020204" pitchFamily="34" charset="0"/>
              </a:rPr>
              <a:t>Продолжим  читать сказку «Серая шейка».</a:t>
            </a:r>
          </a:p>
          <a:p>
            <a:pPr marL="0" indent="0">
              <a:buNone/>
            </a:pPr>
            <a:r>
              <a:rPr lang="ru-RU" sz="3600" dirty="0" smtClean="0">
                <a:latin typeface="Arial" panose="020B0604020202020204" pitchFamily="34" charset="0"/>
                <a:cs typeface="Arial" panose="020B0604020202020204" pitchFamily="34" charset="0"/>
              </a:rPr>
              <a:t>2. Ответим на вопросы по тексту.</a:t>
            </a:r>
          </a:p>
          <a:p>
            <a:pPr marL="0" indent="0">
              <a:buNone/>
            </a:pPr>
            <a:r>
              <a:rPr lang="ru-RU" sz="3600" dirty="0" smtClean="0">
                <a:latin typeface="Arial" panose="020B0604020202020204" pitchFamily="34" charset="0"/>
                <a:cs typeface="Arial" panose="020B0604020202020204" pitchFamily="34" charset="0"/>
              </a:rPr>
              <a:t>3. Составим характеристику героям сказки.</a:t>
            </a:r>
          </a:p>
        </p:txBody>
      </p:sp>
      <p:pic>
        <p:nvPicPr>
          <p:cNvPr id="9218" name="Picture 2" descr="Анимированная открытка &quot;Природа осень анимация&quo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79060" y="2512845"/>
            <a:ext cx="4111934" cy="297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08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sz="half" idx="1"/>
          </p:nvPr>
        </p:nvSpPr>
        <p:spPr>
          <a:xfrm>
            <a:off x="565484" y="1034716"/>
            <a:ext cx="5082172" cy="5424529"/>
          </a:xfrm>
        </p:spPr>
        <p:txBody>
          <a:bodyPr>
            <a:normAutofit/>
          </a:bodyPr>
          <a:lstStyle/>
          <a:p>
            <a:pPr marL="0" indent="0">
              <a:buNone/>
            </a:pPr>
            <a:r>
              <a:rPr lang="ru-RU" dirty="0">
                <a:latin typeface="Arial" panose="020B0604020202020204" pitchFamily="34" charset="0"/>
                <a:cs typeface="Arial" panose="020B0604020202020204" pitchFamily="34" charset="0"/>
              </a:rPr>
              <a:t>1</a:t>
            </a:r>
            <a:r>
              <a:rPr lang="ru-RU" dirty="0" smtClean="0">
                <a:latin typeface="Arial" panose="020B0604020202020204" pitchFamily="34" charset="0"/>
                <a:cs typeface="Arial" panose="020B0604020202020204" pitchFamily="34" charset="0"/>
              </a:rPr>
              <a:t>. СТАРАЯ </a:t>
            </a:r>
            <a:r>
              <a:rPr lang="ru-RU" dirty="0">
                <a:latin typeface="Arial" panose="020B0604020202020204" pitchFamily="34" charset="0"/>
                <a:cs typeface="Arial" panose="020B0604020202020204" pitchFamily="34" charset="0"/>
              </a:rPr>
              <a:t>УТКА.</a:t>
            </a:r>
          </a:p>
          <a:p>
            <a:pPr marL="0" indent="0">
              <a:buNone/>
            </a:pPr>
            <a:r>
              <a:rPr lang="ru-RU" dirty="0" smtClean="0">
                <a:latin typeface="Arial" panose="020B0604020202020204" pitchFamily="34" charset="0"/>
                <a:cs typeface="Arial" panose="020B0604020202020204" pitchFamily="34" charset="0"/>
              </a:rPr>
              <a:t>2. Ласковая</a:t>
            </a:r>
            <a:r>
              <a:rPr lang="ru-RU" dirty="0">
                <a:latin typeface="Arial" panose="020B0604020202020204" pitchFamily="34" charset="0"/>
                <a:cs typeface="Arial" panose="020B0604020202020204" pitchFamily="34" charset="0"/>
              </a:rPr>
              <a:t>, заботливая.</a:t>
            </a:r>
          </a:p>
          <a:p>
            <a:pPr marL="0" indent="0">
              <a:buNone/>
            </a:pPr>
            <a:r>
              <a:rPr lang="ru-RU" dirty="0">
                <a:latin typeface="Arial" panose="020B0604020202020204" pitchFamily="34" charset="0"/>
                <a:cs typeface="Arial" panose="020B0604020202020204" pitchFamily="34" charset="0"/>
              </a:rPr>
              <a:t>3</a:t>
            </a:r>
            <a:r>
              <a:rPr lang="ru-RU" dirty="0" smtClean="0">
                <a:latin typeface="Arial" panose="020B0604020202020204" pitchFamily="34" charset="0"/>
                <a:cs typeface="Arial" panose="020B0604020202020204" pitchFamily="34" charset="0"/>
              </a:rPr>
              <a:t>. Любит</a:t>
            </a:r>
            <a:r>
              <a:rPr lang="ru-RU" dirty="0">
                <a:latin typeface="Arial" panose="020B0604020202020204" pitchFamily="34" charset="0"/>
                <a:cs typeface="Arial" panose="020B0604020202020204" pitchFamily="34" charset="0"/>
              </a:rPr>
              <a:t>, сочувствует, переживает.</a:t>
            </a:r>
          </a:p>
          <a:p>
            <a:pPr marL="0" indent="0">
              <a:buNone/>
            </a:pPr>
            <a:r>
              <a:rPr lang="ru-RU" dirty="0">
                <a:latin typeface="Arial" panose="020B0604020202020204" pitchFamily="34" charset="0"/>
                <a:cs typeface="Arial" panose="020B0604020202020204" pitchFamily="34" charset="0"/>
              </a:rPr>
              <a:t>4</a:t>
            </a:r>
            <a:r>
              <a:rPr lang="ru-RU" dirty="0" smtClean="0">
                <a:latin typeface="Arial" panose="020B0604020202020204" pitchFamily="34" charset="0"/>
                <a:cs typeface="Arial" panose="020B0604020202020204" pitchFamily="34" charset="0"/>
              </a:rPr>
              <a:t>. Судьба </a:t>
            </a:r>
            <a:r>
              <a:rPr lang="ru-RU" dirty="0">
                <a:latin typeface="Arial" panose="020B0604020202020204" pitchFamily="34" charset="0"/>
                <a:cs typeface="Arial" panose="020B0604020202020204" pitchFamily="34" charset="0"/>
              </a:rPr>
              <a:t>бывает горькой и жестокой.</a:t>
            </a:r>
          </a:p>
          <a:p>
            <a:pPr marL="0" indent="0">
              <a:buNone/>
            </a:pPr>
            <a:r>
              <a:rPr lang="ru-RU" dirty="0">
                <a:latin typeface="Arial" panose="020B0604020202020204" pitchFamily="34" charset="0"/>
                <a:cs typeface="Arial" panose="020B0604020202020204" pitchFamily="34" charset="0"/>
              </a:rPr>
              <a:t>5</a:t>
            </a:r>
            <a:r>
              <a:rPr lang="ru-RU"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Мама.</a:t>
            </a:r>
            <a:endParaRPr lang="ru-RU" dirty="0">
              <a:latin typeface="Arial" panose="020B0604020202020204" pitchFamily="34" charset="0"/>
              <a:cs typeface="Arial" panose="020B0604020202020204" pitchFamily="34" charset="0"/>
            </a:endParaRPr>
          </a:p>
          <a:p>
            <a:pPr marL="0" indent="0">
              <a:buNone/>
            </a:pPr>
            <a:r>
              <a:rPr lang="ru-RU" sz="3600" dirty="0">
                <a:latin typeface="Arial" panose="020B0604020202020204" pitchFamily="34" charset="0"/>
                <a:cs typeface="Arial" panose="020B0604020202020204" pitchFamily="34" charset="0"/>
              </a:rPr>
              <a:t/>
            </a:r>
            <a:br>
              <a:rPr lang="ru-RU" sz="3600" dirty="0">
                <a:latin typeface="Arial" panose="020B0604020202020204" pitchFamily="34" charset="0"/>
                <a:cs typeface="Arial" panose="020B0604020202020204" pitchFamily="34" charset="0"/>
              </a:rPr>
            </a:br>
            <a:endParaRPr lang="ru-RU" sz="3600" dirty="0">
              <a:latin typeface="Arial" panose="020B0604020202020204" pitchFamily="34" charset="0"/>
              <a:cs typeface="Arial" panose="020B0604020202020204" pitchFamily="34" charset="0"/>
            </a:endParaRPr>
          </a:p>
        </p:txBody>
      </p:sp>
      <p:pic>
        <p:nvPicPr>
          <p:cNvPr id="14338" name="Picture 2" descr="Утка плавает в воде Бесплатная фотография - Public Domain Pictur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03231" y="1145382"/>
            <a:ext cx="548396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Дикие утки (Сергей Андропов) / Стихи.р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656" y="92472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490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1000"/>
                                        <p:tgtEl>
                                          <p:spTgt spid="14340"/>
                                        </p:tgtEl>
                                      </p:cBhvr>
                                    </p:animEffect>
                                    <p:anim calcmode="lin" valueType="num">
                                      <p:cBhvr>
                                        <p:cTn id="8" dur="1000" fill="hold"/>
                                        <p:tgtEl>
                                          <p:spTgt spid="14340"/>
                                        </p:tgtEl>
                                        <p:attrNameLst>
                                          <p:attrName>ppt_x</p:attrName>
                                        </p:attrNameLst>
                                      </p:cBhvr>
                                      <p:tavLst>
                                        <p:tav tm="0">
                                          <p:val>
                                            <p:strVal val="#ppt_x"/>
                                          </p:val>
                                        </p:tav>
                                        <p:tav tm="100000">
                                          <p:val>
                                            <p:strVal val="#ppt_x"/>
                                          </p:val>
                                        </p:tav>
                                      </p:tavLst>
                                    </p:anim>
                                    <p:anim calcmode="lin" valueType="num">
                                      <p:cBhvr>
                                        <p:cTn id="9"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6228348" y="1046747"/>
            <a:ext cx="5145506" cy="4678742"/>
          </a:xfrm>
          <a:prstGeom prst="rect">
            <a:avLst/>
          </a:prstGeom>
        </p:spPr>
      </p:pic>
      <p:sp>
        <p:nvSpPr>
          <p:cNvPr id="3" name="Прямоугольник 2"/>
          <p:cNvSpPr/>
          <p:nvPr/>
        </p:nvSpPr>
        <p:spPr>
          <a:xfrm>
            <a:off x="565484" y="1046747"/>
            <a:ext cx="4872789" cy="4524315"/>
          </a:xfrm>
          <a:prstGeom prst="rect">
            <a:avLst/>
          </a:prstGeom>
        </p:spPr>
        <p:txBody>
          <a:bodyPr wrap="square">
            <a:spAutoFit/>
          </a:bodyPr>
          <a:lstStyle/>
          <a:p>
            <a:r>
              <a:rPr lang="ru-RU" sz="3200" dirty="0" smtClean="0">
                <a:latin typeface="Arial" panose="020B0604020202020204" pitchFamily="34" charset="0"/>
                <a:cs typeface="Arial" panose="020B0604020202020204" pitchFamily="34" charset="0"/>
              </a:rPr>
              <a:t> </a:t>
            </a:r>
            <a:r>
              <a:rPr lang="ru-RU" sz="3200" dirty="0">
                <a:latin typeface="Arial" panose="020B0604020202020204" pitchFamily="34" charset="0"/>
                <a:cs typeface="Arial" panose="020B0604020202020204" pitchFamily="34" charset="0"/>
              </a:rPr>
              <a:t>Серой Шейке нужно бороться за жизнь. Нужно быть стойкой и сильной.</a:t>
            </a:r>
          </a:p>
          <a:p>
            <a:r>
              <a:rPr lang="ru-RU" sz="3200" dirty="0">
                <a:latin typeface="Arial" panose="020B0604020202020204" pitchFamily="34" charset="0"/>
                <a:cs typeface="Arial" panose="020B0604020202020204" pitchFamily="34" charset="0"/>
              </a:rPr>
              <a:t>Хватит ли у неё сил, у одной противостоять холодной зиме?</a:t>
            </a:r>
          </a:p>
          <a:p>
            <a:r>
              <a:rPr lang="ru-RU" sz="3200" dirty="0">
                <a:latin typeface="Arial" panose="020B0604020202020204" pitchFamily="34" charset="0"/>
                <a:cs typeface="Arial" panose="020B0604020202020204" pitchFamily="34" charset="0"/>
              </a:rPr>
              <a:t>Кто поддерживал её в тяжёлую минуту?</a:t>
            </a:r>
          </a:p>
        </p:txBody>
      </p:sp>
    </p:spTree>
    <p:extLst>
      <p:ext uri="{BB962C8B-B14F-4D97-AF65-F5344CB8AC3E}">
        <p14:creationId xmlns:p14="http://schemas.microsoft.com/office/powerpoint/2010/main" val="7101181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Arial" panose="020B0604020202020204" pitchFamily="34" charset="0"/>
                <a:cs typeface="Arial" panose="020B0604020202020204" pitchFamily="34" charset="0"/>
              </a:rPr>
              <a:t>Словарная работа</a:t>
            </a:r>
            <a:endParaRPr lang="ru-RU" b="1"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854242" y="2021305"/>
            <a:ext cx="7134726" cy="4155657"/>
          </a:xfrm>
        </p:spPr>
        <p:txBody>
          <a:bodyPr>
            <a:normAutofit/>
          </a:bodyPr>
          <a:lstStyle/>
          <a:p>
            <a:pPr marL="0" indent="0">
              <a:buNone/>
            </a:pPr>
            <a:r>
              <a:rPr lang="ru-RU" dirty="0" smtClean="0">
                <a:latin typeface="Arial" panose="020B0604020202020204" pitchFamily="34" charset="0"/>
                <a:cs typeface="Arial" panose="020B0604020202020204" pitchFamily="34" charset="0"/>
              </a:rPr>
              <a:t>подкрасться- </a:t>
            </a:r>
            <a:r>
              <a:rPr lang="uz-Latn-UZ" dirty="0" smtClean="0">
                <a:latin typeface="Arial" panose="020B0604020202020204" pitchFamily="34" charset="0"/>
                <a:cs typeface="Arial" panose="020B0604020202020204" pitchFamily="34" charset="0"/>
              </a:rPr>
              <a:t>yashirincha </a:t>
            </a:r>
          </a:p>
          <a:p>
            <a:pPr marL="0" indent="0">
              <a:buNone/>
            </a:pPr>
            <a:r>
              <a:rPr lang="ru-RU" dirty="0">
                <a:latin typeface="Arial" panose="020B0604020202020204" pitchFamily="34" charset="0"/>
                <a:cs typeface="Arial" panose="020B0604020202020204" pitchFamily="34" charset="0"/>
              </a:rPr>
              <a:t>п</a:t>
            </a:r>
            <a:r>
              <a:rPr lang="ru-RU" dirty="0" smtClean="0">
                <a:latin typeface="Arial" panose="020B0604020202020204" pitchFamily="34" charset="0"/>
                <a:cs typeface="Arial" panose="020B0604020202020204" pitchFamily="34" charset="0"/>
              </a:rPr>
              <a:t>оложить за пазуху- </a:t>
            </a:r>
            <a:r>
              <a:rPr lang="uz-Latn-UZ" dirty="0" smtClean="0">
                <a:latin typeface="Arial" panose="020B0604020202020204" pitchFamily="34" charset="0"/>
                <a:cs typeface="Arial" panose="020B0604020202020204" pitchFamily="34" charset="0"/>
              </a:rPr>
              <a:t>qo‘yniga solmoq</a:t>
            </a:r>
          </a:p>
          <a:p>
            <a:pPr marL="0" indent="0">
              <a:buNone/>
            </a:pPr>
            <a:r>
              <a:rPr lang="ru-RU" dirty="0" smtClean="0">
                <a:latin typeface="Arial" panose="020B0604020202020204" pitchFamily="34" charset="0"/>
                <a:cs typeface="Arial" panose="020B0604020202020204" pitchFamily="34" charset="0"/>
              </a:rPr>
              <a:t>ползёт- </a:t>
            </a:r>
            <a:r>
              <a:rPr lang="uz-Latn-UZ" dirty="0" smtClean="0">
                <a:latin typeface="Arial" panose="020B0604020202020204" pitchFamily="34" charset="0"/>
                <a:cs typeface="Arial" panose="020B0604020202020204" pitchFamily="34" charset="0"/>
              </a:rPr>
              <a:t>sudralmoq</a:t>
            </a:r>
            <a:endParaRPr lang="ru-RU" dirty="0" smtClean="0">
              <a:latin typeface="Arial" panose="020B0604020202020204" pitchFamily="34" charset="0"/>
              <a:cs typeface="Arial" panose="020B0604020202020204" pitchFamily="34" charset="0"/>
            </a:endParaRPr>
          </a:p>
          <a:p>
            <a:pPr marL="0" indent="0">
              <a:buNone/>
            </a:pPr>
            <a:r>
              <a:rPr lang="ru-RU" dirty="0" smtClean="0">
                <a:latin typeface="Arial" panose="020B0604020202020204" pitchFamily="34" charset="0"/>
                <a:cs typeface="Arial" panose="020B0604020202020204" pitchFamily="34" charset="0"/>
              </a:rPr>
              <a:t>попорчено- </a:t>
            </a:r>
            <a:r>
              <a:rPr lang="uz-Latn-UZ" dirty="0" smtClean="0">
                <a:latin typeface="Arial" panose="020B0604020202020204" pitchFamily="34" charset="0"/>
                <a:cs typeface="Arial" panose="020B0604020202020204" pitchFamily="34" charset="0"/>
              </a:rPr>
              <a:t>shikastlangan</a:t>
            </a:r>
          </a:p>
          <a:p>
            <a:pPr marL="0" indent="0">
              <a:buNone/>
            </a:pPr>
            <a:r>
              <a:rPr lang="ru-RU" dirty="0">
                <a:latin typeface="Arial" panose="020B0604020202020204" pitchFamily="34" charset="0"/>
                <a:cs typeface="Arial" panose="020B0604020202020204" pitchFamily="34" charset="0"/>
              </a:rPr>
              <a:t>п</a:t>
            </a:r>
            <a:r>
              <a:rPr lang="ru-RU" dirty="0" smtClean="0">
                <a:latin typeface="Arial" panose="020B0604020202020204" pitchFamily="34" charset="0"/>
                <a:cs typeface="Arial" panose="020B0604020202020204" pitchFamily="34" charset="0"/>
              </a:rPr>
              <a:t>рицеливался- </a:t>
            </a:r>
            <a:r>
              <a:rPr lang="uz-Latn-UZ" dirty="0" smtClean="0">
                <a:latin typeface="Arial" panose="020B0604020202020204" pitchFamily="34" charset="0"/>
                <a:cs typeface="Arial" panose="020B0604020202020204" pitchFamily="34" charset="0"/>
              </a:rPr>
              <a:t>nishonga oldi</a:t>
            </a:r>
            <a:endParaRPr lang="en-US" dirty="0" smtClean="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л</a:t>
            </a:r>
            <a:r>
              <a:rPr lang="ru-RU" dirty="0" smtClean="0">
                <a:latin typeface="Arial" panose="020B0604020202020204" pitchFamily="34" charset="0"/>
                <a:cs typeface="Arial" panose="020B0604020202020204" pitchFamily="34" charset="0"/>
              </a:rPr>
              <a:t>исий воротник- </a:t>
            </a:r>
            <a:r>
              <a:rPr lang="uz-Latn-UZ" dirty="0" smtClean="0">
                <a:latin typeface="Arial" panose="020B0604020202020204" pitchFamily="34" charset="0"/>
                <a:cs typeface="Arial" panose="020B0604020202020204" pitchFamily="34" charset="0"/>
              </a:rPr>
              <a:t>tulki yoqasi</a:t>
            </a:r>
          </a:p>
        </p:txBody>
      </p:sp>
      <p:pic>
        <p:nvPicPr>
          <p:cNvPr id="4099" name="Picture 3" descr="Емеля-охотник. Глава III (Мамин-Сибиряк) — читать онлай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632" y="3217697"/>
            <a:ext cx="285750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Емеля-охотник (fb2) | КулЛиб - Классная библиотека! Скачать книги бесплатн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4732" y="1230854"/>
            <a:ext cx="1909068" cy="278405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Лисий воротник — изи купить, изи продать на IZI.ua"/>
          <p:cNvPicPr>
            <a:picLocks noChangeAspect="1" noChangeArrowheads="1"/>
          </p:cNvPicPr>
          <p:nvPr/>
        </p:nvPicPr>
        <p:blipFill rotWithShape="1">
          <a:blip r:embed="rId4">
            <a:extLst>
              <a:ext uri="{28A0092B-C50C-407E-A947-70E740481C1C}">
                <a14:useLocalDpi xmlns:a14="http://schemas.microsoft.com/office/drawing/2010/main" val="0"/>
              </a:ext>
            </a:extLst>
          </a:blip>
          <a:srcRect l="6548" t="27715" r="7476" b="10889"/>
          <a:stretch/>
        </p:blipFill>
        <p:spPr bwMode="auto">
          <a:xfrm>
            <a:off x="4841312" y="5307056"/>
            <a:ext cx="1360910" cy="1348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89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p:txBody>
          <a:bodyPr/>
          <a:lstStyle/>
          <a:p>
            <a:endParaRPr lang="ru-RU"/>
          </a:p>
        </p:txBody>
      </p:sp>
      <p:sp>
        <p:nvSpPr>
          <p:cNvPr id="5" name="Rectangle 1"/>
          <p:cNvSpPr>
            <a:spLocks noChangeArrowheads="1"/>
          </p:cNvSpPr>
          <p:nvPr/>
        </p:nvSpPr>
        <p:spPr bwMode="auto">
          <a:xfrm>
            <a:off x="433137" y="1374455"/>
            <a:ext cx="501716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047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04788" algn="l" defTabSz="914400" rtl="0" eaLnBrk="0" fontAlgn="base" latinLnBrk="0" hangingPunct="0">
              <a:lnSpc>
                <a:spcPct val="100000"/>
              </a:lnSpc>
              <a:spcBef>
                <a:spcPct val="0"/>
              </a:spcBef>
              <a:spcAft>
                <a:spcPct val="0"/>
              </a:spcAft>
              <a:buClrTx/>
              <a:buSzTx/>
              <a:buFontTx/>
              <a:buNone/>
              <a:tabLst/>
            </a:pPr>
            <a:r>
              <a:rPr kumimoji="0" lang="ru-RU" altLang="ru-RU" sz="32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Дело было утром. Заяц выскочил покормиться и поиграть с другими зайцами. Мороз был здоровый, и зайцы грелись, поколачивая лапку о лапку. Хотя и холодно, а все-таки весело.</a:t>
            </a:r>
            <a:endParaRPr kumimoji="0" lang="ru-RU" altLang="ru-RU" sz="4000" b="0" i="0" u="none" strike="noStrike" cap="none" normalizeH="0" baseline="0" dirty="0" smtClean="0">
              <a:ln>
                <a:noFill/>
              </a:ln>
              <a:solidFill>
                <a:schemeClr val="tx1"/>
              </a:solidFill>
              <a:effectLst/>
            </a:endParaRPr>
          </a:p>
          <a:p>
            <a:pPr marL="0" marR="0" lvl="0" indent="204788" algn="l" defTabSz="914400" rtl="0" eaLnBrk="0" fontAlgn="base" latinLnBrk="0" hangingPunct="0">
              <a:lnSpc>
                <a:spcPct val="100000"/>
              </a:lnSpc>
              <a:spcBef>
                <a:spcPct val="0"/>
              </a:spcBef>
              <a:spcAft>
                <a:spcPct val="0"/>
              </a:spcAft>
              <a:buClrTx/>
              <a:buSzTx/>
              <a:buFontTx/>
              <a:buNone/>
              <a:tabLst/>
            </a:pPr>
            <a:r>
              <a:rPr kumimoji="0" lang="ru-RU" altLang="ru-RU" sz="32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endParaRPr kumimoji="0" lang="ru-RU" altLang="ru-RU" sz="62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1026" name="Picture 2" descr="https://vseskazki.su/images/russkazka/mamin-sibiryak/seraya_shejka/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574" y="1588168"/>
            <a:ext cx="5206858" cy="458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1637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69232" y="721896"/>
            <a:ext cx="5550568" cy="5455068"/>
          </a:xfrm>
        </p:spPr>
        <p:txBody>
          <a:bodyPr>
            <a:normAutofit/>
          </a:bodyPr>
          <a:lstStyle/>
          <a:p>
            <a:pPr marL="0" indent="0">
              <a:buNone/>
            </a:pPr>
            <a:r>
              <a:rPr lang="ru-RU" dirty="0">
                <a:latin typeface="Arial" panose="020B0604020202020204" pitchFamily="34" charset="0"/>
                <a:cs typeface="Arial" panose="020B0604020202020204" pitchFamily="34" charset="0"/>
              </a:rPr>
              <a:t>— Братцы, берегитесь! – крикнул кто-то.</a:t>
            </a:r>
          </a:p>
          <a:p>
            <a:pPr marL="0" indent="0">
              <a:buNone/>
            </a:pPr>
            <a:r>
              <a:rPr lang="ru-RU" dirty="0" smtClean="0">
                <a:latin typeface="Arial" panose="020B0604020202020204" pitchFamily="34" charset="0"/>
                <a:cs typeface="Arial" panose="020B0604020202020204" pitchFamily="34" charset="0"/>
              </a:rPr>
              <a:t>На </a:t>
            </a:r>
            <a:r>
              <a:rPr lang="ru-RU" dirty="0">
                <a:latin typeface="Arial" panose="020B0604020202020204" pitchFamily="34" charset="0"/>
                <a:cs typeface="Arial" panose="020B0604020202020204" pitchFamily="34" charset="0"/>
              </a:rPr>
              <a:t>опушке леса стоял </a:t>
            </a:r>
            <a:r>
              <a:rPr lang="ru-RU" dirty="0" smtClean="0">
                <a:latin typeface="Arial" panose="020B0604020202020204" pitchFamily="34" charset="0"/>
                <a:cs typeface="Arial" panose="020B0604020202020204" pitchFamily="34" charset="0"/>
              </a:rPr>
              <a:t>старичок </a:t>
            </a:r>
            <a:r>
              <a:rPr lang="ru-RU" dirty="0">
                <a:latin typeface="Arial" panose="020B0604020202020204" pitchFamily="34" charset="0"/>
                <a:cs typeface="Arial" panose="020B0604020202020204" pitchFamily="34" charset="0"/>
              </a:rPr>
              <a:t>охотник, который подкрался на лыжах </a:t>
            </a:r>
            <a:r>
              <a:rPr lang="ru-RU" dirty="0" smtClean="0">
                <a:latin typeface="Arial" panose="020B0604020202020204" pitchFamily="34" charset="0"/>
                <a:cs typeface="Arial" panose="020B0604020202020204" pitchFamily="34" charset="0"/>
              </a:rPr>
              <a:t>совершенно.</a:t>
            </a:r>
            <a:endParaRPr lang="ru-RU" dirty="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“Эх, теплая старухе шуба будет”, – соображал он, выбирая самого крупного зайца.</a:t>
            </a:r>
          </a:p>
          <a:p>
            <a:pPr marL="0" indent="0">
              <a:buNone/>
            </a:pPr>
            <a:r>
              <a:rPr lang="ru-RU" dirty="0">
                <a:latin typeface="Arial" panose="020B0604020202020204" pitchFamily="34" charset="0"/>
                <a:cs typeface="Arial" panose="020B0604020202020204" pitchFamily="34" charset="0"/>
              </a:rPr>
              <a:t>Он даже прицелился из ружья, но зайцы его заметили и кинулись в лес, как сумасшедшие.</a:t>
            </a:r>
          </a:p>
          <a:p>
            <a:pPr marL="0" indent="0">
              <a:buNone/>
            </a:pPr>
            <a:endParaRPr lang="ru-RU" dirty="0">
              <a:latin typeface="Arial" panose="020B0604020202020204" pitchFamily="34" charset="0"/>
              <a:cs typeface="Arial" panose="020B0604020202020204" pitchFamily="34" charset="0"/>
            </a:endParaRPr>
          </a:p>
        </p:txBody>
      </p:sp>
      <p:pic>
        <p:nvPicPr>
          <p:cNvPr id="5" name="Picture 4" descr="👍 Серая шейка. Дмитрий Наркисович Мамин-Сибиряк 🐱 | Сказки для детей.  Рассказы и сказки с картинками"/>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45179" y="1825625"/>
            <a:ext cx="459606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Объект 3"/>
          <p:cNvPicPr>
            <a:picLocks noChangeAspect="1"/>
          </p:cNvPicPr>
          <p:nvPr/>
        </p:nvPicPr>
        <p:blipFill>
          <a:blip r:embed="rId3"/>
          <a:stretch>
            <a:fillRect/>
          </a:stretch>
        </p:blipFill>
        <p:spPr>
          <a:xfrm>
            <a:off x="6545179" y="1825625"/>
            <a:ext cx="4808620" cy="4351338"/>
          </a:xfrm>
          <a:prstGeom prst="rect">
            <a:avLst/>
          </a:prstGeom>
        </p:spPr>
      </p:pic>
    </p:spTree>
    <p:extLst>
      <p:ext uri="{BB962C8B-B14F-4D97-AF65-F5344CB8AC3E}">
        <p14:creationId xmlns:p14="http://schemas.microsoft.com/office/powerpoint/2010/main" val="32581486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94084" y="1058779"/>
            <a:ext cx="5225716" cy="5118184"/>
          </a:xfrm>
        </p:spPr>
        <p:txBody>
          <a:bodyPr>
            <a:normAutofit lnSpcReduction="10000"/>
          </a:bodyPr>
          <a:lstStyle/>
          <a:p>
            <a:pPr marL="0" indent="0">
              <a:buNone/>
            </a:pPr>
            <a:r>
              <a:rPr lang="ru-RU" dirty="0">
                <a:latin typeface="Arial" panose="020B0604020202020204" pitchFamily="34" charset="0"/>
                <a:cs typeface="Arial" panose="020B0604020202020204" pitchFamily="34" charset="0"/>
              </a:rPr>
              <a:t>— Эх, старуха, старуха, убежала наша шуба! – думал он вслух. – Ну, вот отдохну и пойду искать другую…</a:t>
            </a:r>
          </a:p>
          <a:p>
            <a:pPr marL="0" indent="0">
              <a:buNone/>
            </a:pPr>
            <a:r>
              <a:rPr lang="ru-RU" dirty="0">
                <a:latin typeface="Arial" panose="020B0604020202020204" pitchFamily="34" charset="0"/>
                <a:cs typeface="Arial" panose="020B0604020202020204" pitchFamily="34" charset="0"/>
              </a:rPr>
              <a:t>Сидит старичок, горюет, а тут, глядь, Лиса по реке ползет, – так и ползет, точно кошка.</a:t>
            </a:r>
          </a:p>
          <a:p>
            <a:pPr marL="0" indent="0">
              <a:buNone/>
            </a:pP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 — </a:t>
            </a:r>
            <a:r>
              <a:rPr lang="ru-RU" dirty="0" smtClean="0">
                <a:latin typeface="Arial" panose="020B0604020202020204" pitchFamily="34" charset="0"/>
                <a:cs typeface="Arial" panose="020B0604020202020204" pitchFamily="34" charset="0"/>
              </a:rPr>
              <a:t>Вот </a:t>
            </a:r>
            <a:r>
              <a:rPr lang="ru-RU" dirty="0">
                <a:latin typeface="Arial" panose="020B0604020202020204" pitchFamily="34" charset="0"/>
                <a:cs typeface="Arial" panose="020B0604020202020204" pitchFamily="34" charset="0"/>
              </a:rPr>
              <a:t>так штука! – обрадовался старичок. – К старухиной-то шубе воротник сам ползет… Видно, пить захотела, а то, может, и рыбки вздумала половить</a:t>
            </a:r>
            <a:r>
              <a:rPr lang="ru-RU" dirty="0"/>
              <a:t>…</a:t>
            </a:r>
            <a:endParaRPr lang="ru-RU" dirty="0"/>
          </a:p>
        </p:txBody>
      </p:sp>
      <p:pic>
        <p:nvPicPr>
          <p:cNvPr id="5" name="Объект 3"/>
          <p:cNvPicPr>
            <a:picLocks noGrp="1" noChangeAspect="1"/>
          </p:cNvPicPr>
          <p:nvPr>
            <p:ph sz="half" idx="2"/>
          </p:nvPr>
        </p:nvPicPr>
        <p:blipFill>
          <a:blip r:embed="rId2"/>
          <a:stretch>
            <a:fillRect/>
          </a:stretch>
        </p:blipFill>
        <p:spPr>
          <a:xfrm>
            <a:off x="6376736" y="1199983"/>
            <a:ext cx="5181600" cy="4351338"/>
          </a:xfrm>
          <a:prstGeom prst="rect">
            <a:avLst/>
          </a:prstGeom>
        </p:spPr>
      </p:pic>
    </p:spTree>
    <p:extLst>
      <p:ext uri="{BB962C8B-B14F-4D97-AF65-F5344CB8AC3E}">
        <p14:creationId xmlns:p14="http://schemas.microsoft.com/office/powerpoint/2010/main" val="27289188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65484" y="1022684"/>
            <a:ext cx="4788569" cy="5154279"/>
          </a:xfrm>
        </p:spPr>
        <p:txBody>
          <a:bodyPr>
            <a:normAutofit fontScale="92500" lnSpcReduction="10000"/>
          </a:bodyPr>
          <a:lstStyle/>
          <a:p>
            <a:pPr marL="0" indent="0">
              <a:buNone/>
            </a:pPr>
            <a:r>
              <a:rPr lang="ru-RU" dirty="0">
                <a:latin typeface="Arial" panose="020B0604020202020204" pitchFamily="34" charset="0"/>
                <a:cs typeface="Arial" panose="020B0604020202020204" pitchFamily="34" charset="0"/>
              </a:rPr>
              <a:t>— Вот так штука! – ахнул старичок, разводя руками. – В первый раз вижу, как Лиса в утку обратилась. Ну, и хитер зверь.</a:t>
            </a:r>
          </a:p>
          <a:p>
            <a:pPr marL="0" indent="0">
              <a:buNone/>
            </a:pPr>
            <a:r>
              <a:rPr lang="ru-RU" dirty="0" smtClean="0">
                <a:latin typeface="Arial" panose="020B0604020202020204" pitchFamily="34" charset="0"/>
                <a:cs typeface="Arial" panose="020B0604020202020204" pitchFamily="34" charset="0"/>
              </a:rPr>
              <a:t>Старичок </a:t>
            </a:r>
            <a:r>
              <a:rPr lang="ru-RU" dirty="0">
                <a:latin typeface="Arial" panose="020B0604020202020204" pitchFamily="34" charset="0"/>
                <a:cs typeface="Arial" panose="020B0604020202020204" pitchFamily="34" charset="0"/>
              </a:rPr>
              <a:t>долго </a:t>
            </a:r>
            <a:r>
              <a:rPr lang="ru-RU" dirty="0" smtClean="0">
                <a:latin typeface="Arial" panose="020B0604020202020204" pitchFamily="34" charset="0"/>
                <a:cs typeface="Arial" panose="020B0604020202020204" pitchFamily="34" charset="0"/>
              </a:rPr>
              <a:t>прицеливался. </a:t>
            </a:r>
            <a:r>
              <a:rPr lang="ru-RU" dirty="0">
                <a:latin typeface="Arial" panose="020B0604020202020204" pitchFamily="34" charset="0"/>
                <a:cs typeface="Arial" panose="020B0604020202020204" pitchFamily="34" charset="0"/>
              </a:rPr>
              <a:t>Наконец грянул выстрел. Сквозь дым от выстрела охотник видел, как что-то метнулось на льду, </a:t>
            </a:r>
            <a:r>
              <a:rPr lang="ru-RU" dirty="0" smtClean="0">
                <a:latin typeface="Arial" panose="020B0604020202020204" pitchFamily="34" charset="0"/>
                <a:cs typeface="Arial" panose="020B0604020202020204" pitchFamily="34" charset="0"/>
              </a:rPr>
              <a:t>а </a:t>
            </a:r>
            <a:r>
              <a:rPr lang="ru-RU" dirty="0">
                <a:latin typeface="Arial" panose="020B0604020202020204" pitchFamily="34" charset="0"/>
                <a:cs typeface="Arial" panose="020B0604020202020204" pitchFamily="34" charset="0"/>
              </a:rPr>
              <a:t>когда добежал до </a:t>
            </a:r>
            <a:r>
              <a:rPr lang="ru-RU" dirty="0" smtClean="0">
                <a:latin typeface="Arial" panose="020B0604020202020204" pitchFamily="34" charset="0"/>
                <a:cs typeface="Arial" panose="020B0604020202020204" pitchFamily="34" charset="0"/>
              </a:rPr>
              <a:t>реки, </a:t>
            </a:r>
            <a:r>
              <a:rPr lang="ru-RU" dirty="0">
                <a:latin typeface="Arial" panose="020B0604020202020204" pitchFamily="34" charset="0"/>
                <a:cs typeface="Arial" panose="020B0604020202020204" pitchFamily="34" charset="0"/>
              </a:rPr>
              <a:t>то только развел руками, – воротника как не бывало, а в </a:t>
            </a:r>
            <a:r>
              <a:rPr lang="ru-RU" dirty="0" smtClean="0">
                <a:latin typeface="Arial" panose="020B0604020202020204" pitchFamily="34" charset="0"/>
                <a:cs typeface="Arial" panose="020B0604020202020204" pitchFamily="34" charset="0"/>
              </a:rPr>
              <a:t>реке </a:t>
            </a:r>
            <a:r>
              <a:rPr lang="ru-RU" dirty="0">
                <a:latin typeface="Arial" panose="020B0604020202020204" pitchFamily="34" charset="0"/>
                <a:cs typeface="Arial" panose="020B0604020202020204" pitchFamily="34" charset="0"/>
              </a:rPr>
              <a:t>плавала одна перепуганная Серая Шейка.</a:t>
            </a:r>
            <a:endParaRPr lang="ru-RU" dirty="0">
              <a:latin typeface="Arial" panose="020B0604020202020204" pitchFamily="34" charset="0"/>
              <a:cs typeface="Arial" panose="020B0604020202020204" pitchFamily="34" charset="0"/>
            </a:endParaRPr>
          </a:p>
        </p:txBody>
      </p:sp>
      <p:pic>
        <p:nvPicPr>
          <p:cNvPr id="5" name="Picture 2" descr="Серая шейка (1948) — смотреть онлайн — КиноПоиск"/>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864137" y="1022684"/>
            <a:ext cx="5652341" cy="475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355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05326" y="1106905"/>
            <a:ext cx="5514474" cy="5070058"/>
          </a:xfrm>
        </p:spPr>
        <p:txBody>
          <a:bodyPr>
            <a:noAutofit/>
          </a:bodyPr>
          <a:lstStyle/>
          <a:p>
            <a:pPr marL="0" indent="0">
              <a:buNone/>
            </a:pPr>
            <a:r>
              <a:rPr lang="ru-RU" sz="2400" dirty="0" smtClean="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Дедушка, Лиса убежала, – объяснила Серая Шейка.</a:t>
            </a:r>
          </a:p>
          <a:p>
            <a:pPr marL="0" indent="0">
              <a:buNone/>
            </a:pPr>
            <a:r>
              <a:rPr lang="ru-RU" sz="2400" dirty="0">
                <a:latin typeface="Arial" panose="020B0604020202020204" pitchFamily="34" charset="0"/>
                <a:cs typeface="Arial" panose="020B0604020202020204" pitchFamily="34" charset="0"/>
              </a:rPr>
              <a:t>— Убежала? Вот тебе, старуха, и воротник к шубе… Что же я теперь буду делать, </a:t>
            </a:r>
            <a:r>
              <a:rPr lang="ru-RU" sz="2400" dirty="0" smtClean="0">
                <a:latin typeface="Arial" panose="020B0604020202020204" pitchFamily="34" charset="0"/>
                <a:cs typeface="Arial" panose="020B0604020202020204" pitchFamily="34" charset="0"/>
              </a:rPr>
              <a:t>а?</a:t>
            </a:r>
            <a:r>
              <a:rPr lang="ru-RU" sz="2400" dirty="0">
                <a:latin typeface="Arial" panose="020B0604020202020204" pitchFamily="34" charset="0"/>
                <a:cs typeface="Arial" panose="020B0604020202020204" pitchFamily="34" charset="0"/>
              </a:rPr>
              <a:t> </a:t>
            </a:r>
            <a:r>
              <a:rPr lang="ru-RU" sz="2400" dirty="0" smtClean="0">
                <a:latin typeface="Arial" panose="020B0604020202020204" pitchFamily="34" charset="0"/>
                <a:cs typeface="Arial" panose="020B0604020202020204" pitchFamily="34" charset="0"/>
              </a:rPr>
              <a:t>А </a:t>
            </a:r>
            <a:r>
              <a:rPr lang="ru-RU" sz="2400" dirty="0">
                <a:latin typeface="Arial" panose="020B0604020202020204" pitchFamily="34" charset="0"/>
                <a:cs typeface="Arial" panose="020B0604020202020204" pitchFamily="34" charset="0"/>
              </a:rPr>
              <a:t>ты, глупая, зачем тут плаваешь?</a:t>
            </a:r>
          </a:p>
          <a:p>
            <a:pPr marL="0" indent="0">
              <a:buNone/>
            </a:pPr>
            <a:r>
              <a:rPr lang="ru-RU" sz="2400" dirty="0">
                <a:latin typeface="Arial" panose="020B0604020202020204" pitchFamily="34" charset="0"/>
                <a:cs typeface="Arial" panose="020B0604020202020204" pitchFamily="34" charset="0"/>
              </a:rPr>
              <a:t>— А я, дедушка, не могла улететь вместе с другими. У меня одно крылышко попорчено…</a:t>
            </a:r>
          </a:p>
          <a:p>
            <a:pPr marL="0" indent="0">
              <a:buNone/>
            </a:pPr>
            <a:r>
              <a:rPr lang="ru-RU" sz="2400" dirty="0">
                <a:latin typeface="Arial" panose="020B0604020202020204" pitchFamily="34" charset="0"/>
                <a:cs typeface="Arial" panose="020B0604020202020204" pitchFamily="34" charset="0"/>
              </a:rPr>
              <a:t>— Ах, глупая, глупая… Да ведь ты замерзнешь тут или Лиса тебя съест! Да…</a:t>
            </a:r>
          </a:p>
          <a:p>
            <a:endParaRPr lang="ru-RU" dirty="0">
              <a:latin typeface="Arial" panose="020B0604020202020204" pitchFamily="34" charset="0"/>
              <a:cs typeface="Arial" panose="020B0604020202020204" pitchFamily="34" charset="0"/>
            </a:endParaRPr>
          </a:p>
        </p:txBody>
      </p:sp>
      <p:pic>
        <p:nvPicPr>
          <p:cNvPr id="5" name="Picture 2" descr="Сказка Серая Шейка - Мамин-Сибиряк Д.Н. Читать онлайн."/>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48927" y="565484"/>
            <a:ext cx="5041231" cy="561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4402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21105" y="709863"/>
            <a:ext cx="4896853" cy="5467098"/>
          </a:xfrm>
        </p:spPr>
        <p:txBody>
          <a:bodyPr>
            <a:noAutofit/>
          </a:bodyPr>
          <a:lstStyle/>
          <a:p>
            <a:pPr marL="0" indent="0">
              <a:buNone/>
            </a:pPr>
            <a:r>
              <a:rPr lang="ru-RU" sz="2400" dirty="0">
                <a:latin typeface="Arial" panose="020B0604020202020204" pitchFamily="34" charset="0"/>
                <a:cs typeface="Arial" panose="020B0604020202020204" pitchFamily="34" charset="0"/>
              </a:rPr>
              <a:t>Старичок подумал-подумал, покачал головой и решил:</a:t>
            </a:r>
          </a:p>
          <a:p>
            <a:pPr marL="0" indent="0">
              <a:buNone/>
            </a:pPr>
            <a:r>
              <a:rPr lang="ru-RU" sz="2400" dirty="0">
                <a:latin typeface="Arial" panose="020B0604020202020204" pitchFamily="34" charset="0"/>
                <a:cs typeface="Arial" panose="020B0604020202020204" pitchFamily="34" charset="0"/>
              </a:rPr>
              <a:t>— А мы вот что с тобой сделаем: я тебя внучкам унесу. Вот-то обрадуются… </a:t>
            </a:r>
            <a:r>
              <a:rPr lang="ru-RU" sz="2400" dirty="0" smtClean="0">
                <a:latin typeface="Arial" panose="020B0604020202020204" pitchFamily="34" charset="0"/>
                <a:cs typeface="Arial" panose="020B0604020202020204" pitchFamily="34" charset="0"/>
              </a:rPr>
              <a:t>Так </a:t>
            </a:r>
            <a:r>
              <a:rPr lang="ru-RU" sz="2400" dirty="0">
                <a:latin typeface="Arial" panose="020B0604020202020204" pitchFamily="34" charset="0"/>
                <a:cs typeface="Arial" panose="020B0604020202020204" pitchFamily="34" charset="0"/>
              </a:rPr>
              <a:t>я говорю? Вот то-то, глупая…</a:t>
            </a:r>
          </a:p>
          <a:p>
            <a:pPr marL="0" indent="0">
              <a:buNone/>
            </a:pPr>
            <a:r>
              <a:rPr lang="ru-RU" sz="2400" dirty="0">
                <a:latin typeface="Arial" panose="020B0604020202020204" pitchFamily="34" charset="0"/>
                <a:cs typeface="Arial" panose="020B0604020202020204" pitchFamily="34" charset="0"/>
              </a:rPr>
              <a:t>Старичок </a:t>
            </a:r>
            <a:r>
              <a:rPr lang="ru-RU" sz="2400" dirty="0" smtClean="0">
                <a:latin typeface="Arial" panose="020B0604020202020204" pitchFamily="34" charset="0"/>
                <a:cs typeface="Arial" panose="020B0604020202020204" pitchFamily="34" charset="0"/>
              </a:rPr>
              <a:t>взял Серую </a:t>
            </a:r>
            <a:r>
              <a:rPr lang="ru-RU" sz="2400" dirty="0">
                <a:latin typeface="Arial" panose="020B0604020202020204" pitchFamily="34" charset="0"/>
                <a:cs typeface="Arial" panose="020B0604020202020204" pitchFamily="34" charset="0"/>
              </a:rPr>
              <a:t>Шейку из </a:t>
            </a:r>
            <a:r>
              <a:rPr lang="ru-RU" sz="2400" dirty="0" smtClean="0">
                <a:latin typeface="Arial" panose="020B0604020202020204" pitchFamily="34" charset="0"/>
                <a:cs typeface="Arial" panose="020B0604020202020204" pitchFamily="34" charset="0"/>
              </a:rPr>
              <a:t>воды </a:t>
            </a:r>
            <a:r>
              <a:rPr lang="ru-RU" sz="2400" dirty="0">
                <a:latin typeface="Arial" panose="020B0604020202020204" pitchFamily="34" charset="0"/>
                <a:cs typeface="Arial" panose="020B0604020202020204" pitchFamily="34" charset="0"/>
              </a:rPr>
              <a:t>и положил за пазуху. </a:t>
            </a:r>
            <a:endParaRPr lang="ru-RU" sz="2400" dirty="0" smtClean="0">
              <a:latin typeface="Arial" panose="020B0604020202020204" pitchFamily="34" charset="0"/>
              <a:cs typeface="Arial" panose="020B0604020202020204" pitchFamily="34" charset="0"/>
            </a:endParaRPr>
          </a:p>
          <a:p>
            <a:pPr marL="0" indent="0">
              <a:buNone/>
            </a:pPr>
            <a:r>
              <a:rPr lang="ru-RU" sz="2400" dirty="0" smtClean="0">
                <a:latin typeface="Arial" panose="020B0604020202020204" pitchFamily="34" charset="0"/>
                <a:cs typeface="Arial" panose="020B0604020202020204" pitchFamily="34" charset="0"/>
              </a:rPr>
              <a:t>А </a:t>
            </a:r>
            <a:r>
              <a:rPr lang="ru-RU" sz="2400" dirty="0">
                <a:latin typeface="Arial" panose="020B0604020202020204" pitchFamily="34" charset="0"/>
                <a:cs typeface="Arial" panose="020B0604020202020204" pitchFamily="34" charset="0"/>
              </a:rPr>
              <a:t>старухе я ничего не скажу, – соображал он, направляясь домой. – Пусть ее шуба с воротником вместе еще погуляет в лесу. Главное: внучки вот как обрадуются</a:t>
            </a:r>
            <a:r>
              <a:rPr lang="ru-RU" sz="2400" dirty="0" smtClean="0">
                <a:latin typeface="Arial" panose="020B0604020202020204" pitchFamily="34" charset="0"/>
                <a:cs typeface="Arial" panose="020B0604020202020204" pitchFamily="34" charset="0"/>
              </a:rPr>
              <a:t>…”</a:t>
            </a:r>
            <a:endParaRPr lang="ru-RU" sz="2400" dirty="0">
              <a:latin typeface="Arial" panose="020B0604020202020204" pitchFamily="34" charset="0"/>
              <a:cs typeface="Arial" panose="020B0604020202020204" pitchFamily="34" charset="0"/>
            </a:endParaRPr>
          </a:p>
        </p:txBody>
      </p:sp>
      <p:pic>
        <p:nvPicPr>
          <p:cNvPr id="5" name="Picture 2" descr="Мамин-Сибиряк. Серая шейка. Читать онлайн"/>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78904" y="800337"/>
            <a:ext cx="6276474" cy="492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7225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49706" y="1684421"/>
            <a:ext cx="4355432" cy="4492542"/>
          </a:xfrm>
        </p:spPr>
        <p:txBody>
          <a:bodyPr/>
          <a:lstStyle/>
          <a:p>
            <a:pPr marL="0" indent="0">
              <a:buNone/>
            </a:pPr>
            <a:r>
              <a:rPr lang="ru-RU" dirty="0">
                <a:latin typeface="Arial" panose="020B0604020202020204" pitchFamily="34" charset="0"/>
                <a:cs typeface="Arial" panose="020B0604020202020204" pitchFamily="34" charset="0"/>
              </a:rPr>
              <a:t>Зайцы все это видели и весело смеялись. Ничего, старуха и без шубы на печке не замерзнет.</a:t>
            </a:r>
          </a:p>
          <a:p>
            <a:pPr marL="0" indent="0">
              <a:buNone/>
            </a:pPr>
            <a:r>
              <a:rPr lang="ru-RU" dirty="0">
                <a:latin typeface="Arial" panose="020B0604020202020204" pitchFamily="34" charset="0"/>
                <a:cs typeface="Arial" panose="020B0604020202020204" pitchFamily="34" charset="0"/>
              </a:rPr>
              <a:t/>
            </a:r>
            <a:br>
              <a:rPr lang="ru-RU" dirty="0">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a:p>
            <a:endParaRPr lang="ru-RU" dirty="0"/>
          </a:p>
        </p:txBody>
      </p:sp>
      <p:pic>
        <p:nvPicPr>
          <p:cNvPr id="5" name="Объект 4"/>
          <p:cNvPicPr>
            <a:picLocks noGrp="1" noChangeAspect="1"/>
          </p:cNvPicPr>
          <p:nvPr>
            <p:ph sz="half" idx="2"/>
          </p:nvPr>
        </p:nvPicPr>
        <p:blipFill>
          <a:blip r:embed="rId2"/>
          <a:stretch>
            <a:fillRect/>
          </a:stretch>
        </p:blipFill>
        <p:spPr>
          <a:xfrm>
            <a:off x="6031832" y="1684420"/>
            <a:ext cx="5698129" cy="4247147"/>
          </a:xfrm>
          <a:prstGeom prst="rect">
            <a:avLst/>
          </a:prstGeom>
        </p:spPr>
      </p:pic>
    </p:spTree>
    <p:extLst>
      <p:ext uri="{BB962C8B-B14F-4D97-AF65-F5344CB8AC3E}">
        <p14:creationId xmlns:p14="http://schemas.microsoft.com/office/powerpoint/2010/main" val="3055192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7627" y="446601"/>
            <a:ext cx="10515600" cy="1325563"/>
          </a:xfrm>
        </p:spPr>
        <p:txBody>
          <a:bodyPr/>
          <a:lstStyle/>
          <a:p>
            <a:pPr algn="ctr"/>
            <a:r>
              <a:rPr lang="ru-RU" dirty="0" smtClean="0">
                <a:latin typeface="Arial" panose="020B0604020202020204" pitchFamily="34" charset="0"/>
                <a:cs typeface="Arial" panose="020B0604020202020204" pitchFamily="34" charset="0"/>
              </a:rPr>
              <a:t/>
            </a:r>
            <a:br>
              <a:rPr lang="ru-RU" dirty="0" smtClean="0">
                <a:latin typeface="Arial" panose="020B0604020202020204" pitchFamily="34" charset="0"/>
                <a:cs typeface="Arial" panose="020B0604020202020204" pitchFamily="34" charset="0"/>
              </a:rPr>
            </a:br>
            <a:r>
              <a:rPr lang="ru-RU" dirty="0" smtClean="0">
                <a:latin typeface="Arial" panose="020B0604020202020204" pitchFamily="34" charset="0"/>
                <a:cs typeface="Arial" panose="020B0604020202020204" pitchFamily="34" charset="0"/>
              </a:rPr>
              <a:t>Ответьте на вопросы</a:t>
            </a:r>
            <a:endParaRPr lang="ru-RU"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2051222" y="1816443"/>
            <a:ext cx="3752009" cy="1913346"/>
          </a:xfrm>
        </p:spPr>
        <p:txBody>
          <a:bodyPr>
            <a:noAutofit/>
          </a:bodyPr>
          <a:lstStyle/>
          <a:p>
            <a:pPr marL="0" indent="0">
              <a:buNone/>
            </a:pPr>
            <a:r>
              <a:rPr lang="ru-RU" sz="3200" dirty="0" smtClean="0">
                <a:latin typeface="Arial" panose="020B0604020202020204" pitchFamily="34" charset="0"/>
                <a:cs typeface="Arial" panose="020B0604020202020204" pitchFamily="34" charset="0"/>
              </a:rPr>
              <a:t>Почему птицы улетают из родных мест?</a:t>
            </a:r>
          </a:p>
          <a:p>
            <a:pPr marL="0" indent="0">
              <a:buNone/>
            </a:pPr>
            <a:endParaRPr lang="ru-RU" sz="3200" dirty="0" smtClean="0">
              <a:latin typeface="Arial" panose="020B0604020202020204" pitchFamily="34" charset="0"/>
              <a:cs typeface="Arial" panose="020B0604020202020204" pitchFamily="34" charset="0"/>
            </a:endParaRPr>
          </a:p>
          <a:p>
            <a:pPr marL="0" indent="0">
              <a:buNone/>
            </a:pPr>
            <a:r>
              <a:rPr lang="ru-RU" sz="3200" dirty="0" smtClean="0">
                <a:latin typeface="Arial" panose="020B0604020202020204" pitchFamily="34" charset="0"/>
                <a:cs typeface="Arial" panose="020B0604020202020204" pitchFamily="34" charset="0"/>
              </a:rPr>
              <a:t>Птицы улетают в тёплые края с приходом холодов.</a:t>
            </a:r>
          </a:p>
          <a:p>
            <a:pPr marL="0" indent="0">
              <a:buNone/>
            </a:pPr>
            <a:endParaRPr lang="ru-RU" sz="3200" dirty="0" smtClean="0">
              <a:latin typeface="Arial" panose="020B0604020202020204" pitchFamily="34" charset="0"/>
              <a:cs typeface="Arial" panose="020B0604020202020204" pitchFamily="34" charset="0"/>
            </a:endParaRPr>
          </a:p>
        </p:txBody>
      </p:sp>
      <p:pic>
        <p:nvPicPr>
          <p:cNvPr id="9" name="Picture 2" descr="Ответы Mail.ru: Урал не относится к Сибири?! Тогда откуда начинается Сибирь ?!"/>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300" t="3447" r="3100" b="4222"/>
          <a:stretch/>
        </p:blipFill>
        <p:spPr bwMode="auto">
          <a:xfrm>
            <a:off x="5803232" y="1905000"/>
            <a:ext cx="5066271" cy="37481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Страница 2 Осенние рамки онлайн Рамки онлайн Онлайн генератор рамок для фот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54" y="-123568"/>
            <a:ext cx="12631154" cy="698156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Ответы Mail.ru: ПТИЦЫ улетают на ЮГ... где Тепло... Какие Теплолюбивые  улетают?... Какие Зимостойкие остаются?... Почему.., в чём Отличие?"/>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3763" y="622117"/>
            <a:ext cx="10115740" cy="549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6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animEffect transition="in" filter="fade">
                                      <p:cBhvr>
                                        <p:cTn id="14" dur="1000"/>
                                        <p:tgtEl>
                                          <p:spTgt spid="6150"/>
                                        </p:tgtEl>
                                      </p:cBhvr>
                                    </p:animEffect>
                                    <p:anim calcmode="lin" valueType="num">
                                      <p:cBhvr>
                                        <p:cTn id="15" dur="1000" fill="hold"/>
                                        <p:tgtEl>
                                          <p:spTgt spid="6150"/>
                                        </p:tgtEl>
                                        <p:attrNameLst>
                                          <p:attrName>ppt_x</p:attrName>
                                        </p:attrNameLst>
                                      </p:cBhvr>
                                      <p:tavLst>
                                        <p:tav tm="0">
                                          <p:val>
                                            <p:strVal val="#ppt_x"/>
                                          </p:val>
                                        </p:tav>
                                        <p:tav tm="100000">
                                          <p:val>
                                            <p:strVal val="#ppt_x"/>
                                          </p:val>
                                        </p:tav>
                                      </p:tavLst>
                                    </p:anim>
                                    <p:anim calcmode="lin" valueType="num">
                                      <p:cBhvr>
                                        <p:cTn id="16"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Презентация на тему: &quot;План 1. Первый осенний холод. 2. Разговор Лисы и  Серой Шейки. 3. Случай с Серой Шейкой. 4. Старик забрал Серую Шейку к себе  домой. 5. Наказ старой Утки.&quot;. Скачать бесплатно и без регистрации."/>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359" t="17904" r="8305" b="10713"/>
          <a:stretch/>
        </p:blipFill>
        <p:spPr bwMode="auto">
          <a:xfrm>
            <a:off x="2868306" y="1287379"/>
            <a:ext cx="7519175" cy="46092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Фоторамка, PNG шаблон для фото Зимняя фоторамк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03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50907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latin typeface="Arial" panose="020B0604020202020204" pitchFamily="34" charset="0"/>
                <a:cs typeface="Arial" panose="020B0604020202020204" pitchFamily="34" charset="0"/>
              </a:rPr>
              <a:t>Герои сказки. Какие они?</a:t>
            </a:r>
            <a:endParaRPr lang="ru-RU" sz="4800"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697832" y="1443789"/>
            <a:ext cx="5321968" cy="4733174"/>
          </a:xfrm>
        </p:spPr>
        <p:txBody>
          <a:bodyPr>
            <a:normAutofit fontScale="77500" lnSpcReduction="20000"/>
          </a:bodyPr>
          <a:lstStyle/>
          <a:p>
            <a:pPr marL="0" indent="0">
              <a:buNone/>
            </a:pPr>
            <a:r>
              <a:rPr lang="ru-RU" sz="4000" dirty="0">
                <a:latin typeface="Arial" panose="020B0604020202020204" pitchFamily="34" charset="0"/>
                <a:cs typeface="Arial" panose="020B0604020202020204" pitchFamily="34" charset="0"/>
              </a:rPr>
              <a:t>Серая Шейка – молодая уточка со сломанным крылом, добрая и наивная.</a:t>
            </a:r>
          </a:p>
          <a:p>
            <a:pPr marL="0" indent="0">
              <a:buNone/>
            </a:pPr>
            <a:r>
              <a:rPr lang="ru-RU" sz="4000" dirty="0">
                <a:latin typeface="Arial" panose="020B0604020202020204" pitchFamily="34" charset="0"/>
                <a:cs typeface="Arial" panose="020B0604020202020204" pitchFamily="34" charset="0"/>
              </a:rPr>
              <a:t>Лиса – злая, коварная, очень терпеливая хищница.</a:t>
            </a:r>
          </a:p>
          <a:p>
            <a:pPr marL="0" indent="0">
              <a:buNone/>
            </a:pPr>
            <a:r>
              <a:rPr lang="ru-RU" sz="4000" dirty="0">
                <a:latin typeface="Arial" panose="020B0604020202020204" pitchFamily="34" charset="0"/>
                <a:cs typeface="Arial" panose="020B0604020202020204" pitchFamily="34" charset="0"/>
              </a:rPr>
              <a:t>Заяц – веселый, но трусливый и беззащитный, друг Серой Шейки.</a:t>
            </a:r>
          </a:p>
          <a:p>
            <a:pPr marL="0" indent="0">
              <a:buNone/>
            </a:pPr>
            <a:r>
              <a:rPr lang="ru-RU" sz="4000" dirty="0">
                <a:latin typeface="Arial" panose="020B0604020202020204" pitchFamily="34" charset="0"/>
                <a:cs typeface="Arial" panose="020B0604020202020204" pitchFamily="34" charset="0"/>
              </a:rPr>
              <a:t>Селезень и Утка – родители Серой Шейки.</a:t>
            </a:r>
          </a:p>
          <a:p>
            <a:pPr marL="0" indent="0">
              <a:buNone/>
            </a:pPr>
            <a:r>
              <a:rPr lang="ru-RU" sz="4000" dirty="0">
                <a:latin typeface="Arial" panose="020B0604020202020204" pitchFamily="34" charset="0"/>
                <a:cs typeface="Arial" panose="020B0604020202020204" pitchFamily="34" charset="0"/>
              </a:rPr>
              <a:t>Охотник – добрый старик, пожалевший уточку.</a:t>
            </a:r>
          </a:p>
          <a:p>
            <a:endParaRPr lang="ru-RU" dirty="0"/>
          </a:p>
        </p:txBody>
      </p:sp>
      <p:pic>
        <p:nvPicPr>
          <p:cNvPr id="2050" name="Picture 2" descr="Кукольный спектакль &quot;Серая шейка&quot; | Арт-Центр &quot;Каламбур&quo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89648" y="1825625"/>
            <a:ext cx="454670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Серая шейка (1948) - мультфильм - информация о фильме - советские фильмы -  Кино-Театр.РУ"/>
          <p:cNvPicPr>
            <a:picLocks noChangeAspect="1" noChangeArrowheads="1"/>
          </p:cNvPicPr>
          <p:nvPr/>
        </p:nvPicPr>
        <p:blipFill rotWithShape="1">
          <a:blip r:embed="rId3">
            <a:extLst>
              <a:ext uri="{28A0092B-C50C-407E-A947-70E740481C1C}">
                <a14:useLocalDpi xmlns:a14="http://schemas.microsoft.com/office/drawing/2010/main" val="0"/>
              </a:ext>
            </a:extLst>
          </a:blip>
          <a:srcRect l="1847" t="10145"/>
          <a:stretch/>
        </p:blipFill>
        <p:spPr bwMode="auto">
          <a:xfrm>
            <a:off x="6328302" y="1690688"/>
            <a:ext cx="4869395" cy="473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1580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2"/>
          </p:nvPr>
        </p:nvSpPr>
        <p:spPr>
          <a:xfrm>
            <a:off x="5979695" y="794084"/>
            <a:ext cx="5374105" cy="5382879"/>
          </a:xfrm>
        </p:spPr>
        <p:txBody>
          <a:bodyPr>
            <a:normAutofit/>
          </a:bodyPr>
          <a:lstStyle/>
          <a:p>
            <a:pPr marL="514350" indent="-514350">
              <a:buFont typeface="+mj-lt"/>
              <a:buAutoNum type="arabicPeriod"/>
            </a:pPr>
            <a:r>
              <a:rPr lang="ru-RU" dirty="0">
                <a:latin typeface="Arial" panose="020B0604020202020204" pitchFamily="34" charset="0"/>
                <a:cs typeface="Arial" panose="020B0604020202020204" pitchFamily="34" charset="0"/>
              </a:rPr>
              <a:t>Старик</a:t>
            </a:r>
          </a:p>
          <a:p>
            <a:pPr marL="514350" indent="-514350">
              <a:buFont typeface="+mj-lt"/>
              <a:buAutoNum type="arabicPeriod"/>
            </a:pPr>
            <a:r>
              <a:rPr lang="ru-RU" dirty="0" smtClean="0">
                <a:latin typeface="Arial" panose="020B0604020202020204" pitchFamily="34" charset="0"/>
                <a:cs typeface="Arial" panose="020B0604020202020204" pitchFamily="34" charset="0"/>
              </a:rPr>
              <a:t>Добрый</a:t>
            </a:r>
            <a:r>
              <a:rPr lang="ru-RU" dirty="0">
                <a:latin typeface="Arial" panose="020B0604020202020204" pitchFamily="34" charset="0"/>
                <a:cs typeface="Arial" panose="020B0604020202020204" pitchFamily="34" charset="0"/>
              </a:rPr>
              <a:t>, старый.</a:t>
            </a:r>
          </a:p>
          <a:p>
            <a:pPr marL="514350" indent="-514350">
              <a:buFont typeface="+mj-lt"/>
              <a:buAutoNum type="arabicPeriod"/>
            </a:pPr>
            <a:r>
              <a:rPr lang="ru-RU" dirty="0" smtClean="0">
                <a:latin typeface="Arial" panose="020B0604020202020204" pitchFamily="34" charset="0"/>
                <a:cs typeface="Arial" panose="020B0604020202020204" pitchFamily="34" charset="0"/>
              </a:rPr>
              <a:t>Охотится</a:t>
            </a:r>
            <a:r>
              <a:rPr lang="ru-RU" dirty="0">
                <a:latin typeface="Arial" panose="020B0604020202020204" pitchFamily="34" charset="0"/>
                <a:cs typeface="Arial" panose="020B0604020202020204" pitchFamily="34" charset="0"/>
              </a:rPr>
              <a:t>, помогает, спасает.</a:t>
            </a:r>
          </a:p>
          <a:p>
            <a:pPr marL="514350" indent="-514350">
              <a:buFont typeface="+mj-lt"/>
              <a:buAutoNum type="arabicPeriod"/>
            </a:pPr>
            <a:r>
              <a:rPr lang="ru-RU" dirty="0" smtClean="0">
                <a:latin typeface="Arial" panose="020B0604020202020204" pitchFamily="34" charset="0"/>
                <a:cs typeface="Arial" panose="020B0604020202020204" pitchFamily="34" charset="0"/>
              </a:rPr>
              <a:t>Красна </a:t>
            </a:r>
            <a:r>
              <a:rPr lang="ru-RU" dirty="0">
                <a:latin typeface="Arial" panose="020B0604020202020204" pitchFamily="34" charset="0"/>
                <a:cs typeface="Arial" panose="020B0604020202020204" pitchFamily="34" charset="0"/>
              </a:rPr>
              <a:t>старость не годами, а делами.</a:t>
            </a:r>
          </a:p>
          <a:p>
            <a:pPr marL="514350" indent="-514350">
              <a:buFont typeface="+mj-lt"/>
              <a:buAutoNum type="arabicPeriod"/>
            </a:pPr>
            <a:r>
              <a:rPr lang="ru-RU" dirty="0" smtClean="0">
                <a:latin typeface="Arial" panose="020B0604020202020204" pitchFamily="34" charset="0"/>
                <a:cs typeface="Arial" panose="020B0604020202020204" pitchFamily="34" charset="0"/>
              </a:rPr>
              <a:t>Старый </a:t>
            </a:r>
            <a:r>
              <a:rPr lang="ru-RU" dirty="0">
                <a:latin typeface="Arial" panose="020B0604020202020204" pitchFamily="34" charset="0"/>
                <a:cs typeface="Arial" panose="020B0604020202020204" pitchFamily="34" charset="0"/>
              </a:rPr>
              <a:t>человек.</a:t>
            </a:r>
          </a:p>
          <a:p>
            <a:pPr marL="0" indent="0">
              <a:buNone/>
            </a:pPr>
            <a:r>
              <a:rPr lang="ru-RU" dirty="0"/>
              <a:t/>
            </a:r>
            <a:br>
              <a:rPr lang="ru-RU" dirty="0"/>
            </a:br>
            <a:endParaRPr lang="ru-RU" dirty="0"/>
          </a:p>
        </p:txBody>
      </p:sp>
      <p:pic>
        <p:nvPicPr>
          <p:cNvPr id="5" name="Picture 6" descr="Серая шейка Художник: Сальникова Людмила | Иллюстрации, Иллюстратор, Сказк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37673" y="801401"/>
            <a:ext cx="4848727" cy="5185730"/>
          </a:xfrm>
          <a:prstGeom prst="rect">
            <a:avLst/>
          </a:prstGeom>
          <a:noFill/>
          <a:extLst>
            <a:ext uri="{909E8E84-426E-40DD-AFC4-6F175D3DCCD1}">
              <a14:hiddenFill xmlns:a14="http://schemas.microsoft.com/office/drawing/2010/main">
                <a:solidFill>
                  <a:srgbClr val="FFFFFF"/>
                </a:solidFill>
              </a14:hiddenFill>
            </a:ext>
          </a:extLst>
        </p:spPr>
      </p:pic>
      <p:pic>
        <p:nvPicPr>
          <p:cNvPr id="4" name="Объект 3"/>
          <p:cNvPicPr>
            <a:picLocks noChangeAspect="1"/>
          </p:cNvPicPr>
          <p:nvPr/>
        </p:nvPicPr>
        <p:blipFill>
          <a:blip r:embed="rId3"/>
          <a:stretch>
            <a:fillRect/>
          </a:stretch>
        </p:blipFill>
        <p:spPr>
          <a:xfrm flipH="1">
            <a:off x="7746331" y="4088578"/>
            <a:ext cx="3717758" cy="2088385"/>
          </a:xfrm>
          <a:prstGeom prst="rect">
            <a:avLst/>
          </a:prstGeom>
        </p:spPr>
      </p:pic>
    </p:spTree>
    <p:extLst>
      <p:ext uri="{BB962C8B-B14F-4D97-AF65-F5344CB8AC3E}">
        <p14:creationId xmlns:p14="http://schemas.microsoft.com/office/powerpoint/2010/main" val="8902537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Arial" panose="020B0604020202020204" pitchFamily="34" charset="0"/>
                <a:cs typeface="Arial" panose="020B0604020202020204" pitchFamily="34" charset="0"/>
              </a:rPr>
              <a:t>Пословицы, поговорки и выражения сказки</a:t>
            </a:r>
            <a:br>
              <a:rPr lang="ru-RU" dirty="0">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721895" y="1588168"/>
            <a:ext cx="4523873" cy="4588795"/>
          </a:xfrm>
        </p:spPr>
        <p:txBody>
          <a:bodyPr/>
          <a:lstStyle/>
          <a:p>
            <a:pPr marL="0" indent="0">
              <a:buNone/>
            </a:pPr>
            <a:r>
              <a:rPr lang="ru-RU" dirty="0" smtClean="0">
                <a:latin typeface="Arial" panose="020B0604020202020204" pitchFamily="34" charset="0"/>
                <a:cs typeface="Arial" panose="020B0604020202020204" pitchFamily="34" charset="0"/>
              </a:rPr>
              <a:t>Вера </a:t>
            </a:r>
            <a:r>
              <a:rPr lang="ru-RU" dirty="0">
                <a:latin typeface="Arial" panose="020B0604020202020204" pitchFamily="34" charset="0"/>
                <a:cs typeface="Arial" panose="020B0604020202020204" pitchFamily="34" charset="0"/>
              </a:rPr>
              <a:t>в себя – первый шаг к спасению. </a:t>
            </a:r>
            <a:endParaRPr lang="ru-RU" dirty="0" smtClean="0">
              <a:latin typeface="Arial" panose="020B0604020202020204" pitchFamily="34" charset="0"/>
              <a:cs typeface="Arial" panose="020B0604020202020204" pitchFamily="34" charset="0"/>
            </a:endParaRPr>
          </a:p>
          <a:p>
            <a:pPr marL="0" indent="0">
              <a:buNone/>
            </a:pPr>
            <a:endParaRPr lang="ru-RU" dirty="0" smtClean="0">
              <a:latin typeface="Arial" panose="020B0604020202020204" pitchFamily="34" charset="0"/>
              <a:cs typeface="Arial" panose="020B0604020202020204" pitchFamily="34" charset="0"/>
            </a:endParaRPr>
          </a:p>
          <a:p>
            <a:pPr marL="0" indent="0">
              <a:buNone/>
            </a:pPr>
            <a:r>
              <a:rPr lang="ru-RU" dirty="0" smtClean="0">
                <a:latin typeface="Arial" panose="020B0604020202020204" pitchFamily="34" charset="0"/>
                <a:cs typeface="Arial" panose="020B0604020202020204" pitchFamily="34" charset="0"/>
              </a:rPr>
              <a:t>Хорошо </a:t>
            </a:r>
            <a:r>
              <a:rPr lang="ru-RU" dirty="0">
                <a:latin typeface="Arial" panose="020B0604020202020204" pitchFamily="34" charset="0"/>
                <a:cs typeface="Arial" panose="020B0604020202020204" pitchFamily="34" charset="0"/>
              </a:rPr>
              <a:t>то, что хорошо кончается. </a:t>
            </a:r>
          </a:p>
        </p:txBody>
      </p:sp>
      <p:pic>
        <p:nvPicPr>
          <p:cNvPr id="5" name="Объект 4"/>
          <p:cNvPicPr>
            <a:picLocks noGrp="1" noChangeAspect="1"/>
          </p:cNvPicPr>
          <p:nvPr>
            <p:ph sz="half" idx="2"/>
          </p:nvPr>
        </p:nvPicPr>
        <p:blipFill>
          <a:blip r:embed="rId2"/>
          <a:stretch>
            <a:fillRect/>
          </a:stretch>
        </p:blipFill>
        <p:spPr>
          <a:xfrm>
            <a:off x="5800982" y="1690688"/>
            <a:ext cx="5961891" cy="3847745"/>
          </a:xfrm>
          <a:prstGeom prst="rect">
            <a:avLst/>
          </a:prstGeom>
        </p:spPr>
      </p:pic>
    </p:spTree>
    <p:extLst>
      <p:ext uri="{BB962C8B-B14F-4D97-AF65-F5344CB8AC3E}">
        <p14:creationId xmlns:p14="http://schemas.microsoft.com/office/powerpoint/2010/main" val="69225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81263" y="794084"/>
            <a:ext cx="5293895" cy="5510463"/>
          </a:xfrm>
        </p:spPr>
        <p:txBody>
          <a:bodyPr>
            <a:normAutofit/>
          </a:bodyPr>
          <a:lstStyle/>
          <a:p>
            <a:pPr marL="0" indent="0">
              <a:buNone/>
            </a:pPr>
            <a:r>
              <a:rPr lang="ru-RU" sz="3200" dirty="0" smtClean="0">
                <a:latin typeface="Arial" panose="020B0604020202020204" pitchFamily="34" charset="0"/>
                <a:cs typeface="Arial" panose="020B0604020202020204" pitchFamily="34" charset="0"/>
              </a:rPr>
              <a:t>Никогда </a:t>
            </a:r>
            <a:r>
              <a:rPr lang="ru-RU" sz="3200" dirty="0">
                <a:latin typeface="Arial" panose="020B0604020202020204" pitchFamily="34" charset="0"/>
                <a:cs typeface="Arial" panose="020B0604020202020204" pitchFamily="34" charset="0"/>
              </a:rPr>
              <a:t>не сдаваться, бороться, искать выход из самой сложной ситуации. А когда его нет, нужно просто поверить в чудо, и оно обязательно произойдет. Такова главная мысль сказки Серая Шейка – немного грустной, но очень доброй. </a:t>
            </a:r>
          </a:p>
        </p:txBody>
      </p:sp>
      <p:pic>
        <p:nvPicPr>
          <p:cNvPr id="5" name="Picture 2" descr="Серая шейка"/>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77336" y="1263316"/>
            <a:ext cx="5614600" cy="408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83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Рамка - зимний пейзаж | Winter photo frame, Christmas prints, Christmas  lab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986589"/>
            <a:ext cx="10515600" cy="704099"/>
          </a:xfrm>
        </p:spPr>
        <p:txBody>
          <a:bodyPr>
            <a:normAutofit/>
          </a:bodyPr>
          <a:lstStyle/>
          <a:p>
            <a:pPr algn="ctr"/>
            <a:r>
              <a:rPr lang="ru-RU" sz="3600" b="1" dirty="0" smtClean="0">
                <a:latin typeface="Arial" panose="020B0604020202020204" pitchFamily="34" charset="0"/>
                <a:cs typeface="Arial" panose="020B0604020202020204" pitchFamily="34" charset="0"/>
              </a:rPr>
              <a:t>Задание для </a:t>
            </a:r>
            <a:r>
              <a:rPr lang="ru-RU" sz="3600" b="1" dirty="0" smtClean="0">
                <a:latin typeface="Arial" panose="020B0604020202020204" pitchFamily="34" charset="0"/>
                <a:cs typeface="Arial" panose="020B0604020202020204" pitchFamily="34" charset="0"/>
              </a:rPr>
              <a:t>самостоятельной работы</a:t>
            </a:r>
            <a:endParaRPr lang="ru-RU" sz="3600" b="1"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5450305" y="1690688"/>
            <a:ext cx="4824663" cy="4486275"/>
          </a:xfrm>
        </p:spPr>
        <p:txBody>
          <a:bodyPr>
            <a:normAutofit/>
          </a:bodyPr>
          <a:lstStyle/>
          <a:p>
            <a:pPr marL="0" indent="0">
              <a:buNone/>
            </a:pPr>
            <a:r>
              <a:rPr lang="ru-RU" sz="3200" dirty="0" smtClean="0">
                <a:latin typeface="Arial" panose="020B0604020202020204" pitchFamily="34" charset="0"/>
                <a:cs typeface="Arial" panose="020B0604020202020204" pitchFamily="34" charset="0"/>
              </a:rPr>
              <a:t>Прочитать сказку до конца.</a:t>
            </a:r>
          </a:p>
          <a:p>
            <a:pPr marL="0" indent="0">
              <a:buNone/>
            </a:pPr>
            <a:r>
              <a:rPr lang="ru-RU" sz="3200" dirty="0" smtClean="0">
                <a:latin typeface="Arial" panose="020B0604020202020204" pitchFamily="34" charset="0"/>
                <a:cs typeface="Arial" panose="020B0604020202020204" pitchFamily="34" charset="0"/>
              </a:rPr>
              <a:t>Ответить письменно на вопросы . </a:t>
            </a:r>
            <a:r>
              <a:rPr lang="ru-RU" sz="3200" dirty="0" smtClean="0">
                <a:latin typeface="Arial" panose="020B0604020202020204" pitchFamily="34" charset="0"/>
                <a:cs typeface="Arial" panose="020B0604020202020204" pitchFamily="34" charset="0"/>
              </a:rPr>
              <a:t>Стр.175,178.</a:t>
            </a:r>
            <a:endParaRPr lang="ru-RU" sz="3200" dirty="0" smtClean="0">
              <a:latin typeface="Arial" panose="020B0604020202020204" pitchFamily="34" charset="0"/>
              <a:cs typeface="Arial" panose="020B0604020202020204" pitchFamily="34" charset="0"/>
            </a:endParaRPr>
          </a:p>
          <a:p>
            <a:pPr marL="0" indent="0">
              <a:buNone/>
            </a:pPr>
            <a:r>
              <a:rPr lang="ru-RU" sz="3200" dirty="0" smtClean="0">
                <a:latin typeface="Arial" panose="020B0604020202020204" pitchFamily="34" charset="0"/>
                <a:cs typeface="Arial" panose="020B0604020202020204" pitchFamily="34" charset="0"/>
              </a:rPr>
              <a:t>Нарисовать иллюстрации к сказке.</a:t>
            </a:r>
            <a:endParaRPr lang="ru-RU" sz="3200" dirty="0">
              <a:latin typeface="Arial" panose="020B0604020202020204" pitchFamily="34" charset="0"/>
              <a:cs typeface="Arial" panose="020B0604020202020204" pitchFamily="34" charset="0"/>
            </a:endParaRPr>
          </a:p>
        </p:txBody>
      </p:sp>
      <p:pic>
        <p:nvPicPr>
          <p:cNvPr id="5" name="Объект 4"/>
          <p:cNvPicPr>
            <a:picLocks noGrp="1" noChangeAspect="1"/>
          </p:cNvPicPr>
          <p:nvPr>
            <p:ph sz="half" idx="2"/>
          </p:nvPr>
        </p:nvPicPr>
        <p:blipFill>
          <a:blip r:embed="rId3"/>
          <a:stretch>
            <a:fillRect/>
          </a:stretch>
        </p:blipFill>
        <p:spPr>
          <a:xfrm>
            <a:off x="2760062" y="1900378"/>
            <a:ext cx="2245075" cy="2033520"/>
          </a:xfrm>
          <a:prstGeom prst="rect">
            <a:avLst/>
          </a:prstGeom>
        </p:spPr>
      </p:pic>
    </p:spTree>
    <p:extLst>
      <p:ext uri="{BB962C8B-B14F-4D97-AF65-F5344CB8AC3E}">
        <p14:creationId xmlns:p14="http://schemas.microsoft.com/office/powerpoint/2010/main" val="20712224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5122" name="Picture 2" descr="Рамки зимние детские для текста скачат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39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84621" y="3395762"/>
            <a:ext cx="5414211" cy="1323439"/>
          </a:xfrm>
          <a:prstGeom prst="rect">
            <a:avLst/>
          </a:prstGeom>
          <a:noFill/>
        </p:spPr>
        <p:txBody>
          <a:bodyPr wrap="square" rtlCol="0">
            <a:spAutoFit/>
          </a:bodyPr>
          <a:lstStyle/>
          <a:p>
            <a:pPr algn="ctr"/>
            <a:r>
              <a:rPr lang="ru-RU" sz="4000" dirty="0" smtClean="0">
                <a:latin typeface="Arial" panose="020B0604020202020204" pitchFamily="34" charset="0"/>
                <a:cs typeface="Arial" panose="020B0604020202020204" pitchFamily="34" charset="0"/>
              </a:rPr>
              <a:t>Спасибо </a:t>
            </a:r>
          </a:p>
          <a:p>
            <a:pPr algn="ctr"/>
            <a:r>
              <a:rPr lang="ru-RU" sz="4000" dirty="0" smtClean="0">
                <a:latin typeface="Arial" panose="020B0604020202020204" pitchFamily="34" charset="0"/>
                <a:cs typeface="Arial" panose="020B0604020202020204" pitchFamily="34" charset="0"/>
              </a:rPr>
              <a:t>за внимание!</a:t>
            </a:r>
            <a:endParaRPr lang="ru-RU" sz="4000" dirty="0">
              <a:latin typeface="Arial" panose="020B0604020202020204" pitchFamily="34" charset="0"/>
              <a:cs typeface="Arial" panose="020B0604020202020204" pitchFamily="34" charset="0"/>
            </a:endParaRPr>
          </a:p>
        </p:txBody>
      </p:sp>
      <p:pic>
        <p:nvPicPr>
          <p:cNvPr id="3074" name="Picture 2" descr="https://i1.wp.com/berl.ru/file/0001/250/1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487" y="620612"/>
            <a:ext cx="2372478" cy="287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85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Arial" panose="020B0604020202020204" pitchFamily="34" charset="0"/>
                <a:cs typeface="Arial" panose="020B0604020202020204" pitchFamily="34" charset="0"/>
              </a:rPr>
              <a:t>Ответьте на вопросы</a:t>
            </a:r>
            <a:endParaRPr lang="ru-RU"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565484" y="1491916"/>
            <a:ext cx="5237748" cy="4805363"/>
          </a:xfrm>
        </p:spPr>
        <p:txBody>
          <a:bodyPr>
            <a:normAutofit/>
          </a:bodyPr>
          <a:lstStyle/>
          <a:p>
            <a:pPr marL="0" indent="0">
              <a:buNone/>
            </a:pPr>
            <a:r>
              <a:rPr lang="ru-RU" dirty="0" smtClean="0">
                <a:latin typeface="Arial" panose="020B0604020202020204" pitchFamily="34" charset="0"/>
                <a:cs typeface="Arial" panose="020B0604020202020204" pitchFamily="34" charset="0"/>
              </a:rPr>
              <a:t>  О </a:t>
            </a:r>
            <a:r>
              <a:rPr lang="ru-RU" dirty="0">
                <a:latin typeface="Arial" panose="020B0604020202020204" pitchFamily="34" charset="0"/>
                <a:cs typeface="Arial" panose="020B0604020202020204" pitchFamily="34" charset="0"/>
              </a:rPr>
              <a:t>чём горюет утка? Какие советы она даёт серой шейке?</a:t>
            </a:r>
          </a:p>
          <a:p>
            <a:endParaRPr lang="ru-RU" dirty="0"/>
          </a:p>
        </p:txBody>
      </p:sp>
      <p:pic>
        <p:nvPicPr>
          <p:cNvPr id="5" name="Picture 2" descr="О чем подумала Серая Шейка,  когда улетели все утки?"/>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9896" t="13106" r="48102" b="17020"/>
          <a:stretch/>
        </p:blipFill>
        <p:spPr bwMode="auto">
          <a:xfrm>
            <a:off x="8862035" y="1275346"/>
            <a:ext cx="2622885" cy="2454443"/>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s://fsd.kopilkaurokov.ru/uploads/user_file_568e30df50048/img_user_file_568e30df50048_5.jpg"/>
          <p:cNvPicPr>
            <a:picLocks noChangeAspect="1" noChangeArrowheads="1"/>
          </p:cNvPicPr>
          <p:nvPr/>
        </p:nvPicPr>
        <p:blipFill rotWithShape="1">
          <a:blip r:embed="rId3">
            <a:extLst>
              <a:ext uri="{28A0092B-C50C-407E-A947-70E740481C1C}">
                <a14:useLocalDpi xmlns:a14="http://schemas.microsoft.com/office/drawing/2010/main" val="0"/>
              </a:ext>
            </a:extLst>
          </a:blip>
          <a:srcRect l="40277" t="29764" r="34855" b="15148"/>
          <a:stretch/>
        </p:blipFill>
        <p:spPr bwMode="auto">
          <a:xfrm>
            <a:off x="6096000" y="2042193"/>
            <a:ext cx="2462463" cy="27834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Серая шейка (1948) — смотреть онлайн — КиноПоис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2035" y="4002295"/>
            <a:ext cx="2533096" cy="213051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9232" y="2817479"/>
            <a:ext cx="5333999" cy="3539430"/>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Утка переживает за свою дочь. </a:t>
            </a:r>
            <a:r>
              <a:rPr lang="ru-RU" sz="2800" dirty="0" smtClean="0">
                <a:latin typeface="Arial" panose="020B0604020202020204" pitchFamily="34" charset="0"/>
                <a:cs typeface="Arial" panose="020B0604020202020204" pitchFamily="34" charset="0"/>
              </a:rPr>
              <a:t>Все </a:t>
            </a:r>
            <a:r>
              <a:rPr lang="ru-RU" sz="2800" dirty="0">
                <a:latin typeface="Arial" panose="020B0604020202020204" pitchFamily="34" charset="0"/>
                <a:cs typeface="Arial" panose="020B0604020202020204" pitchFamily="34" charset="0"/>
              </a:rPr>
              <a:t>улетят на юг, в тепло, а она здесь будет мёрзнуть</a:t>
            </a:r>
            <a:r>
              <a:rPr lang="ru-RU" sz="2800" dirty="0" smtClean="0">
                <a:latin typeface="Arial" panose="020B0604020202020204" pitchFamily="34" charset="0"/>
                <a:cs typeface="Arial" panose="020B0604020202020204" pitchFamily="34" charset="0"/>
              </a:rPr>
              <a:t>. </a:t>
            </a:r>
            <a:r>
              <a:rPr lang="ru-RU" sz="2800" dirty="0">
                <a:latin typeface="Arial" panose="020B0604020202020204" pitchFamily="34" charset="0"/>
                <a:cs typeface="Arial" panose="020B0604020202020204" pitchFamily="34" charset="0"/>
              </a:rPr>
              <a:t>Утка советовала дочери, Серой шейке, чтобы та держалась берега, где в реку сбегает ключик. Там вода не замёрзнет целую зиму.</a:t>
            </a:r>
          </a:p>
        </p:txBody>
      </p:sp>
      <p:pic>
        <p:nvPicPr>
          <p:cNvPr id="9" name="Picture 4" descr="Сказка Серая Шейка с картинками - Читать сказки Мамина-Сибиряка Дмитрия  Наркисович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249" y="1312965"/>
            <a:ext cx="5583267" cy="510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1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Arial" panose="020B0604020202020204" pitchFamily="34" charset="0"/>
                <a:cs typeface="Arial" panose="020B0604020202020204" pitchFamily="34" charset="0"/>
              </a:rPr>
              <a:t>Ответьте на вопросы</a:t>
            </a:r>
            <a:endParaRPr lang="ru-RU" dirty="0">
              <a:latin typeface="Arial" panose="020B0604020202020204" pitchFamily="34" charset="0"/>
              <a:cs typeface="Arial" panose="020B0604020202020204" pitchFamily="34" charset="0"/>
            </a:endParaRPr>
          </a:p>
        </p:txBody>
      </p:sp>
      <p:sp>
        <p:nvSpPr>
          <p:cNvPr id="4" name="Прямоугольник 3"/>
          <p:cNvSpPr/>
          <p:nvPr/>
        </p:nvSpPr>
        <p:spPr>
          <a:xfrm>
            <a:off x="709863" y="1840832"/>
            <a:ext cx="5386138" cy="1077218"/>
          </a:xfrm>
          <a:prstGeom prst="rect">
            <a:avLst/>
          </a:prstGeom>
        </p:spPr>
        <p:txBody>
          <a:bodyPr wrap="square">
            <a:spAutoFit/>
          </a:bodyPr>
          <a:lstStyle/>
          <a:p>
            <a:r>
              <a:rPr lang="ru-RU" sz="3200" dirty="0">
                <a:latin typeface="Arial" panose="020B0604020202020204" pitchFamily="34" charset="0"/>
                <a:cs typeface="Arial" panose="020B0604020202020204" pitchFamily="34" charset="0"/>
              </a:rPr>
              <a:t>Как изменилась природа?</a:t>
            </a:r>
          </a:p>
          <a:p>
            <a:endParaRPr lang="ru-RU" sz="3200" dirty="0">
              <a:latin typeface="Arial" panose="020B0604020202020204" pitchFamily="34" charset="0"/>
              <a:cs typeface="Arial" panose="020B0604020202020204" pitchFamily="34" charset="0"/>
            </a:endParaRPr>
          </a:p>
        </p:txBody>
      </p:sp>
      <p:sp>
        <p:nvSpPr>
          <p:cNvPr id="7" name="Прямоугольник 6"/>
          <p:cNvSpPr/>
          <p:nvPr/>
        </p:nvSpPr>
        <p:spPr>
          <a:xfrm>
            <a:off x="709863" y="2918051"/>
            <a:ext cx="4608095" cy="2554545"/>
          </a:xfrm>
          <a:prstGeom prst="rect">
            <a:avLst/>
          </a:prstGeom>
        </p:spPr>
        <p:txBody>
          <a:bodyPr wrap="square">
            <a:spAutoFit/>
          </a:bodyPr>
          <a:lstStyle/>
          <a:p>
            <a:r>
              <a:rPr lang="ru-RU" sz="3200" dirty="0">
                <a:latin typeface="Arial" panose="020B0604020202020204" pitchFamily="34" charset="0"/>
                <a:cs typeface="Arial" panose="020B0604020202020204" pitchFamily="34" charset="0"/>
              </a:rPr>
              <a:t>Был уже целый ряд холодных утренников, а от инея пожелтели берёзки и покраснели осины.</a:t>
            </a:r>
          </a:p>
        </p:txBody>
      </p:sp>
      <p:sp>
        <p:nvSpPr>
          <p:cNvPr id="10" name="Объект 9"/>
          <p:cNvSpPr>
            <a:spLocks noGrp="1"/>
          </p:cNvSpPr>
          <p:nvPr>
            <p:ph sz="half" idx="2"/>
          </p:nvPr>
        </p:nvSpPr>
        <p:spPr/>
        <p:txBody>
          <a:bodyPr/>
          <a:lstStyle/>
          <a:p>
            <a:endParaRPr lang="ru-RU" dirty="0"/>
          </a:p>
        </p:txBody>
      </p:sp>
      <p:pic>
        <p:nvPicPr>
          <p:cNvPr id="13" name="Picture 12" descr="утренний мороз - allim - ЛенсАрт.ру | Pictures, Plants, Re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92255" y="1825624"/>
            <a:ext cx="5237744" cy="4486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Осень Аллея Березы Желтые Листья - Бесплатное фото на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230" y="1825624"/>
            <a:ext cx="5487769" cy="4651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Осень. Красная Осина. Осенние Видео. Красные Осенние Листья Осины. Футажи  для видеомонтажа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230" y="1758798"/>
            <a:ext cx="5563968" cy="471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5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10242" name="Picture 2" descr="Осень. Анимация от Lush@. + Музыкальная открытка.. Обсуждение на  LiveInternet - Российский Сервис Онлайн-Дневников"/>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934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Arial" panose="020B0604020202020204" pitchFamily="34" charset="0"/>
                <a:cs typeface="Arial" panose="020B0604020202020204" pitchFamily="34" charset="0"/>
              </a:rPr>
              <a:t>Словарная работа</a:t>
            </a:r>
            <a:endParaRPr lang="ru-RU" b="1" dirty="0">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529388" y="1455821"/>
            <a:ext cx="5490411" cy="4721142"/>
          </a:xfrm>
        </p:spPr>
        <p:txBody>
          <a:bodyPr>
            <a:normAutofit lnSpcReduction="10000"/>
          </a:bodyPr>
          <a:lstStyle/>
          <a:p>
            <a:pPr marL="0" indent="0">
              <a:buNone/>
            </a:pPr>
            <a:r>
              <a:rPr lang="ru-RU" dirty="0">
                <a:latin typeface="Arial" panose="020B0604020202020204" pitchFamily="34" charset="0"/>
                <a:cs typeface="Arial" panose="020B0604020202020204" pitchFamily="34" charset="0"/>
              </a:rPr>
              <a:t>о</a:t>
            </a:r>
            <a:r>
              <a:rPr lang="ru-RU" dirty="0" smtClean="0">
                <a:latin typeface="Arial" panose="020B0604020202020204" pitchFamily="34" charset="0"/>
                <a:cs typeface="Arial" panose="020B0604020202020204" pitchFamily="34" charset="0"/>
              </a:rPr>
              <a:t>горчение-</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xafalik</a:t>
            </a:r>
            <a:endParaRPr lang="en-US" dirty="0" smtClean="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п</a:t>
            </a:r>
            <a:r>
              <a:rPr lang="ru-RU" dirty="0" smtClean="0">
                <a:latin typeface="Arial" panose="020B0604020202020204" pitchFamily="34" charset="0"/>
                <a:cs typeface="Arial" panose="020B0604020202020204" pitchFamily="34" charset="0"/>
              </a:rPr>
              <a:t>роведать- </a:t>
            </a:r>
            <a:r>
              <a:rPr lang="uz-Latn-UZ" dirty="0" smtClean="0">
                <a:latin typeface="Arial" panose="020B0604020202020204" pitchFamily="34" charset="0"/>
                <a:cs typeface="Arial" panose="020B0604020202020204" pitchFamily="34" charset="0"/>
              </a:rPr>
              <a:t>yo‘qlamoq</a:t>
            </a:r>
          </a:p>
          <a:p>
            <a:pPr marL="0" indent="0">
              <a:buNone/>
            </a:pPr>
            <a:r>
              <a:rPr lang="ru-RU" dirty="0">
                <a:latin typeface="Arial" panose="020B0604020202020204" pitchFamily="34" charset="0"/>
                <a:cs typeface="Arial" panose="020B0604020202020204" pitchFamily="34" charset="0"/>
              </a:rPr>
              <a:t>с</a:t>
            </a:r>
            <a:r>
              <a:rPr lang="ru-RU" dirty="0" smtClean="0">
                <a:latin typeface="Arial" panose="020B0604020202020204" pitchFamily="34" charset="0"/>
                <a:cs typeface="Arial" panose="020B0604020202020204" pitchFamily="34" charset="0"/>
              </a:rPr>
              <a:t>цапать-</a:t>
            </a:r>
            <a:r>
              <a:rPr lang="uz-Latn-UZ" dirty="0" smtClean="0">
                <a:latin typeface="Arial" panose="020B0604020202020204" pitchFamily="34" charset="0"/>
                <a:cs typeface="Arial" panose="020B0604020202020204" pitchFamily="34" charset="0"/>
              </a:rPr>
              <a:t> ushlab (tutib) olmoq</a:t>
            </a:r>
          </a:p>
          <a:p>
            <a:pPr marL="0" indent="0">
              <a:buNone/>
            </a:pPr>
            <a:r>
              <a:rPr lang="ru-RU" dirty="0">
                <a:latin typeface="Arial" panose="020B0604020202020204" pitchFamily="34" charset="0"/>
                <a:cs typeface="Arial" panose="020B0604020202020204" pitchFamily="34" charset="0"/>
              </a:rPr>
              <a:t>т</a:t>
            </a:r>
            <a:r>
              <a:rPr lang="ru-RU" dirty="0" smtClean="0">
                <a:latin typeface="Arial" panose="020B0604020202020204" pitchFamily="34" charset="0"/>
                <a:cs typeface="Arial" panose="020B0604020202020204" pitchFamily="34" charset="0"/>
              </a:rPr>
              <a:t>репетать-</a:t>
            </a:r>
            <a:r>
              <a:rPr lang="uz-Latn-UZ" dirty="0" smtClean="0">
                <a:latin typeface="Arial" panose="020B0604020202020204" pitchFamily="34" charset="0"/>
                <a:cs typeface="Arial" panose="020B0604020202020204" pitchFamily="34" charset="0"/>
              </a:rPr>
              <a:t> qo‘rquvdan titramoq</a:t>
            </a:r>
          </a:p>
          <a:p>
            <a:pPr marL="0" indent="0">
              <a:buNone/>
            </a:pPr>
            <a:r>
              <a:rPr lang="ru-RU" dirty="0">
                <a:latin typeface="Arial" panose="020B0604020202020204" pitchFamily="34" charset="0"/>
                <a:cs typeface="Arial" panose="020B0604020202020204" pitchFamily="34" charset="0"/>
              </a:rPr>
              <a:t>к</a:t>
            </a:r>
            <a:r>
              <a:rPr lang="ru-RU" dirty="0" smtClean="0">
                <a:latin typeface="Arial" panose="020B0604020202020204" pitchFamily="34" charset="0"/>
                <a:cs typeface="Arial" panose="020B0604020202020204" pitchFamily="34" charset="0"/>
              </a:rPr>
              <a:t>убарем вылетел- </a:t>
            </a:r>
            <a:r>
              <a:rPr lang="uz-Latn-UZ" dirty="0" smtClean="0">
                <a:latin typeface="Arial" panose="020B0604020202020204" pitchFamily="34" charset="0"/>
                <a:cs typeface="Arial" panose="020B0604020202020204" pitchFamily="34" charset="0"/>
              </a:rPr>
              <a:t>umbaloq oshib uchdi</a:t>
            </a:r>
          </a:p>
          <a:p>
            <a:pPr marL="0" indent="0">
              <a:buNone/>
            </a:pPr>
            <a:r>
              <a:rPr lang="ru-RU" dirty="0">
                <a:latin typeface="Arial" panose="020B0604020202020204" pitchFamily="34" charset="0"/>
                <a:cs typeface="Arial" panose="020B0604020202020204" pitchFamily="34" charset="0"/>
              </a:rPr>
              <a:t>д</a:t>
            </a:r>
            <a:r>
              <a:rPr lang="ru-RU" dirty="0" smtClean="0">
                <a:latin typeface="Arial" panose="020B0604020202020204" pitchFamily="34" charset="0"/>
                <a:cs typeface="Arial" panose="020B0604020202020204" pitchFamily="34" charset="0"/>
              </a:rPr>
              <a:t>уша в пятки ушла- </a:t>
            </a:r>
            <a:r>
              <a:rPr lang="uz-Latn-UZ" dirty="0" smtClean="0">
                <a:latin typeface="Arial" panose="020B0604020202020204" pitchFamily="34" charset="0"/>
                <a:cs typeface="Arial" panose="020B0604020202020204" pitchFamily="34" charset="0"/>
              </a:rPr>
              <a:t>qo‘rqib ketdi</a:t>
            </a:r>
            <a:endParaRPr lang="ru-RU" dirty="0" smtClean="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р</a:t>
            </a:r>
            <a:r>
              <a:rPr lang="ru-RU" dirty="0" smtClean="0">
                <a:latin typeface="Arial" panose="020B0604020202020204" pitchFamily="34" charset="0"/>
                <a:cs typeface="Arial" panose="020B0604020202020204" pitchFamily="34" charset="0"/>
              </a:rPr>
              <a:t>ябчик- </a:t>
            </a:r>
            <a:r>
              <a:rPr lang="uz-Latn-UZ" dirty="0" smtClean="0">
                <a:latin typeface="Arial" panose="020B0604020202020204" pitchFamily="34" charset="0"/>
                <a:cs typeface="Arial" panose="020B0604020202020204" pitchFamily="34" charset="0"/>
              </a:rPr>
              <a:t>o‘rmon qushi</a:t>
            </a:r>
            <a:endParaRPr lang="ru-RU" dirty="0" smtClean="0">
              <a:latin typeface="Arial" panose="020B0604020202020204" pitchFamily="34" charset="0"/>
              <a:cs typeface="Arial" panose="020B0604020202020204" pitchFamily="34" charset="0"/>
            </a:endParaRPr>
          </a:p>
          <a:p>
            <a:pPr marL="0" indent="0">
              <a:buNone/>
            </a:pPr>
            <a:r>
              <a:rPr lang="ru-RU" dirty="0">
                <a:latin typeface="Arial" panose="020B0604020202020204" pitchFamily="34" charset="0"/>
                <a:cs typeface="Arial" panose="020B0604020202020204" pitchFamily="34" charset="0"/>
              </a:rPr>
              <a:t>н</a:t>
            </a:r>
            <a:r>
              <a:rPr lang="ru-RU" dirty="0" smtClean="0">
                <a:latin typeface="Arial" panose="020B0604020202020204" pitchFamily="34" charset="0"/>
                <a:cs typeface="Arial" panose="020B0604020202020204" pitchFamily="34" charset="0"/>
              </a:rPr>
              <a:t>ырять- </a:t>
            </a:r>
            <a:r>
              <a:rPr lang="uz-Latn-UZ" dirty="0" smtClean="0">
                <a:latin typeface="Arial" panose="020B0604020202020204" pitchFamily="34" charset="0"/>
                <a:cs typeface="Arial" panose="020B0604020202020204" pitchFamily="34" charset="0"/>
              </a:rPr>
              <a:t>sho‘ng‘imoq</a:t>
            </a:r>
          </a:p>
          <a:p>
            <a:pPr marL="0" indent="0">
              <a:buNone/>
            </a:pPr>
            <a:r>
              <a:rPr lang="ru-RU"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pic>
        <p:nvPicPr>
          <p:cNvPr id="2050" name="Picture 2" descr="Рябчик – фото, описание, ареал, рацион, враги, популяц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021" y="4001294"/>
            <a:ext cx="3308245" cy="22527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Душа в пятки ушла"/>
          <p:cNvPicPr>
            <a:picLocks noChangeAspect="1" noChangeArrowheads="1"/>
          </p:cNvPicPr>
          <p:nvPr/>
        </p:nvPicPr>
        <p:blipFill rotWithShape="1">
          <a:blip r:embed="rId3">
            <a:extLst>
              <a:ext uri="{28A0092B-C50C-407E-A947-70E740481C1C}">
                <a14:useLocalDpi xmlns:a14="http://schemas.microsoft.com/office/drawing/2010/main" val="0"/>
              </a:ext>
            </a:extLst>
          </a:blip>
          <a:srcRect l="22223" t="6075" r="27696" b="17172"/>
          <a:stretch/>
        </p:blipFill>
        <p:spPr bwMode="auto">
          <a:xfrm>
            <a:off x="8807116" y="1594436"/>
            <a:ext cx="2630905" cy="210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82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60948" y="517358"/>
            <a:ext cx="5197642" cy="5659605"/>
          </a:xfrm>
        </p:spPr>
        <p:txBody>
          <a:bodyPr>
            <a:normAutofit/>
          </a:bodyPr>
          <a:lstStyle/>
          <a:p>
            <a:pPr marL="0" indent="0">
              <a:buNone/>
            </a:pPr>
            <a:r>
              <a:rPr lang="ru-RU" dirty="0" smtClean="0">
                <a:latin typeface="Arial" panose="020B0604020202020204" pitchFamily="34" charset="0"/>
                <a:cs typeface="Arial" panose="020B0604020202020204" pitchFamily="34" charset="0"/>
              </a:rPr>
              <a:t>  Река</a:t>
            </a:r>
            <a:r>
              <a:rPr lang="ru-RU" dirty="0">
                <a:latin typeface="Arial" panose="020B0604020202020204" pitchFamily="34" charset="0"/>
                <a:cs typeface="Arial" panose="020B0604020202020204" pitchFamily="34" charset="0"/>
              </a:rPr>
              <a:t>, на которой осталась Серая Шейка, весело </a:t>
            </a:r>
            <a:r>
              <a:rPr lang="ru-RU" dirty="0" smtClean="0">
                <a:latin typeface="Arial" panose="020B0604020202020204" pitchFamily="34" charset="0"/>
                <a:cs typeface="Arial" panose="020B0604020202020204" pitchFamily="34" charset="0"/>
              </a:rPr>
              <a:t>  катилась </a:t>
            </a:r>
            <a:r>
              <a:rPr lang="ru-RU" dirty="0">
                <a:latin typeface="Arial" panose="020B0604020202020204" pitchFamily="34" charset="0"/>
                <a:cs typeface="Arial" panose="020B0604020202020204" pitchFamily="34" charset="0"/>
              </a:rPr>
              <a:t>в горах, покрытых густым лесом. Место было глухое, и никакого жилья кругом. По утрам вода у берегов начинала замерзать, а днем тонкий, как стекло, лед таял.</a:t>
            </a:r>
          </a:p>
          <a:p>
            <a:pPr marL="0" indent="0">
              <a:buNone/>
            </a:pPr>
            <a:r>
              <a:rPr lang="ru-RU" dirty="0">
                <a:latin typeface="Arial" panose="020B0604020202020204" pitchFamily="34" charset="0"/>
                <a:cs typeface="Arial" panose="020B0604020202020204" pitchFamily="34" charset="0"/>
              </a:rPr>
              <a:t>- Неужели вся река замерзнет? - думала Серая Шейка с ужасом.</a:t>
            </a:r>
          </a:p>
          <a:p>
            <a:pPr marL="0" indent="0">
              <a:buNone/>
            </a:pPr>
            <a:endParaRPr lang="ru-RU" dirty="0">
              <a:latin typeface="Arial" panose="020B0604020202020204" pitchFamily="34" charset="0"/>
              <a:cs typeface="Arial" panose="020B0604020202020204" pitchFamily="34" charset="0"/>
            </a:endParaRPr>
          </a:p>
        </p:txBody>
      </p:sp>
      <p:pic>
        <p:nvPicPr>
          <p:cNvPr id="7" name="Picture 4" descr="Серая шейка"/>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96681" y="1058256"/>
            <a:ext cx="5787252" cy="457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5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421105" y="421105"/>
            <a:ext cx="5598695" cy="5755858"/>
          </a:xfrm>
        </p:spPr>
        <p:txBody>
          <a:bodyPr>
            <a:noAutofit/>
          </a:bodyPr>
          <a:lstStyle/>
          <a:p>
            <a:pPr marL="0" indent="0">
              <a:buNone/>
            </a:pPr>
            <a:r>
              <a:rPr lang="ru-RU" sz="3200" dirty="0" smtClean="0">
                <a:latin typeface="Arial" panose="020B0604020202020204" pitchFamily="34" charset="0"/>
                <a:cs typeface="Arial" panose="020B0604020202020204" pitchFamily="34" charset="0"/>
              </a:rPr>
              <a:t>  Скучно </a:t>
            </a:r>
            <a:r>
              <a:rPr lang="ru-RU" sz="3200" dirty="0">
                <a:latin typeface="Arial" panose="020B0604020202020204" pitchFamily="34" charset="0"/>
                <a:cs typeface="Arial" panose="020B0604020202020204" pitchFamily="34" charset="0"/>
              </a:rPr>
              <a:t>ей было одной, и она все думала про своих улетевших братьев и сестер. Где-то они сейчас? Благополучно ли долетели? Вспоминают ли про нее? Времени было достаточно, чтобы подумать обо всем. Узнала она и одиночество. Река была пуста, и жизнь сохранялась только в лесу, где посвистывали рябчики, прыгали белки и зайцы.</a:t>
            </a:r>
          </a:p>
          <a:p>
            <a:pPr marL="0" indent="0">
              <a:buNone/>
            </a:pPr>
            <a:endParaRPr lang="ru-RU" sz="3200" dirty="0"/>
          </a:p>
        </p:txBody>
      </p:sp>
      <p:pic>
        <p:nvPicPr>
          <p:cNvPr id="11266" name="Picture 2" descr="Народные приметы осени. ГУО &quot;Ясли-сад № 87 г. Гродно&quot;"/>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75090" y="880686"/>
            <a:ext cx="5311321" cy="483669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Серая Шейка - Анимашка на телефон 240x3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49281" y="3839340"/>
            <a:ext cx="1408530" cy="18780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56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1367</Words>
  <Application>Microsoft Office PowerPoint</Application>
  <PresentationFormat>Широкоэкранный</PresentationFormat>
  <Paragraphs>134</Paragraphs>
  <Slides>36</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36</vt:i4>
      </vt:variant>
    </vt:vector>
  </HeadingPairs>
  <TitlesOfParts>
    <vt:vector size="40" baseType="lpstr">
      <vt:lpstr>Arial</vt:lpstr>
      <vt:lpstr>Calibri</vt:lpstr>
      <vt:lpstr>Calibri Light</vt:lpstr>
      <vt:lpstr>Тема Office</vt:lpstr>
      <vt:lpstr>Русский язык литературное чтение</vt:lpstr>
      <vt:lpstr>Сегодня на уроке</vt:lpstr>
      <vt:lpstr> Ответьте на вопросы</vt:lpstr>
      <vt:lpstr>Ответьте на вопросы</vt:lpstr>
      <vt:lpstr>Ответьте на вопросы</vt:lpstr>
      <vt:lpstr>Презентация PowerPoint</vt:lpstr>
      <vt:lpstr>Словарная работа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Составим синквейн</vt:lpstr>
      <vt:lpstr>Составим синквейн</vt:lpstr>
      <vt:lpstr>Презентация PowerPoint</vt:lpstr>
      <vt:lpstr>Презентация PowerPoint</vt:lpstr>
      <vt:lpstr>Словарная работа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Герои сказки. Какие они?</vt:lpstr>
      <vt:lpstr>Презентация PowerPoint</vt:lpstr>
      <vt:lpstr>Пословицы, поговорки и выражения сказки </vt:lpstr>
      <vt:lpstr>Презентация PowerPoint</vt:lpstr>
      <vt:lpstr>Задание для самостоятельной работы</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Русский язык литературное чтение</dc:title>
  <dc:creator>WINDOWS 10</dc:creator>
  <cp:lastModifiedBy>WINDOWS 10</cp:lastModifiedBy>
  <cp:revision>101</cp:revision>
  <dcterms:created xsi:type="dcterms:W3CDTF">2020-09-06T11:53:35Z</dcterms:created>
  <dcterms:modified xsi:type="dcterms:W3CDTF">2020-09-25T06:00:07Z</dcterms:modified>
</cp:coreProperties>
</file>