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</p:sldMasterIdLst>
  <p:notesMasterIdLst>
    <p:notesMasterId r:id="rId15"/>
  </p:notesMasterIdLst>
  <p:handoutMasterIdLst>
    <p:handoutMasterId r:id="rId16"/>
  </p:handoutMasterIdLst>
  <p:sldIdLst>
    <p:sldId id="270" r:id="rId3"/>
    <p:sldId id="486" r:id="rId4"/>
    <p:sldId id="535" r:id="rId5"/>
    <p:sldId id="528" r:id="rId6"/>
    <p:sldId id="500" r:id="rId7"/>
    <p:sldId id="509" r:id="rId8"/>
    <p:sldId id="538" r:id="rId9"/>
    <p:sldId id="539" r:id="rId10"/>
    <p:sldId id="540" r:id="rId11"/>
    <p:sldId id="532" r:id="rId12"/>
    <p:sldId id="541" r:id="rId13"/>
    <p:sldId id="392" r:id="rId14"/>
  </p:sldIdLst>
  <p:sldSz cx="12801600" cy="7200900"/>
  <p:notesSz cx="3244850" cy="5765800"/>
  <p:custDataLst>
    <p:tags r:id="rId17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A83231-5220-4C89-837E-16C8C0F9033F}">
          <p14:sldIdLst>
            <p14:sldId id="270"/>
            <p14:sldId id="486"/>
            <p14:sldId id="535"/>
            <p14:sldId id="528"/>
            <p14:sldId id="500"/>
            <p14:sldId id="509"/>
            <p14:sldId id="538"/>
            <p14:sldId id="539"/>
            <p14:sldId id="540"/>
            <p14:sldId id="532"/>
            <p14:sldId id="541"/>
            <p14:sldId id="3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816">
          <p15:clr>
            <a:srgbClr val="A4A3A4"/>
          </p15:clr>
        </p15:guide>
        <p15:guide id="2" pos="10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000066"/>
    <a:srgbClr val="F0D1FF"/>
    <a:srgbClr val="ECC5FF"/>
    <a:srgbClr val="006600"/>
    <a:srgbClr val="FEF9F4"/>
    <a:srgbClr val="0066CC"/>
    <a:srgbClr val="FEEBC6"/>
    <a:srgbClr val="FFCC99"/>
    <a:srgbClr val="7C3B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35" autoAdjust="0"/>
    <p:restoredTop sz="97153" autoAdjust="0"/>
  </p:normalViewPr>
  <p:slideViewPr>
    <p:cSldViewPr>
      <p:cViewPr varScale="1">
        <p:scale>
          <a:sx n="63" d="100"/>
          <a:sy n="63" d="100"/>
        </p:scale>
        <p:origin x="888" y="10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00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g object 16">
            <a:extLst>
              <a:ext uri="{FF2B5EF4-FFF2-40B4-BE49-F238E27FC236}">
                <a16:creationId xmlns="" xmlns:a16="http://schemas.microsoft.com/office/drawing/2014/main" id="{26CF6E36-8709-4826-9C11-09739EC403B9}"/>
              </a:ext>
            </a:extLst>
          </p:cNvPr>
          <p:cNvSpPr/>
          <p:nvPr/>
        </p:nvSpPr>
        <p:spPr>
          <a:xfrm>
            <a:off x="147638" y="157163"/>
            <a:ext cx="12547600" cy="954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4095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3">
            <a:extLst>
              <a:ext uri="{FF2B5EF4-FFF2-40B4-BE49-F238E27FC236}">
                <a16:creationId xmlns="" xmlns:a16="http://schemas.microsoft.com/office/drawing/2014/main" id="{8A204F91-7C3D-4AF8-9E8E-598DB82953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4">
            <a:extLst>
              <a:ext uri="{FF2B5EF4-FFF2-40B4-BE49-F238E27FC236}">
                <a16:creationId xmlns="" xmlns:a16="http://schemas.microsoft.com/office/drawing/2014/main" id="{E9FCC6AD-FAA5-4DD6-8023-039E2764CE6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849E67-E7C2-49B3-B4F8-64A078C7B2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>
            <a:extLst>
              <a:ext uri="{FF2B5EF4-FFF2-40B4-BE49-F238E27FC236}">
                <a16:creationId xmlns="" xmlns:a16="http://schemas.microsoft.com/office/drawing/2014/main" id="{5E17D19D-7D5C-431C-9EA5-084AE5EDC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34D6C-732D-4876-A2F6-80E9CDAAEA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264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>
            <a:extLst>
              <a:ext uri="{FF2B5EF4-FFF2-40B4-BE49-F238E27FC236}">
                <a16:creationId xmlns="" xmlns:a16="http://schemas.microsoft.com/office/drawing/2014/main" id="{80111694-43CE-4366-B942-EF85BEC992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>
            <a:extLst>
              <a:ext uri="{FF2B5EF4-FFF2-40B4-BE49-F238E27FC236}">
                <a16:creationId xmlns="" xmlns:a16="http://schemas.microsoft.com/office/drawing/2014/main" id="{74A6DEC7-CA26-4D4D-9AA1-2B6BAE57BB8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9FE6A-9037-4D58-9996-B0E582DC5F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>
            <a:extLst>
              <a:ext uri="{FF2B5EF4-FFF2-40B4-BE49-F238E27FC236}">
                <a16:creationId xmlns="" xmlns:a16="http://schemas.microsoft.com/office/drawing/2014/main" id="{5521D770-EC1D-4063-82BB-D9F6E6F5A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D9AFA-8DD9-4D6E-A223-4842AE7B4E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0224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3140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="" xmlns:a16="http://schemas.microsoft.com/office/drawing/2014/main" id="{80111694-43CE-4366-B942-EF85BEC992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>
            <a:extLst>
              <a:ext uri="{FF2B5EF4-FFF2-40B4-BE49-F238E27FC236}">
                <a16:creationId xmlns="" xmlns:a16="http://schemas.microsoft.com/office/drawing/2014/main" id="{74A6DEC7-CA26-4D4D-9AA1-2B6BAE57BB8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510E2-271B-4820-8AC5-571FBCE2F5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>
            <a:extLst>
              <a:ext uri="{FF2B5EF4-FFF2-40B4-BE49-F238E27FC236}">
                <a16:creationId xmlns="" xmlns:a16="http://schemas.microsoft.com/office/drawing/2014/main" id="{5521D770-EC1D-4063-82BB-D9F6E6F5A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3E49C-1D95-4037-A4D8-698E65A213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265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="" xmlns:a16="http://schemas.microsoft.com/office/drawing/2014/main" id="{80111694-43CE-4366-B942-EF85BEC992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>
            <a:extLst>
              <a:ext uri="{FF2B5EF4-FFF2-40B4-BE49-F238E27FC236}">
                <a16:creationId xmlns="" xmlns:a16="http://schemas.microsoft.com/office/drawing/2014/main" id="{74A6DEC7-CA26-4D4D-9AA1-2B6BAE57BB8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84F4E-11E3-48D1-A01C-5221391B03A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>
            <a:extLst>
              <a:ext uri="{FF2B5EF4-FFF2-40B4-BE49-F238E27FC236}">
                <a16:creationId xmlns="" xmlns:a16="http://schemas.microsoft.com/office/drawing/2014/main" id="{5521D770-EC1D-4063-82BB-D9F6E6F5A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65910-954B-4418-B379-8AE0AAD86E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776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>
            <a:extLst>
              <a:ext uri="{FF2B5EF4-FFF2-40B4-BE49-F238E27FC236}">
                <a16:creationId xmlns="" xmlns:a16="http://schemas.microsoft.com/office/drawing/2014/main" id="{80111694-43CE-4366-B942-EF85BEC992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>
            <a:extLst>
              <a:ext uri="{FF2B5EF4-FFF2-40B4-BE49-F238E27FC236}">
                <a16:creationId xmlns="" xmlns:a16="http://schemas.microsoft.com/office/drawing/2014/main" id="{74A6DEC7-CA26-4D4D-9AA1-2B6BAE57BB8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8E616-5A92-4664-B979-A72D3E5D77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>
            <a:extLst>
              <a:ext uri="{FF2B5EF4-FFF2-40B4-BE49-F238E27FC236}">
                <a16:creationId xmlns="" xmlns:a16="http://schemas.microsoft.com/office/drawing/2014/main" id="{5521D770-EC1D-4063-82BB-D9F6E6F5A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06924-3E01-4BA6-9AEC-8B667E95F94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134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>
            <a:extLst>
              <a:ext uri="{FF2B5EF4-FFF2-40B4-BE49-F238E27FC236}">
                <a16:creationId xmlns="" xmlns:a16="http://schemas.microsoft.com/office/drawing/2014/main" id="{0EAA94BD-C03E-410B-A31B-4AD62D913C4B}"/>
              </a:ext>
            </a:extLst>
          </p:cNvPr>
          <p:cNvSpPr/>
          <p:nvPr/>
        </p:nvSpPr>
        <p:spPr>
          <a:xfrm>
            <a:off x="147638" y="1190625"/>
            <a:ext cx="12547600" cy="58785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>
              <a:defRPr/>
            </a:pPr>
            <a:endParaRPr sz="4095">
              <a:solidFill>
                <a:prstClr val="black"/>
              </a:solidFill>
            </a:endParaRPr>
          </a:p>
        </p:txBody>
      </p:sp>
      <p:sp>
        <p:nvSpPr>
          <p:cNvPr id="17" name="bg object 17">
            <a:extLst>
              <a:ext uri="{FF2B5EF4-FFF2-40B4-BE49-F238E27FC236}">
                <a16:creationId xmlns="" xmlns:a16="http://schemas.microsoft.com/office/drawing/2014/main" id="{5FCEBB4F-409C-4B0D-95B3-CC8171DDD291}"/>
              </a:ext>
            </a:extLst>
          </p:cNvPr>
          <p:cNvSpPr/>
          <p:nvPr/>
        </p:nvSpPr>
        <p:spPr>
          <a:xfrm>
            <a:off x="147638" y="157163"/>
            <a:ext cx="12547600" cy="954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4095">
              <a:solidFill>
                <a:prstClr val="black"/>
              </a:solidFill>
            </a:endParaRPr>
          </a:p>
        </p:txBody>
      </p:sp>
      <p:sp>
        <p:nvSpPr>
          <p:cNvPr id="2" name="Holder 2">
            <a:extLst>
              <a:ext uri="{FF2B5EF4-FFF2-40B4-BE49-F238E27FC236}">
                <a16:creationId xmlns="" xmlns:a16="http://schemas.microsoft.com/office/drawing/2014/main" id="{058EBACA-2BAC-4A3B-B7C6-11CD3BEC5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38" y="227013"/>
            <a:ext cx="11464925" cy="315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8375" y="2179638"/>
            <a:ext cx="108648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>
            <a:extLst>
              <a:ext uri="{FF2B5EF4-FFF2-40B4-BE49-F238E27FC236}">
                <a16:creationId xmlns="" xmlns:a16="http://schemas.microsoft.com/office/drawing/2014/main" id="{80111694-43CE-4366-B942-EF85BEC9929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352925" y="6696075"/>
            <a:ext cx="4095750" cy="5857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936333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>
            <a:extLst>
              <a:ext uri="{FF2B5EF4-FFF2-40B4-BE49-F238E27FC236}">
                <a16:creationId xmlns="" xmlns:a16="http://schemas.microsoft.com/office/drawing/2014/main" id="{74A6DEC7-CA26-4D4D-9AA1-2B6BAE57BB84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639763" y="6696075"/>
            <a:ext cx="2944812" cy="5857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936333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1138E8-3AB7-46A4-A576-D1D91C8E5A7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>
            <a:extLst>
              <a:ext uri="{FF2B5EF4-FFF2-40B4-BE49-F238E27FC236}">
                <a16:creationId xmlns="" xmlns:a16="http://schemas.microsoft.com/office/drawing/2014/main" id="{5521D770-EC1D-4063-82BB-D9F6E6F5AD6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217025" y="6696075"/>
            <a:ext cx="2944813" cy="58578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 defTabSz="1935163" fontAlgn="base">
              <a:spcBef>
                <a:spcPct val="0"/>
              </a:spcBef>
              <a:spcAft>
                <a:spcPct val="0"/>
              </a:spcAft>
            </a:pPr>
            <a:fld id="{65B7067F-47B2-44C4-AB0C-B8A4817BA4C1}" type="slidenum">
              <a:rPr lang="ru-RU" altLang="ru-RU" smtClean="0"/>
              <a:pPr defTabSz="193516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41970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042988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208597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312896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41719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405" y="0"/>
            <a:ext cx="12783820" cy="195908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/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86724" y="148335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xtLst/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86724" y="148335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626894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ru-RU" sz="5388" b="1" spc="23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66976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424717" y="1883406"/>
            <a:ext cx="12342358" cy="319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 smtClean="0">
                <a:solidFill>
                  <a:srgbClr val="002060"/>
                </a:solidFill>
                <a:cs typeface="Arial" pitchFamily="34" charset="0"/>
              </a:rPr>
              <a:t>I like English. And you?</a:t>
            </a:r>
            <a:endParaRPr lang="en-US" sz="60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 </a:t>
            </a:r>
            <a:endParaRPr lang="ru-RU" sz="4400" b="1" dirty="0"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79610" y="75904"/>
            <a:ext cx="1520640" cy="13892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4" name="object 11">
            <a:extLst>
              <a:ext uri="{FF2B5EF4-FFF2-40B4-BE49-F238E27FC236}">
                <a16:creationId xmlns="" xmlns:a16="http://schemas.microsoft.com/office/drawing/2014/main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="" xmlns:a16="http://schemas.microsoft.com/office/drawing/2014/main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="" xmlns:a16="http://schemas.microsoft.com/office/drawing/2014/main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="" xmlns:a16="http://schemas.microsoft.com/office/drawing/2014/main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="" xmlns:a16="http://schemas.microsoft.com/office/drawing/2014/main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="" xmlns:a16="http://schemas.microsoft.com/office/drawing/2014/main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FDC657-46F5-433B-8C82-B4EBC296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00" y="144066"/>
            <a:ext cx="12665496" cy="945084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 smtClean="0"/>
              <a:t>Read and choose </a:t>
            </a:r>
            <a:r>
              <a:rPr lang="en-US" sz="4400" i="1" dirty="0" smtClean="0"/>
              <a:t>Midday</a:t>
            </a:r>
            <a:r>
              <a:rPr lang="en-US" sz="4400" dirty="0" smtClean="0"/>
              <a:t> or </a:t>
            </a:r>
            <a:r>
              <a:rPr lang="en-US" sz="4400" i="1" dirty="0" smtClean="0"/>
              <a:t>Midnight</a:t>
            </a:r>
            <a:endParaRPr lang="ru-RU" sz="4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960640" y="1584226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6" t="43966" r="36992" b="17672"/>
          <a:stretch/>
        </p:blipFill>
        <p:spPr bwMode="auto">
          <a:xfrm>
            <a:off x="8056984" y="2975689"/>
            <a:ext cx="3482872" cy="301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1" t="25135" r="35823" b="37796"/>
          <a:stretch/>
        </p:blipFill>
        <p:spPr bwMode="auto">
          <a:xfrm>
            <a:off x="1576264" y="2975689"/>
            <a:ext cx="3843982" cy="301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141348" y="5900110"/>
            <a:ext cx="1701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midnight</a:t>
            </a:r>
            <a:endParaRPr lang="ru-RU" sz="28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26528" y="5915876"/>
            <a:ext cx="1443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midday</a:t>
            </a:r>
            <a:endParaRPr lang="ru-RU" sz="28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40560" y="1772727"/>
            <a:ext cx="46407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663300"/>
                </a:solidFill>
              </a:rPr>
              <a:t>People usually sleep.</a:t>
            </a:r>
            <a:endParaRPr lang="ru-RU" sz="4000" b="1" dirty="0">
              <a:solidFill>
                <a:srgbClr val="663300"/>
              </a:solidFill>
            </a:endParaRPr>
          </a:p>
        </p:txBody>
      </p:sp>
      <p:pic>
        <p:nvPicPr>
          <p:cNvPr id="19" name="Picture 2" descr="https://encrypted-tbn0.gstatic.com/images?q=tbn:ANd9GcQ-5U_DZZPwlDy5e5tlsMy8NpJLK4LqZzrVnw&amp;usqp=CA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r="7836" b="9789"/>
          <a:stretch/>
        </p:blipFill>
        <p:spPr bwMode="auto">
          <a:xfrm>
            <a:off x="11694861" y="4849221"/>
            <a:ext cx="729901" cy="82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89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FDC657-46F5-433B-8C82-B4EBC296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4066"/>
            <a:ext cx="12778437" cy="964644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 smtClean="0"/>
              <a:t>Read and choose </a:t>
            </a:r>
            <a:r>
              <a:rPr lang="en-US" sz="4400" i="1" dirty="0" smtClean="0"/>
              <a:t>Midday</a:t>
            </a:r>
            <a:r>
              <a:rPr lang="en-US" sz="4400" dirty="0" smtClean="0"/>
              <a:t> or </a:t>
            </a:r>
            <a:r>
              <a:rPr lang="en-US" sz="4400" i="1" dirty="0" smtClean="0"/>
              <a:t>Midnight</a:t>
            </a:r>
            <a:endParaRPr lang="ru-RU" sz="4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960640" y="1584226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6" t="43966" r="36992" b="17672"/>
          <a:stretch/>
        </p:blipFill>
        <p:spPr bwMode="auto">
          <a:xfrm>
            <a:off x="8056984" y="2975689"/>
            <a:ext cx="3482872" cy="301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1" t="25135" r="35823" b="37796"/>
          <a:stretch/>
        </p:blipFill>
        <p:spPr bwMode="auto">
          <a:xfrm>
            <a:off x="1576264" y="2975689"/>
            <a:ext cx="3843982" cy="301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141348" y="5900110"/>
            <a:ext cx="1701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midnight</a:t>
            </a:r>
            <a:endParaRPr lang="ru-RU" sz="28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26528" y="5915876"/>
            <a:ext cx="1443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midday</a:t>
            </a:r>
            <a:endParaRPr lang="ru-RU" sz="28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40560" y="1772727"/>
            <a:ext cx="4201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663300"/>
                </a:solidFill>
              </a:rPr>
              <a:t>People usually eat.</a:t>
            </a:r>
            <a:endParaRPr lang="ru-RU" sz="4000" b="1" dirty="0">
              <a:solidFill>
                <a:srgbClr val="663300"/>
              </a:solidFill>
            </a:endParaRPr>
          </a:p>
        </p:txBody>
      </p:sp>
      <p:pic>
        <p:nvPicPr>
          <p:cNvPr id="9" name="Picture 2" descr="https://encrypted-tbn0.gstatic.com/images?q=tbn:ANd9GcQ-5U_DZZPwlDy5e5tlsMy8NpJLK4LqZzrVnw&amp;usqp=CA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r="7836" b="9789"/>
          <a:stretch/>
        </p:blipFill>
        <p:spPr bwMode="auto">
          <a:xfrm>
            <a:off x="5413274" y="4680570"/>
            <a:ext cx="729901" cy="82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97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242"/>
            <a:ext cx="12801600" cy="994888"/>
          </a:xfrm>
          <a:solidFill>
            <a:srgbClr val="00B050"/>
          </a:solidFill>
        </p:spPr>
        <p:txBody>
          <a:bodyPr/>
          <a:lstStyle/>
          <a:p>
            <a:r>
              <a:rPr lang="en-US" sz="6465" dirty="0">
                <a:latin typeface="Arial" panose="020B0604020202020204" pitchFamily="34" charset="0"/>
                <a:cs typeface="Arial" panose="020B0604020202020204" pitchFamily="34" charset="0"/>
              </a:rPr>
              <a:t>              For self-study </a:t>
            </a:r>
            <a:endParaRPr lang="ru-RU" sz="646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FEADF3AD-333F-4F22-B6D6-944DF80E13F7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400" y="3154279"/>
            <a:ext cx="6624736" cy="3470507"/>
          </a:xfrm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1000200" y="1676951"/>
            <a:ext cx="9577065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Prepare </a:t>
            </a:r>
            <a:r>
              <a:rPr lang="en-US" sz="4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short text</a:t>
            </a:r>
            <a:r>
              <a:rPr lang="en-US" sz="4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en-US" sz="4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the topic </a:t>
            </a:r>
            <a:r>
              <a:rPr lang="en-US" sz="4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           “</a:t>
            </a:r>
            <a:r>
              <a:rPr lang="en-US" sz="48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My school”.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928" y="172971"/>
            <a:ext cx="12953528" cy="1052082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/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602716" y="1241258"/>
            <a:ext cx="297549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500" b="1" dirty="0" smtClean="0">
                <a:solidFill>
                  <a:srgbClr val="002060"/>
                </a:solidFill>
                <a:cs typeface="Arial" pitchFamily="34" charset="0"/>
              </a:rPr>
              <a:t>p.</a:t>
            </a:r>
            <a:r>
              <a:rPr lang="ru-RU" sz="3500" b="1" dirty="0" smtClean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en-US" sz="3500" b="1" dirty="0" smtClean="0">
                <a:solidFill>
                  <a:srgbClr val="002060"/>
                </a:solidFill>
                <a:cs typeface="Arial" pitchFamily="34" charset="0"/>
              </a:rPr>
              <a:t>3 Unit 5 L5</a:t>
            </a:r>
            <a:endParaRPr lang="en-US" sz="35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352128" y="1225053"/>
            <a:ext cx="7640681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1. Answer the questions.</a:t>
            </a:r>
            <a:r>
              <a:rPr lang="ru-RU" sz="2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700" b="1" i="0" kern="0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00198" y="1750603"/>
            <a:ext cx="95206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do children in Uzbekistan go to school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lessons do you usually have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many big breaks do you have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do in the afternoon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wear a uniform?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8232" y="2131775"/>
            <a:ext cx="100811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usually go to school from Monday to Saturday.</a:t>
            </a:r>
            <a:endParaRPr lang="en-US" sz="2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64806" y="2978190"/>
            <a:ext cx="100811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usually have 5 or 6 lessons a day.</a:t>
            </a:r>
            <a:endParaRPr lang="en-US" sz="2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93894" y="3733756"/>
            <a:ext cx="100811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have one big break.</a:t>
            </a:r>
            <a:endParaRPr lang="en-US" sz="2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3894" y="4489322"/>
            <a:ext cx="100811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usually go to sports clubs in the afternoon.</a:t>
            </a:r>
            <a:endParaRPr lang="en-US" sz="2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3894" y="5407218"/>
            <a:ext cx="100811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we do.</a:t>
            </a:r>
            <a:endParaRPr lang="en-US" sz="2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57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928" y="172971"/>
            <a:ext cx="12953528" cy="1029352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/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602716" y="1241258"/>
            <a:ext cx="297549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500" b="1" dirty="0" smtClean="0">
                <a:solidFill>
                  <a:srgbClr val="002060"/>
                </a:solidFill>
                <a:cs typeface="Arial" pitchFamily="34" charset="0"/>
              </a:rPr>
              <a:t>p.</a:t>
            </a:r>
            <a:r>
              <a:rPr lang="ru-RU" sz="3500" b="1" dirty="0" smtClean="0">
                <a:solidFill>
                  <a:srgbClr val="002060"/>
                </a:solidFill>
                <a:cs typeface="Arial" pitchFamily="34" charset="0"/>
              </a:rPr>
              <a:t>10</a:t>
            </a:r>
            <a:r>
              <a:rPr lang="en-US" sz="3500" b="1" dirty="0" smtClean="0">
                <a:solidFill>
                  <a:srgbClr val="002060"/>
                </a:solidFill>
                <a:cs typeface="Arial" pitchFamily="34" charset="0"/>
              </a:rPr>
              <a:t>3 Unit 5 L5</a:t>
            </a:r>
            <a:endParaRPr lang="en-US" sz="35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4176" y="2736354"/>
            <a:ext cx="952066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Germany children go to school 5 days a week.</a:t>
            </a: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Germany pupils wear uniform.</a:t>
            </a: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Germany lessons are 45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minutes long.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Germany there is one big break.</a:t>
            </a:r>
          </a:p>
          <a:p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295566" y="1911135"/>
            <a:ext cx="1218800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2. Write 2 true and 2 false sentences about schools in </a:t>
            </a:r>
            <a:r>
              <a:rPr lang="en-US" sz="2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Germany.</a:t>
            </a:r>
            <a:r>
              <a:rPr lang="ru-RU" sz="28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700" b="1" i="0" kern="0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encrypted-tbn0.gstatic.com/images?q=tbn:ANd9GcQ-5U_DZZPwlDy5e5tlsMy8NpJLK4LqZzrVnw&amp;usqp=CA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r="7836" b="9789"/>
          <a:stretch/>
        </p:blipFill>
        <p:spPr bwMode="auto">
          <a:xfrm>
            <a:off x="9050345" y="2520330"/>
            <a:ext cx="624613" cy="70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encrypted-tbn0.gstatic.com/images?q=tbn:ANd9GcQ-5U_DZZPwlDy5e5tlsMy8NpJLK4LqZzrVnw&amp;usqp=CA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r="7836" b="9789"/>
          <a:stretch/>
        </p:blipFill>
        <p:spPr bwMode="auto">
          <a:xfrm>
            <a:off x="7840960" y="4028850"/>
            <a:ext cx="624613" cy="70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omputer Icons Symbol Clip Art Cancel Button - Icon False Png Transparent  Png - Full Size Clipart (#423431) - Pin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647" y="5112618"/>
            <a:ext cx="50103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omputer Icons Symbol Clip Art Cancel Button - Icon False Png Transparent  Png - Full Size Clipart (#423431) - Pin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128" y="3513619"/>
            <a:ext cx="50103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7" t="19315" r="52302" b="10641"/>
          <a:stretch/>
        </p:blipFill>
        <p:spPr bwMode="auto">
          <a:xfrm>
            <a:off x="10121674" y="4170901"/>
            <a:ext cx="2328721" cy="2387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83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92" y="216074"/>
            <a:ext cx="12748808" cy="936103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Listen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to the song and sing it.</a:t>
            </a:r>
            <a:endParaRPr lang="ru-RU" sz="4800" dirty="0"/>
          </a:p>
        </p:txBody>
      </p:sp>
      <p:pic>
        <p:nvPicPr>
          <p:cNvPr id="2" name="School Subjects Song _ What's Your Favorite Class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2128" y="1440210"/>
            <a:ext cx="1195332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4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155576" y="58414"/>
            <a:ext cx="12646024" cy="1107996"/>
          </a:xfrm>
          <a:solidFill>
            <a:srgbClr val="00B050"/>
          </a:solidFill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ru-RU" sz="3500" dirty="0">
                <a:latin typeface="Arial" charset="0"/>
                <a:cs typeface="Arial" charset="0"/>
              </a:rPr>
              <a:t>Ask and answer. </a:t>
            </a:r>
            <a:r>
              <a:rPr lang="en-US" altLang="ru-RU" sz="3500" dirty="0" smtClean="0">
                <a:latin typeface="Arial" charset="0"/>
                <a:cs typeface="Arial" charset="0"/>
              </a:rPr>
              <a:t/>
            </a:r>
            <a:br>
              <a:rPr lang="en-US" altLang="ru-RU" sz="3500" dirty="0" smtClean="0">
                <a:latin typeface="Arial" charset="0"/>
                <a:cs typeface="Arial" charset="0"/>
              </a:rPr>
            </a:br>
            <a:r>
              <a:rPr lang="en-US" altLang="ru-RU" sz="3500" dirty="0" smtClean="0">
                <a:latin typeface="Arial" charset="0"/>
                <a:cs typeface="Arial" charset="0"/>
              </a:rPr>
              <a:t>Is </a:t>
            </a:r>
            <a:r>
              <a:rPr lang="en-US" altLang="ru-RU" sz="3500" dirty="0">
                <a:latin typeface="Arial" charset="0"/>
                <a:cs typeface="Arial" charset="0"/>
              </a:rPr>
              <a:t>it Literature? </a:t>
            </a:r>
            <a:r>
              <a:rPr lang="en-US" altLang="ru-RU" sz="3500" i="1" dirty="0">
                <a:latin typeface="Arial" charset="0"/>
                <a:cs typeface="Arial" charset="0"/>
              </a:rPr>
              <a:t>Yes, it is/ No, it is not.</a:t>
            </a:r>
            <a:endParaRPr lang="ru-RU" altLang="ru-RU" sz="3500" i="1" dirty="0" smtClean="0">
              <a:latin typeface="Arial" charset="0"/>
              <a:cs typeface="Arial" charset="0"/>
            </a:endParaRPr>
          </a:p>
        </p:txBody>
      </p:sp>
      <p:sp>
        <p:nvSpPr>
          <p:cNvPr id="2" name="AutoShape 2" descr="Questions, answer, faq, question, qa, qna, answers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Когда урок труда — любимый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" r="3740"/>
          <a:stretch/>
        </p:blipFill>
        <p:spPr bwMode="auto">
          <a:xfrm>
            <a:off x="928192" y="1625068"/>
            <a:ext cx="3312368" cy="252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29"/>
          <a:stretch/>
        </p:blipFill>
        <p:spPr bwMode="auto">
          <a:xfrm rot="5400000">
            <a:off x="9456480" y="2147820"/>
            <a:ext cx="3112715" cy="252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637"/>
          <a:stretch/>
        </p:blipFill>
        <p:spPr bwMode="auto">
          <a:xfrm>
            <a:off x="5687542" y="1376158"/>
            <a:ext cx="2376264" cy="2410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C:\Users\FTDT\Desktop\онлайн мактаб\pics for online school\Географи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0405" y="4516439"/>
            <a:ext cx="4332718" cy="18985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91970" y="4047147"/>
            <a:ext cx="30424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handicrafts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66630" y="3705457"/>
            <a:ext cx="21623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biology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31656" y="4874881"/>
            <a:ext cx="2517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2711" y="6344152"/>
            <a:ext cx="30424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geography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247" y="1618858"/>
            <a:ext cx="467817" cy="44895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032648" y="1449996"/>
            <a:ext cx="467817" cy="44895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113123" y="1898954"/>
            <a:ext cx="467817" cy="44895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240560" y="4650402"/>
            <a:ext cx="467817" cy="44895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91970" y="4209637"/>
            <a:ext cx="2760558" cy="50382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66485" y="3878892"/>
            <a:ext cx="2760558" cy="50382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580940" y="5032965"/>
            <a:ext cx="2760558" cy="50382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566485" y="6504586"/>
            <a:ext cx="2760558" cy="50382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75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FDC657-46F5-433B-8C82-B4EBC296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7" y="-1"/>
            <a:ext cx="12665496" cy="1121285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 smtClean="0"/>
              <a:t>Listen and guess the picture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4960640" y="1584226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943715" y="2171441"/>
            <a:ext cx="2225122" cy="2520280"/>
            <a:chOff x="549565" y="1603865"/>
            <a:chExt cx="2225122" cy="2520280"/>
          </a:xfrm>
        </p:grpSpPr>
        <p:pic>
          <p:nvPicPr>
            <p:cNvPr id="7" name="Рисунок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565" y="1603865"/>
              <a:ext cx="2225122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AutoShape 3"/>
            <p:cNvCxnSpPr>
              <a:cxnSpLocks noChangeShapeType="1"/>
            </p:cNvCxnSpPr>
            <p:nvPr/>
          </p:nvCxnSpPr>
          <p:spPr bwMode="auto">
            <a:xfrm flipH="1">
              <a:off x="928192" y="2981033"/>
              <a:ext cx="733934" cy="0"/>
            </a:xfrm>
            <a:prstGeom prst="straightConnector1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7F7F7F">
                        <a:alpha val="50000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9" name="AutoShape 4"/>
            <p:cNvCxnSpPr>
              <a:cxnSpLocks noChangeShapeType="1"/>
            </p:cNvCxnSpPr>
            <p:nvPr/>
          </p:nvCxnSpPr>
          <p:spPr bwMode="auto">
            <a:xfrm flipV="1">
              <a:off x="1662125" y="2088282"/>
              <a:ext cx="0" cy="898912"/>
            </a:xfrm>
            <a:prstGeom prst="straightConnector1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7F7F7F">
                        <a:alpha val="50000"/>
                      </a:srgbClr>
                    </a:outerShdw>
                  </a:effectLst>
                </a14:hiddenEffects>
              </a:ext>
            </a:extLst>
          </p:spPr>
        </p:cxnSp>
      </p:grpSp>
      <p:grpSp>
        <p:nvGrpSpPr>
          <p:cNvPr id="10" name="Группа 9"/>
          <p:cNvGrpSpPr/>
          <p:nvPr/>
        </p:nvGrpSpPr>
        <p:grpSpPr>
          <a:xfrm>
            <a:off x="6546438" y="2140158"/>
            <a:ext cx="2225122" cy="2520280"/>
            <a:chOff x="6152288" y="1572582"/>
            <a:chExt cx="2225122" cy="2520280"/>
          </a:xfrm>
        </p:grpSpPr>
        <p:pic>
          <p:nvPicPr>
            <p:cNvPr id="11" name="Рисунок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2288" y="1572582"/>
              <a:ext cx="2225122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AutoShape 3"/>
            <p:cNvCxnSpPr>
              <a:cxnSpLocks noChangeShapeType="1"/>
            </p:cNvCxnSpPr>
            <p:nvPr/>
          </p:nvCxnSpPr>
          <p:spPr bwMode="auto">
            <a:xfrm flipH="1">
              <a:off x="6590154" y="2949749"/>
              <a:ext cx="667213" cy="6162"/>
            </a:xfrm>
            <a:prstGeom prst="straightConnector1">
              <a:avLst/>
            </a:prstGeom>
            <a:ln w="57150">
              <a:headEnd type="oval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AutoShape 4"/>
            <p:cNvCxnSpPr>
              <a:cxnSpLocks noChangeShapeType="1"/>
            </p:cNvCxnSpPr>
            <p:nvPr/>
          </p:nvCxnSpPr>
          <p:spPr bwMode="auto">
            <a:xfrm>
              <a:off x="7264848" y="2955911"/>
              <a:ext cx="1" cy="860563"/>
            </a:xfrm>
            <a:prstGeom prst="straightConnector1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7F7F7F">
                        <a:alpha val="50000"/>
                      </a:srgbClr>
                    </a:outerShdw>
                  </a:effectLst>
                </a14:hiddenEffects>
              </a:ext>
            </a:extLst>
          </p:spPr>
        </p:cxnSp>
      </p:grpSp>
      <p:grpSp>
        <p:nvGrpSpPr>
          <p:cNvPr id="15" name="Группа 14"/>
          <p:cNvGrpSpPr/>
          <p:nvPr/>
        </p:nvGrpSpPr>
        <p:grpSpPr>
          <a:xfrm>
            <a:off x="3690242" y="2662096"/>
            <a:ext cx="2225122" cy="2520280"/>
            <a:chOff x="3233028" y="2654761"/>
            <a:chExt cx="2225122" cy="2520280"/>
          </a:xfrm>
        </p:grpSpPr>
        <p:pic>
          <p:nvPicPr>
            <p:cNvPr id="16" name="Рисунок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028" y="2654761"/>
              <a:ext cx="2225122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AutoShape 4"/>
            <p:cNvCxnSpPr>
              <a:cxnSpLocks noChangeShapeType="1"/>
            </p:cNvCxnSpPr>
            <p:nvPr/>
          </p:nvCxnSpPr>
          <p:spPr bwMode="auto">
            <a:xfrm>
              <a:off x="4345588" y="4038090"/>
              <a:ext cx="831076" cy="0"/>
            </a:xfrm>
            <a:prstGeom prst="straightConnector1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7F7F7F">
                        <a:alpha val="50000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18" name="AutoShape 3"/>
            <p:cNvCxnSpPr>
              <a:cxnSpLocks noChangeShapeType="1"/>
            </p:cNvCxnSpPr>
            <p:nvPr/>
          </p:nvCxnSpPr>
          <p:spPr bwMode="auto">
            <a:xfrm flipH="1" flipV="1">
              <a:off x="3671546" y="4006906"/>
              <a:ext cx="669992" cy="31184"/>
            </a:xfrm>
            <a:prstGeom prst="straightConnector1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7F7F7F">
                        <a:alpha val="50000"/>
                      </a:srgbClr>
                    </a:outerShdw>
                  </a:effectLst>
                </a14:hiddenEffects>
              </a:ext>
            </a:extLst>
          </p:spPr>
        </p:cxnSp>
      </p:grpSp>
      <p:grpSp>
        <p:nvGrpSpPr>
          <p:cNvPr id="19" name="Группа 18"/>
          <p:cNvGrpSpPr/>
          <p:nvPr/>
        </p:nvGrpSpPr>
        <p:grpSpPr>
          <a:xfrm>
            <a:off x="9570822" y="2655858"/>
            <a:ext cx="2225122" cy="2520280"/>
            <a:chOff x="9176672" y="2629739"/>
            <a:chExt cx="2225122" cy="2520280"/>
          </a:xfrm>
        </p:grpSpPr>
        <p:pic>
          <p:nvPicPr>
            <p:cNvPr id="20" name="Рисунок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6672" y="2629739"/>
              <a:ext cx="2225122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AutoShape 3"/>
            <p:cNvCxnSpPr>
              <a:cxnSpLocks noChangeShapeType="1"/>
            </p:cNvCxnSpPr>
            <p:nvPr/>
          </p:nvCxnSpPr>
          <p:spPr bwMode="auto">
            <a:xfrm flipH="1" flipV="1">
              <a:off x="9555299" y="3914901"/>
              <a:ext cx="733934" cy="92005"/>
            </a:xfrm>
            <a:prstGeom prst="straightConnector1">
              <a:avLst/>
            </a:prstGeom>
            <a:ln w="57150">
              <a:headEnd type="oval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AutoShape 4"/>
            <p:cNvCxnSpPr>
              <a:cxnSpLocks noChangeShapeType="1"/>
            </p:cNvCxnSpPr>
            <p:nvPr/>
          </p:nvCxnSpPr>
          <p:spPr bwMode="auto">
            <a:xfrm flipH="1">
              <a:off x="9353128" y="4013068"/>
              <a:ext cx="936104" cy="9430"/>
            </a:xfrm>
            <a:prstGeom prst="straightConnector1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rgbClr val="7F7F7F">
                        <a:alpha val="50000"/>
                      </a:srgbClr>
                    </a:outerShdw>
                  </a:effectLst>
                </a14:hiddenEffects>
              </a:ext>
            </a:extLst>
          </p:spPr>
        </p:cxnSp>
      </p:grpSp>
      <p:sp>
        <p:nvSpPr>
          <p:cNvPr id="24" name="Овал 23"/>
          <p:cNvSpPr/>
          <p:nvPr/>
        </p:nvSpPr>
        <p:spPr>
          <a:xfrm>
            <a:off x="1689309" y="1406678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305850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275957" y="1406025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0223682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65399" y="5679311"/>
            <a:ext cx="658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 quarter past nine.</a:t>
            </a:r>
            <a:endParaRPr lang="ru-RU" sz="4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4305850" y="1674208"/>
            <a:ext cx="751120" cy="733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1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FDC657-46F5-433B-8C82-B4EBC296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896196" cy="1093571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 smtClean="0"/>
              <a:t>Listen and guess the picture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4960640" y="1584226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15" y="2171441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AutoShape 3"/>
          <p:cNvCxnSpPr>
            <a:cxnSpLocks noChangeShapeType="1"/>
          </p:cNvCxnSpPr>
          <p:nvPr/>
        </p:nvCxnSpPr>
        <p:spPr bwMode="auto">
          <a:xfrm flipH="1" flipV="1">
            <a:off x="1689309" y="3105314"/>
            <a:ext cx="366967" cy="443295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cxnSp>
        <p:nvCxnSpPr>
          <p:cNvPr id="9" name="AutoShape 4"/>
          <p:cNvCxnSpPr>
            <a:cxnSpLocks noChangeShapeType="1"/>
          </p:cNvCxnSpPr>
          <p:nvPr/>
        </p:nvCxnSpPr>
        <p:spPr bwMode="auto">
          <a:xfrm>
            <a:off x="2056275" y="3554770"/>
            <a:ext cx="0" cy="813803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11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38" y="2140158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AutoShape 3"/>
          <p:cNvCxnSpPr>
            <a:cxnSpLocks noChangeShapeType="1"/>
          </p:cNvCxnSpPr>
          <p:nvPr/>
        </p:nvCxnSpPr>
        <p:spPr bwMode="auto">
          <a:xfrm flipV="1">
            <a:off x="7651518" y="2880370"/>
            <a:ext cx="189442" cy="636956"/>
          </a:xfrm>
          <a:prstGeom prst="straightConnector1">
            <a:avLst/>
          </a:prstGeom>
          <a:ln w="57150">
            <a:headEnd type="oval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AutoShape 4"/>
          <p:cNvCxnSpPr>
            <a:cxnSpLocks noChangeShapeType="1"/>
          </p:cNvCxnSpPr>
          <p:nvPr/>
        </p:nvCxnSpPr>
        <p:spPr bwMode="auto">
          <a:xfrm flipH="1" flipV="1">
            <a:off x="6657424" y="3517326"/>
            <a:ext cx="1001574" cy="6161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16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242" y="2662096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AutoShape 4"/>
          <p:cNvCxnSpPr>
            <a:cxnSpLocks noChangeShapeType="1"/>
          </p:cNvCxnSpPr>
          <p:nvPr/>
        </p:nvCxnSpPr>
        <p:spPr bwMode="auto">
          <a:xfrm>
            <a:off x="4802802" y="4045425"/>
            <a:ext cx="1" cy="923177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cxnSp>
        <p:nvCxnSpPr>
          <p:cNvPr id="18" name="AutoShape 3"/>
          <p:cNvCxnSpPr>
            <a:cxnSpLocks noChangeShapeType="1"/>
          </p:cNvCxnSpPr>
          <p:nvPr/>
        </p:nvCxnSpPr>
        <p:spPr bwMode="auto">
          <a:xfrm flipH="1">
            <a:off x="4681410" y="4045425"/>
            <a:ext cx="117342" cy="646296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20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822" y="2655858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AutoShape 3"/>
          <p:cNvCxnSpPr>
            <a:cxnSpLocks noChangeShapeType="1"/>
          </p:cNvCxnSpPr>
          <p:nvPr/>
        </p:nvCxnSpPr>
        <p:spPr bwMode="auto">
          <a:xfrm flipV="1">
            <a:off x="10683383" y="3816474"/>
            <a:ext cx="541953" cy="216552"/>
          </a:xfrm>
          <a:prstGeom prst="straightConnector1">
            <a:avLst/>
          </a:prstGeom>
          <a:ln w="57150">
            <a:headEnd type="oval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>
            <a:off x="10683382" y="4039187"/>
            <a:ext cx="1" cy="785399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sp>
        <p:nvSpPr>
          <p:cNvPr id="24" name="Овал 23"/>
          <p:cNvSpPr/>
          <p:nvPr/>
        </p:nvSpPr>
        <p:spPr>
          <a:xfrm>
            <a:off x="1689309" y="1406678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305850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275957" y="1406025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0223682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34575" y="5679310"/>
            <a:ext cx="658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half past two.</a:t>
            </a:r>
            <a:endParaRPr lang="ru-RU" sz="4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0227571" y="1682299"/>
            <a:ext cx="751120" cy="733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1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FDC657-46F5-433B-8C82-B4EBC296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3747"/>
            <a:ext cx="12879186" cy="967469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 smtClean="0"/>
              <a:t>Listen and guess the picture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4960640" y="1584226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15" y="2171441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AutoShape 3"/>
          <p:cNvCxnSpPr>
            <a:cxnSpLocks noChangeShapeType="1"/>
          </p:cNvCxnSpPr>
          <p:nvPr/>
        </p:nvCxnSpPr>
        <p:spPr bwMode="auto">
          <a:xfrm flipH="1">
            <a:off x="1689309" y="3548610"/>
            <a:ext cx="366968" cy="496815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cxnSp>
        <p:nvCxnSpPr>
          <p:cNvPr id="9" name="AutoShape 4"/>
          <p:cNvCxnSpPr>
            <a:cxnSpLocks noChangeShapeType="1"/>
          </p:cNvCxnSpPr>
          <p:nvPr/>
        </p:nvCxnSpPr>
        <p:spPr bwMode="auto">
          <a:xfrm flipH="1" flipV="1">
            <a:off x="1216224" y="3517326"/>
            <a:ext cx="840052" cy="37444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11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38" y="2140158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AutoShape 3"/>
          <p:cNvCxnSpPr>
            <a:cxnSpLocks noChangeShapeType="1"/>
          </p:cNvCxnSpPr>
          <p:nvPr/>
        </p:nvCxnSpPr>
        <p:spPr bwMode="auto">
          <a:xfrm>
            <a:off x="7651518" y="3517326"/>
            <a:ext cx="117434" cy="528099"/>
          </a:xfrm>
          <a:prstGeom prst="straightConnector1">
            <a:avLst/>
          </a:prstGeom>
          <a:ln w="57150">
            <a:headEnd type="oval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AutoShape 4"/>
          <p:cNvCxnSpPr>
            <a:cxnSpLocks noChangeShapeType="1"/>
          </p:cNvCxnSpPr>
          <p:nvPr/>
        </p:nvCxnSpPr>
        <p:spPr bwMode="auto">
          <a:xfrm flipH="1" flipV="1">
            <a:off x="6657424" y="3517326"/>
            <a:ext cx="1001574" cy="6161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16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242" y="2662096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AutoShape 4"/>
          <p:cNvCxnSpPr>
            <a:cxnSpLocks noChangeShapeType="1"/>
          </p:cNvCxnSpPr>
          <p:nvPr/>
        </p:nvCxnSpPr>
        <p:spPr bwMode="auto">
          <a:xfrm flipH="1">
            <a:off x="3880520" y="4045425"/>
            <a:ext cx="922282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cxnSp>
        <p:nvCxnSpPr>
          <p:cNvPr id="18" name="AutoShape 3"/>
          <p:cNvCxnSpPr>
            <a:cxnSpLocks noChangeShapeType="1"/>
          </p:cNvCxnSpPr>
          <p:nvPr/>
        </p:nvCxnSpPr>
        <p:spPr bwMode="auto">
          <a:xfrm flipH="1" flipV="1">
            <a:off x="4168552" y="3797017"/>
            <a:ext cx="630200" cy="248408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20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822" y="2655858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AutoShape 3"/>
          <p:cNvCxnSpPr>
            <a:cxnSpLocks noChangeShapeType="1"/>
          </p:cNvCxnSpPr>
          <p:nvPr/>
        </p:nvCxnSpPr>
        <p:spPr bwMode="auto">
          <a:xfrm flipV="1">
            <a:off x="10683383" y="3517326"/>
            <a:ext cx="291419" cy="515700"/>
          </a:xfrm>
          <a:prstGeom prst="straightConnector1">
            <a:avLst/>
          </a:prstGeom>
          <a:ln w="57150">
            <a:headEnd type="oval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H="1" flipV="1">
            <a:off x="9713168" y="4033026"/>
            <a:ext cx="970214" cy="6162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sp>
        <p:nvSpPr>
          <p:cNvPr id="24" name="Овал 23"/>
          <p:cNvSpPr/>
          <p:nvPr/>
        </p:nvSpPr>
        <p:spPr>
          <a:xfrm>
            <a:off x="1689309" y="1406678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305850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275957" y="1406025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0223682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34575" y="5679310"/>
            <a:ext cx="658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 quarter to seven.</a:t>
            </a:r>
            <a:endParaRPr lang="ru-RU" sz="4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680716" y="1406025"/>
            <a:ext cx="751120" cy="733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9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FDC657-46F5-433B-8C82-B4EBC296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896196" cy="1166599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sz="4400" dirty="0" smtClean="0"/>
              <a:t>Listen and guess the picture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4960640" y="1584226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15" y="2171441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AutoShape 3"/>
          <p:cNvCxnSpPr>
            <a:cxnSpLocks noChangeShapeType="1"/>
          </p:cNvCxnSpPr>
          <p:nvPr/>
        </p:nvCxnSpPr>
        <p:spPr bwMode="auto">
          <a:xfrm>
            <a:off x="2056277" y="3548610"/>
            <a:ext cx="672115" cy="616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cxnSp>
        <p:nvCxnSpPr>
          <p:cNvPr id="9" name="AutoShape 4"/>
          <p:cNvCxnSpPr>
            <a:cxnSpLocks noChangeShapeType="1"/>
          </p:cNvCxnSpPr>
          <p:nvPr/>
        </p:nvCxnSpPr>
        <p:spPr bwMode="auto">
          <a:xfrm flipH="1" flipV="1">
            <a:off x="1072208" y="3517326"/>
            <a:ext cx="984068" cy="37444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11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38" y="2140158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AutoShape 3"/>
          <p:cNvCxnSpPr>
            <a:cxnSpLocks noChangeShapeType="1"/>
          </p:cNvCxnSpPr>
          <p:nvPr/>
        </p:nvCxnSpPr>
        <p:spPr bwMode="auto">
          <a:xfrm>
            <a:off x="7651518" y="3517326"/>
            <a:ext cx="621490" cy="37444"/>
          </a:xfrm>
          <a:prstGeom prst="straightConnector1">
            <a:avLst/>
          </a:prstGeom>
          <a:ln w="57150">
            <a:headEnd type="oval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AutoShape 4"/>
          <p:cNvCxnSpPr>
            <a:cxnSpLocks noChangeShapeType="1"/>
          </p:cNvCxnSpPr>
          <p:nvPr/>
        </p:nvCxnSpPr>
        <p:spPr bwMode="auto">
          <a:xfrm flipV="1">
            <a:off x="7658998" y="3517326"/>
            <a:ext cx="830034" cy="6162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16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242" y="2662096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AutoShape 4"/>
          <p:cNvCxnSpPr>
            <a:cxnSpLocks noChangeShapeType="1"/>
          </p:cNvCxnSpPr>
          <p:nvPr/>
        </p:nvCxnSpPr>
        <p:spPr bwMode="auto">
          <a:xfrm>
            <a:off x="4802802" y="4045425"/>
            <a:ext cx="949926" cy="0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cxnSp>
        <p:nvCxnSpPr>
          <p:cNvPr id="18" name="AutoShape 3"/>
          <p:cNvCxnSpPr>
            <a:cxnSpLocks noChangeShapeType="1"/>
          </p:cNvCxnSpPr>
          <p:nvPr/>
        </p:nvCxnSpPr>
        <p:spPr bwMode="auto">
          <a:xfrm>
            <a:off x="4798752" y="4045425"/>
            <a:ext cx="593936" cy="347113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pic>
        <p:nvPicPr>
          <p:cNvPr id="20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822" y="2655858"/>
            <a:ext cx="222512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AutoShape 3"/>
          <p:cNvCxnSpPr>
            <a:cxnSpLocks noChangeShapeType="1"/>
          </p:cNvCxnSpPr>
          <p:nvPr/>
        </p:nvCxnSpPr>
        <p:spPr bwMode="auto">
          <a:xfrm flipV="1">
            <a:off x="10683383" y="3672458"/>
            <a:ext cx="613961" cy="360568"/>
          </a:xfrm>
          <a:prstGeom prst="straightConnector1">
            <a:avLst/>
          </a:prstGeom>
          <a:ln w="57150">
            <a:headEnd type="oval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AutoShape 4"/>
          <p:cNvCxnSpPr>
            <a:cxnSpLocks noChangeShapeType="1"/>
          </p:cNvCxnSpPr>
          <p:nvPr/>
        </p:nvCxnSpPr>
        <p:spPr bwMode="auto">
          <a:xfrm flipV="1">
            <a:off x="10683382" y="4036107"/>
            <a:ext cx="829986" cy="3081"/>
          </a:xfrm>
          <a:prstGeom prst="straightConnector1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7F7F7F">
                      <a:alpha val="50000"/>
                    </a:srgbClr>
                  </a:outerShdw>
                </a:effectLst>
              </a14:hiddenEffects>
            </a:ext>
          </a:extLst>
        </p:spPr>
      </p:cxnSp>
      <p:sp>
        <p:nvSpPr>
          <p:cNvPr id="24" name="Овал 23"/>
          <p:cNvSpPr/>
          <p:nvPr/>
        </p:nvSpPr>
        <p:spPr>
          <a:xfrm>
            <a:off x="1689309" y="1406678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305850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275957" y="1406025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0223682" y="1682299"/>
            <a:ext cx="751120" cy="7334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34575" y="5679310"/>
            <a:ext cx="6584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 quarter past three.</a:t>
            </a:r>
            <a:endParaRPr lang="ru-RU" sz="4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288419" y="1393807"/>
            <a:ext cx="751120" cy="7334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3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15223</TotalTime>
  <Words>311</Words>
  <Application>Microsoft Office PowerPoint</Application>
  <PresentationFormat>Произвольный</PresentationFormat>
  <Paragraphs>83</Paragraphs>
  <Slides>12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1_Office Theme</vt:lpstr>
      <vt:lpstr>Презентация PowerPoint</vt:lpstr>
      <vt:lpstr> Checking the self-study work</vt:lpstr>
      <vt:lpstr> Checking the self-study work</vt:lpstr>
      <vt:lpstr>Listen to the song and sing it.</vt:lpstr>
      <vt:lpstr>Ask and answer.  Is it Literature? Yes, it is/ No, it is not.</vt:lpstr>
      <vt:lpstr>Listen and guess the picture</vt:lpstr>
      <vt:lpstr>Listen and guess the picture</vt:lpstr>
      <vt:lpstr>Listen and guess the picture</vt:lpstr>
      <vt:lpstr>Listen and guess the picture</vt:lpstr>
      <vt:lpstr>Read and choose Midday or Midnight</vt:lpstr>
      <vt:lpstr>Read and choose Midday or Midnight</vt:lpstr>
      <vt:lpstr>              For self-study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Учетная запись Майкрософт</cp:lastModifiedBy>
  <cp:revision>1083</cp:revision>
  <cp:lastPrinted>2020-09-28T04:11:40Z</cp:lastPrinted>
  <dcterms:created xsi:type="dcterms:W3CDTF">2020-04-13T08:05:16Z</dcterms:created>
  <dcterms:modified xsi:type="dcterms:W3CDTF">2020-11-25T19:33:45Z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