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303" r:id="rId4"/>
    <p:sldId id="297" r:id="rId5"/>
    <p:sldId id="301" r:id="rId6"/>
    <p:sldId id="296" r:id="rId7"/>
    <p:sldId id="281" r:id="rId8"/>
    <p:sldId id="304" r:id="rId9"/>
    <p:sldId id="285" r:id="rId10"/>
    <p:sldId id="305" r:id="rId11"/>
    <p:sldId id="280" r:id="rId12"/>
    <p:sldId id="282" r:id="rId13"/>
    <p:sldId id="257" r:id="rId14"/>
    <p:sldId id="283" r:id="rId15"/>
    <p:sldId id="293" r:id="rId16"/>
    <p:sldId id="259" r:id="rId17"/>
    <p:sldId id="286" r:id="rId18"/>
    <p:sldId id="284" r:id="rId19"/>
    <p:sldId id="287" r:id="rId20"/>
    <p:sldId id="289" r:id="rId21"/>
    <p:sldId id="260" r:id="rId22"/>
    <p:sldId id="261" r:id="rId23"/>
    <p:sldId id="288" r:id="rId24"/>
    <p:sldId id="262" r:id="rId25"/>
    <p:sldId id="263" r:id="rId26"/>
    <p:sldId id="290" r:id="rId27"/>
    <p:sldId id="264" r:id="rId28"/>
    <p:sldId id="291" r:id="rId29"/>
    <p:sldId id="265" r:id="rId30"/>
    <p:sldId id="266" r:id="rId31"/>
    <p:sldId id="274" r:id="rId32"/>
    <p:sldId id="267" r:id="rId33"/>
    <p:sldId id="292" r:id="rId34"/>
    <p:sldId id="295" r:id="rId35"/>
    <p:sldId id="275" r:id="rId36"/>
    <p:sldId id="276" r:id="rId37"/>
    <p:sldId id="278" r:id="rId38"/>
    <p:sldId id="294" r:id="rId3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72" autoAdjust="0"/>
    <p:restoredTop sz="94660"/>
  </p:normalViewPr>
  <p:slideViewPr>
    <p:cSldViewPr>
      <p:cViewPr varScale="1">
        <p:scale>
          <a:sx n="156" d="100"/>
          <a:sy n="156" d="100"/>
        </p:scale>
        <p:origin x="-564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Бесплатно векторы | Фрукты и овощи ф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275606"/>
            <a:ext cx="6400800" cy="2953494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O‘zbek tili</a:t>
            </a:r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3-sinf</a:t>
            </a:r>
            <a:endParaRPr lang="ru-RU" sz="5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339502"/>
            <a:ext cx="4013016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Фрукты и овощи очень полезны для нашего организма, они обладают способностью восстанавливать здоровье, укреплять иммунную систему и омолаживать организм. Это продукт, богатый необходимыми витаминами. Для </a:t>
            </a:r>
            <a:r>
              <a:rPr lang="ru-RU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того,чтобы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надолго сохранить урожай лета и осени, необходимо хранить его на складе.  </a:t>
            </a:r>
            <a:endParaRPr lang="ru-RU" sz="2200" dirty="0"/>
          </a:p>
        </p:txBody>
      </p:sp>
      <p:pic>
        <p:nvPicPr>
          <p:cNvPr id="5" name="Picture 2" descr="Qashqadaryoda tarvuz pishig`iga oz qoldi - Darakch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39502"/>
            <a:ext cx="4320480" cy="4392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5972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08912" cy="105958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1-topshiriq. 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Rasm asosida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javob</a:t>
            </a:r>
            <a:b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(26-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bet).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</a:b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987574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Задание 1.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Ответьте на вопросы по рисунку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63638"/>
            <a:ext cx="9144000" cy="357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Премиум Фото | Здоровая пища фон с осенних овощей и фруктов. осенние фрукты  овощи и листья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987575"/>
            <a:ext cx="6696744" cy="3024336"/>
          </a:xfrm>
          <a:solidFill>
            <a:schemeClr val="bg1"/>
          </a:solidFill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de-DE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Foydalanish uchun so‘zlar: </a:t>
            </a:r>
            <a:r>
              <a:rPr lang="de-DE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qovun</a:t>
            </a:r>
            <a:r>
              <a:rPr lang="de-DE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de-DE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karam</a:t>
            </a:r>
            <a:r>
              <a:rPr lang="de-DE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piyoz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lavlagi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tarvuz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yig‘moq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termoq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sabzi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qovoq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muzlamoq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qishga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saqlash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uchun.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8" name="Picture 6" descr="Premium Photo | Colorful fruits and vegetables on plank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0538"/>
            <a:ext cx="9144000" cy="5143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411510"/>
            <a:ext cx="8064896" cy="396044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Polizda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nimalar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yetishtiriladi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выращивают на огороде?</a:t>
            </a:r>
            <a:endParaRPr lang="en-US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Polizda</a:t>
            </a:r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qovun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tarvuz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karam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lavlagi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piyoz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qovoq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sabzi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yetishtiriladi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огороде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бахче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выращивают дыню, арбуз, капусту, свеклу, лук</a:t>
            </a:r>
            <a:r>
              <a:rPr lang="ru-RU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тыкву,морковь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Premium Photo | Colorful fruits and vegetables on plank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0538"/>
            <a:ext cx="9144000" cy="5143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771550"/>
            <a:ext cx="7344816" cy="352839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12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1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Dehqon</a:t>
            </a:r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tarvuzlarni</a:t>
            </a:r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qayerga</a:t>
            </a:r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boradi</a:t>
            </a:r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1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1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128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28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Куда </a:t>
            </a:r>
            <a:r>
              <a:rPr lang="ru-RU" sz="1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относит </a:t>
            </a:r>
            <a:r>
              <a:rPr lang="ru-RU" sz="128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дехканин арбузы?</a:t>
            </a:r>
            <a:endParaRPr lang="en-US" sz="128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9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128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Dehqon</a:t>
            </a:r>
            <a:r>
              <a:rPr lang="en-US" sz="1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tarvuzlarni</a:t>
            </a:r>
            <a:r>
              <a:rPr lang="en-US" sz="1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qishga</a:t>
            </a:r>
            <a:r>
              <a:rPr lang="en-US" sz="1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saqlash</a:t>
            </a:r>
            <a:r>
              <a:rPr lang="en-US" sz="1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uchun </a:t>
            </a:r>
            <a:r>
              <a:rPr lang="en-US" sz="128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omborlarga</a:t>
            </a:r>
            <a:r>
              <a:rPr lang="en-US" sz="1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1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boradi</a:t>
            </a:r>
            <a:r>
              <a:rPr lang="ru-RU" sz="1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Дехканин </a:t>
            </a:r>
            <a:r>
              <a:rPr lang="ru-RU" sz="1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относи</a:t>
            </a:r>
            <a:r>
              <a:rPr lang="ru-RU" sz="1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sz="1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арбузы на склад для того, чтобы сохранить их на зиму.</a:t>
            </a:r>
          </a:p>
          <a:p>
            <a:pPr>
              <a:buNone/>
            </a:pPr>
            <a:r>
              <a:rPr lang="ru-RU" sz="1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en-US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128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12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endParaRPr lang="ru-RU" sz="1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Premium Photo | Colorful fruits and vegetables on plank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0538"/>
            <a:ext cx="9144000" cy="5143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771550"/>
            <a:ext cx="7344816" cy="331236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12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1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1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kuzda</a:t>
            </a:r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yig‘ib</a:t>
            </a:r>
            <a:r>
              <a:rPr lang="ru-RU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olinadi</a:t>
            </a:r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28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Почему овощи собирают осенью?</a:t>
            </a:r>
            <a:endParaRPr lang="en-US" sz="128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28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1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faslda</a:t>
            </a:r>
            <a:r>
              <a:rPr lang="en-US" sz="1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sz="1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pishib</a:t>
            </a:r>
            <a:r>
              <a:rPr lang="en-US" sz="1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yetiladi</a:t>
            </a:r>
            <a:r>
              <a:rPr lang="en-US" sz="1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1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1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yig‘ib</a:t>
            </a:r>
            <a:r>
              <a:rPr lang="en-US" sz="1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olinadi</a:t>
            </a:r>
            <a:r>
              <a:rPr lang="en-US" sz="1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128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–</a:t>
            </a:r>
            <a:r>
              <a:rPr lang="ru-RU" sz="1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28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время года созревают овощи, поэтому их собирают. </a:t>
            </a:r>
            <a:endParaRPr lang="ru-RU" sz="128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800" dirty="0"/>
          </a:p>
        </p:txBody>
      </p:sp>
    </p:spTree>
    <p:extLst>
      <p:ext uri="{BB962C8B-B14F-4D97-AF65-F5344CB8AC3E}">
        <p14:creationId xmlns:p14="http://schemas.microsoft.com/office/powerpoint/2010/main" val="117602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Осенний фон со свежими фруктами и овощами | Премиум векто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2-topshiriq.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Matnni o‘qing.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Ajratilgan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so‘zlarga</a:t>
            </a:r>
            <a:b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qo‘shimchasini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qo‘shib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gaplar tuzing.</a:t>
            </a:r>
            <a:b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1710"/>
            <a:ext cx="4186808" cy="293179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5100" dirty="0" smtClean="0">
                <a:solidFill>
                  <a:srgbClr val="002060"/>
                </a:solidFill>
              </a:rPr>
              <a:t>               </a:t>
            </a:r>
            <a:r>
              <a:rPr lang="en-US" sz="5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sz="5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bu </a:t>
            </a:r>
            <a:r>
              <a:rPr lang="en-US" sz="5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poliz.</a:t>
            </a:r>
            <a:r>
              <a:rPr lang="en-US" sz="5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5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Это огород. </a:t>
            </a:r>
            <a:r>
              <a:rPr lang="en-US" sz="5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Poliz juda katta. </a:t>
            </a:r>
            <a:r>
              <a:rPr lang="en-US" sz="51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5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Огород очень большой. </a:t>
            </a:r>
            <a:r>
              <a:rPr lang="en-US" sz="5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Polizda</a:t>
            </a:r>
            <a:r>
              <a:rPr lang="ru-RU" sz="5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karam</a:t>
            </a:r>
            <a:r>
              <a:rPr lang="en-US" sz="5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kartoshka</a:t>
            </a:r>
            <a:r>
              <a:rPr lang="en-US" sz="5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sabzi</a:t>
            </a:r>
            <a:r>
              <a:rPr lang="en-US" sz="5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piyoz</a:t>
            </a:r>
            <a:r>
              <a:rPr lang="en-US" sz="5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va boshqa</a:t>
            </a:r>
            <a:r>
              <a:rPr lang="ru-RU" sz="5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sz="5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o‘sadi</a:t>
            </a:r>
            <a:r>
              <a:rPr lang="en-US" sz="5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–</a:t>
            </a:r>
            <a:r>
              <a:rPr lang="ru-RU" sz="5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 огороде  растут </a:t>
            </a:r>
            <a:r>
              <a:rPr lang="en-US" sz="5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капуста, картошка, морковь, лук и другие овощи. </a:t>
            </a:r>
            <a:endParaRPr lang="en-US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131590"/>
            <a:ext cx="8208912" cy="1107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Задание 2.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Прочитайте текст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Составьте предложения, добавляя к выделенным словам окончание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-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/>
          </a:p>
        </p:txBody>
      </p:sp>
      <p:pic>
        <p:nvPicPr>
          <p:cNvPr id="21508" name="Picture 4" descr="Бахча: истории из жизни, советы, новости, юмор и картинки — Горячее | Пикаб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211710"/>
            <a:ext cx="4032448" cy="2931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В первом полугодии Узбекистан экспортировал аграрную продукцию в 59 стран  мир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39502"/>
            <a:ext cx="4644008" cy="460851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627534"/>
            <a:ext cx="432048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Dehqon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sabzavotlarni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parvarish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qiladi. </a:t>
            </a:r>
          </a:p>
          <a:p>
            <a:pPr>
              <a:buNone/>
            </a:pP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Дехканин ухаживает за  овощами.</a:t>
            </a: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hosilni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yig‘ib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oladi.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Затем собирает урожай. </a:t>
            </a:r>
            <a:endParaRPr lang="en-US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сенний фон со свежими фруктами и овощами | Премиум векто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0538"/>
            <a:ext cx="9144000" cy="5143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55526"/>
            <a:ext cx="4392488" cy="4039097"/>
          </a:xfrm>
          <a:solidFill>
            <a:schemeClr val="bg2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Bo‘sh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vaqtlarida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ota-onalariga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beradilar.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sv-SE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Дети тоже в свободное время помогают родителям.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1988" name="Picture 4" descr="Как правильно собирать поздний урожа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83518"/>
            <a:ext cx="4355976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39502"/>
            <a:ext cx="5004048" cy="425512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v-SE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Aziz akasi bilan kartoshkalarni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kovlayapti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–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Азиз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 братом копают картошку.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Sabzavotlarni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maza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qilib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yeymiz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.–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Мы  кушаем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овощи с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удовольствием.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Ular juda foydali. –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Они очень полезны.</a:t>
            </a:r>
            <a:endParaRPr lang="ru-RU" dirty="0"/>
          </a:p>
        </p:txBody>
      </p:sp>
      <p:pic>
        <p:nvPicPr>
          <p:cNvPr id="45058" name="Picture 2" descr="Кабинет логопеда: Краски осени"/>
          <p:cNvPicPr>
            <a:picLocks noChangeAspect="1" noChangeArrowheads="1"/>
          </p:cNvPicPr>
          <p:nvPr/>
        </p:nvPicPr>
        <p:blipFill>
          <a:blip r:embed="rId2" cstate="print"/>
          <a:srcRect b="4444"/>
          <a:stretch>
            <a:fillRect/>
          </a:stretch>
        </p:blipFill>
        <p:spPr bwMode="auto">
          <a:xfrm>
            <a:off x="4716016" y="267494"/>
            <a:ext cx="4427984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ree Vector | Fruit and vegetables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spcBef>
                <a:spcPct val="0"/>
              </a:spcBef>
              <a:buNone/>
              <a:defRPr/>
            </a:pPr>
            <a:r>
              <a:rPr lang="en-US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Mavzu: </a:t>
            </a:r>
          </a:p>
          <a:p>
            <a:pPr marL="0" lvl="0" indent="0" algn="ctr">
              <a:spcBef>
                <a:spcPct val="0"/>
              </a:spcBef>
              <a:buNone/>
              <a:defRPr/>
            </a:pPr>
            <a:r>
              <a:rPr lang="en-US" sz="6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Polizda</a:t>
            </a:r>
            <a:r>
              <a:rPr lang="en-US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(1-dars)</a:t>
            </a:r>
            <a:endParaRPr lang="ru-RU" sz="4400" dirty="0" smtClean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Фон Овощи и фрукты - 22 фото для презентаций и картинок на рабочий сто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195486"/>
            <a:ext cx="3600400" cy="857250"/>
          </a:xfrm>
          <a:solidFill>
            <a:schemeClr val="bg2"/>
          </a:solidFill>
        </p:spPr>
        <p:txBody>
          <a:bodyPr>
            <a:noAutofit/>
          </a:bodyPr>
          <a:lstStyle/>
          <a:p>
            <a:r>
              <a:rPr lang="en-US" sz="6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Men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poliz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ko‘rdim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2. Sabzavotlar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omborda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saqlaymiz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3.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yig‘ib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oldik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4.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yordamga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chaqirdik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ы &quot;Овощи и Фрукты&quot;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0"/>
            <a:ext cx="3240360" cy="91556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en-US" sz="4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Lug‘at</a:t>
            </a:r>
            <a:br>
              <a:rPr lang="en-US" sz="4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9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979712" y="915566"/>
            <a:ext cx="4968552" cy="4227934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>
              <a:buNone/>
            </a:pPr>
            <a:r>
              <a:rPr lang="ru-RU" sz="2700" b="1" i="1" dirty="0" smtClean="0"/>
              <a:t>      </a:t>
            </a:r>
            <a:r>
              <a:rPr lang="en-US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poliz – 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бахча, огород </a:t>
            </a:r>
          </a:p>
          <a:p>
            <a:pPr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7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bodring</a:t>
            </a:r>
            <a:r>
              <a:rPr lang="en-US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огурец</a:t>
            </a:r>
          </a:p>
          <a:p>
            <a:pPr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boshqa – 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другой </a:t>
            </a:r>
          </a:p>
          <a:p>
            <a:pPr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7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piyoz</a:t>
            </a:r>
            <a:r>
              <a:rPr lang="en-US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лук</a:t>
            </a:r>
          </a:p>
          <a:p>
            <a:pPr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7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o‘smoq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расти, вырасти </a:t>
            </a:r>
          </a:p>
          <a:p>
            <a:pPr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7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karam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капуста</a:t>
            </a:r>
          </a:p>
          <a:p>
            <a:pPr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7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bermoq</a:t>
            </a:r>
            <a:r>
              <a:rPr lang="en-US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помогать </a:t>
            </a:r>
          </a:p>
          <a:p>
            <a:pPr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7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7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ов</a:t>
            </a:r>
            <a:r>
              <a:rPr lang="en-US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щи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Бесплатно векторы | Рамка для овощ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0538"/>
            <a:ext cx="9144000" cy="516403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411510"/>
            <a:ext cx="4104456" cy="85725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en-US" sz="49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Bilib oling!</a:t>
            </a:r>
            <a:br>
              <a:rPr lang="en-US" sz="49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9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491630"/>
            <a:ext cx="7344816" cy="273630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-ni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qo‘shimchasini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so‘z harakat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o‘tgan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narsa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buyum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makonni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ifodalash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uchun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ishlatiladi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Masalan: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Uzum</a:t>
            </a:r>
            <a:r>
              <a:rPr lang="en-US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uzdi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Nimani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uzdi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Anor</a:t>
            </a:r>
            <a:r>
              <a:rPr lang="en-US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yeymiz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Nimani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yeymiz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Бесплатно векторы | Рамка для овощ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781"/>
            <a:ext cx="9180512" cy="516781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205979"/>
            <a:ext cx="4104456" cy="85725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Запомните!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200151"/>
            <a:ext cx="7200800" cy="324380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кончание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указывает  на объект действия.(одушевлённый, неодушевлённый) Например: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Uzum</a:t>
            </a:r>
            <a:r>
              <a:rPr lang="en-US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uzdi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ko‘rdim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словам с окончанием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задаём вопросы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kimni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imani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(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кого?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то?).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435280" cy="1141635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1-mashq.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Rasmlarda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meva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va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sabzavotlarning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ayting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(27-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bet)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9662"/>
            <a:ext cx="8229600" cy="3024336"/>
          </a:xfrm>
        </p:spPr>
        <p:txBody>
          <a:bodyPr>
            <a:normAutofit/>
          </a:bodyPr>
          <a:lstStyle/>
          <a:p>
            <a:pPr>
              <a:buNone/>
            </a:pPr>
            <a:endParaRPr lang="en-US" b="1" i="1" dirty="0" smtClean="0"/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Bu nima?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Bu           .  Bu             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bu nima?   Bu           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Ana u-chi? Bu             bilan            .</a:t>
            </a:r>
          </a:p>
          <a:p>
            <a:endParaRPr lang="ru-RU" dirty="0"/>
          </a:p>
        </p:txBody>
      </p:sp>
      <p:sp>
        <p:nvSpPr>
          <p:cNvPr id="4" name="Rectangle 8" descr="помидор"/>
          <p:cNvSpPr>
            <a:spLocks noGrp="1" noChangeAspect="1" noChangeArrowheads="1"/>
          </p:cNvSpPr>
          <p:nvPr isPhoto="1"/>
        </p:nvSpPr>
        <p:spPr bwMode="auto">
          <a:xfrm>
            <a:off x="1619672" y="2931790"/>
            <a:ext cx="720725" cy="630237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 b="-5716"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Rectangle 9" descr="сабзи"/>
          <p:cNvSpPr>
            <a:spLocks noGrp="1" noChangeAspect="1" noChangeArrowheads="1"/>
          </p:cNvSpPr>
          <p:nvPr isPhoto="1"/>
        </p:nvSpPr>
        <p:spPr bwMode="auto">
          <a:xfrm>
            <a:off x="3563888" y="2787774"/>
            <a:ext cx="720725" cy="72008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 b="-14646"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" name="Rectangle 10" descr="карам"/>
          <p:cNvSpPr>
            <a:spLocks noGrp="1" noChangeAspect="1" noChangeArrowheads="1"/>
          </p:cNvSpPr>
          <p:nvPr isPhoto="1"/>
        </p:nvSpPr>
        <p:spPr bwMode="auto">
          <a:xfrm>
            <a:off x="4355976" y="3435846"/>
            <a:ext cx="935162" cy="777429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 b="-7857"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" name="Rectangle 13" descr="кортошка"/>
          <p:cNvSpPr>
            <a:spLocks noGrp="1" noChangeAspect="1" noChangeArrowheads="1"/>
          </p:cNvSpPr>
          <p:nvPr isPhoto="1"/>
        </p:nvSpPr>
        <p:spPr bwMode="auto">
          <a:xfrm>
            <a:off x="5652120" y="4155926"/>
            <a:ext cx="720725" cy="7207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1347614"/>
            <a:ext cx="80648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 1. </a:t>
            </a: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Назовите овощи на картинках.</a:t>
            </a:r>
            <a:endParaRPr lang="ru-RU" sz="2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9458" name="Picture 2" descr="ᐈ Свекла фотографии, фото свёкла | скачать на Depositphotos®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4011910"/>
            <a:ext cx="792088" cy="792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79573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2-mashq.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o‘rniga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so‘zlardan</a:t>
            </a:r>
            <a:b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mosini qo‘yib, gaplarni o‘qing va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yozing (28-bet).</a:t>
            </a:r>
            <a:b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2139702"/>
            <a:ext cx="7344816" cy="273630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tx2"/>
                </a:solidFill>
              </a:rPr>
              <a:t>   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Polizda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kimni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?)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uchratdik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2.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Komil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nimalarni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?)</a:t>
            </a:r>
          </a:p>
          <a:p>
            <a:pPr>
              <a:buNone/>
            </a:pPr>
            <a:r>
              <a:rPr lang="it-IT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savatga soldi. 3. Dehqonlar (nimani?)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boshlashdi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4. Quyon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nimani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?)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yoqtiradi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5.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Oshpaz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nimani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?)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yog‘da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qovurdi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Foydalanish uchun so‘zlar: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sabzi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behilar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piyoz</a:t>
            </a:r>
            <a:endPara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bilan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kartoshka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dehqon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bobo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yig‘im-terim.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275606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 2.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Прочитайте и перепишите предложения, поставив вместо вопросов соответствующие слова.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Фон Овощи и фрукты - 22 фото для презентаций и картинок на рабочий сто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0538"/>
            <a:ext cx="9144000" cy="5143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059583"/>
            <a:ext cx="7848872" cy="2808311"/>
          </a:xfrm>
          <a:solidFill>
            <a:schemeClr val="bg2"/>
          </a:solidFill>
        </p:spPr>
        <p:txBody>
          <a:bodyPr/>
          <a:lstStyle/>
          <a:p>
            <a:pPr marL="514350" indent="-514350">
              <a:buNone/>
            </a:pPr>
            <a:r>
              <a:rPr lang="en-US" dirty="0" smtClean="0"/>
              <a:t>    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1.Polizda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dehqon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boboni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uchratdik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2.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-mil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behilarni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savatga soldi. 3. Dehqonlar </a:t>
            </a:r>
            <a:r>
              <a:rPr lang="it-IT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yig‘im-terimni</a:t>
            </a:r>
            <a:r>
              <a:rPr lang="it-IT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boshlashdi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4. Quyon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sabzini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yoqtiradi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5.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Oshpaz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piyoz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bilan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kartoshkani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yog‘da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qovurdi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Рамка с овощами и фруктами | Премиум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004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987574"/>
            <a:ext cx="7632848" cy="108012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en-US" sz="2400" b="1" dirty="0" smtClean="0"/>
              <a:t> 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3-topshiriq. 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She’rni o‘qing,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va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g‘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tovushlarini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talaffuz qiling. She’rning mazmunini so‘zlab bering.</a:t>
            </a:r>
            <a:b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2355726"/>
            <a:ext cx="7416824" cy="15696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 3.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Прочитайте стихотворение,  правильно  произнося звуки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g‘.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Объясните значение стихотворения.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627534"/>
            <a:ext cx="4320480" cy="403244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sz="4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KUZ</a:t>
            </a:r>
          </a:p>
          <a:p>
            <a:pPr>
              <a:buNone/>
            </a:pPr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Kuz, sen – </a:t>
            </a:r>
            <a:r>
              <a:rPr lang="en-US" sz="43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ochil</a:t>
            </a:r>
            <a:r>
              <a:rPr lang="en-US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dasturxon</a:t>
            </a:r>
            <a:r>
              <a:rPr lang="en-US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3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Noz-ne’mat</a:t>
            </a:r>
            <a:r>
              <a:rPr lang="en-US" sz="4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3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to‘l</a:t>
            </a:r>
            <a:r>
              <a:rPr lang="en-US" sz="4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3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an</a:t>
            </a:r>
            <a:r>
              <a:rPr lang="en-US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dam:</a:t>
            </a:r>
          </a:p>
          <a:p>
            <a:pPr>
              <a:buNone/>
            </a:pPr>
            <a:r>
              <a:rPr lang="ru-RU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3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Misli</a:t>
            </a:r>
            <a:r>
              <a:rPr lang="en-US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mehrli</a:t>
            </a:r>
            <a:r>
              <a:rPr lang="en-US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osmon</a:t>
            </a:r>
            <a:r>
              <a:rPr lang="en-US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Sen </a:t>
            </a:r>
            <a:r>
              <a:rPr lang="en-US" sz="43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saxiysan</a:t>
            </a:r>
            <a:r>
              <a:rPr lang="en-US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hammadan</a:t>
            </a:r>
            <a:r>
              <a:rPr lang="en-US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Bo</a:t>
            </a:r>
            <a:r>
              <a:rPr lang="en-US" sz="4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g‘</a:t>
            </a:r>
            <a:r>
              <a:rPr lang="en-US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lar </a:t>
            </a:r>
            <a:r>
              <a:rPr lang="en-US" sz="43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xil-xil</a:t>
            </a:r>
            <a:r>
              <a:rPr lang="en-US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mevasin</a:t>
            </a:r>
            <a:endParaRPr lang="en-US" sz="43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3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Shoxida</a:t>
            </a:r>
            <a:r>
              <a:rPr lang="en-US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uzatadi</a:t>
            </a:r>
            <a:r>
              <a:rPr lang="en-US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3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Dehqon</a:t>
            </a:r>
            <a:r>
              <a:rPr lang="en-US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paykalda</a:t>
            </a:r>
            <a:r>
              <a:rPr lang="en-US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har kun</a:t>
            </a:r>
          </a:p>
          <a:p>
            <a:pPr>
              <a:buNone/>
            </a:pPr>
            <a:r>
              <a:rPr lang="ru-RU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3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Mehmonin</a:t>
            </a:r>
            <a:r>
              <a:rPr lang="en-US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kuzatadi</a:t>
            </a:r>
            <a:r>
              <a:rPr lang="en-US" sz="43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3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Фотография лист Тыква Осень Груши Яблоки Виноград Еда Фрук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771550"/>
            <a:ext cx="4320480" cy="3886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39502"/>
            <a:ext cx="4860032" cy="446449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           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sz="3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Kuz, </a:t>
            </a:r>
            <a:r>
              <a:rPr lang="en-US" sz="35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hosiling</a:t>
            </a:r>
            <a:r>
              <a:rPr lang="en-US" sz="3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mo‘l</a:t>
            </a:r>
            <a:r>
              <a:rPr lang="en-US" sz="3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sz="3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5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Dalalarda</a:t>
            </a:r>
            <a:r>
              <a:rPr lang="en-US" sz="3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qaynar</a:t>
            </a:r>
            <a:r>
              <a:rPr lang="en-US" sz="3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ish.</a:t>
            </a:r>
          </a:p>
          <a:p>
            <a:pPr>
              <a:buNone/>
            </a:pPr>
            <a:r>
              <a:rPr lang="en-US" sz="3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5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sz="3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5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bulut</a:t>
            </a:r>
            <a:r>
              <a:rPr lang="en-US" sz="3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to‘lsa</a:t>
            </a:r>
            <a:r>
              <a:rPr lang="en-US" sz="3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sz="3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5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Shoshil</a:t>
            </a:r>
            <a:r>
              <a:rPr lang="en-US" sz="3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kelib </a:t>
            </a:r>
            <a:r>
              <a:rPr lang="en-US" sz="35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qolar</a:t>
            </a:r>
            <a:r>
              <a:rPr lang="en-US" sz="3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qish.</a:t>
            </a:r>
          </a:p>
          <a:p>
            <a:pPr>
              <a:buNone/>
            </a:pPr>
            <a:r>
              <a:rPr lang="en-US" sz="35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3500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Humoyun</a:t>
            </a:r>
            <a:r>
              <a:rPr lang="en-US" sz="35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Akbarov</a:t>
            </a:r>
            <a:endParaRPr lang="en-US" sz="3500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Сроки сбора урожая овощей"/>
          <p:cNvPicPr>
            <a:picLocks noChangeAspect="1" noChangeArrowheads="1"/>
          </p:cNvPicPr>
          <p:nvPr/>
        </p:nvPicPr>
        <p:blipFill>
          <a:blip r:embed="rId2" cstate="print"/>
          <a:srcRect r="1250" b="6354"/>
          <a:stretch>
            <a:fillRect/>
          </a:stretch>
        </p:blipFill>
        <p:spPr bwMode="auto">
          <a:xfrm>
            <a:off x="4932040" y="483518"/>
            <a:ext cx="4104456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555526"/>
            <a:ext cx="48245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Ona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tilim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onajonim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tili bu,</a:t>
            </a: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Beshikdanoq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singgan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jon-u</a:t>
            </a: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quloqqa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El-u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yurtim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xonumonim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tili bu,</a:t>
            </a: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Qadimlikda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o‘xshar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ona</a:t>
            </a: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tuproqqa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Tilimiz — o'zligimiz - Ma'rifat – Учитель Узбекиста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483518"/>
            <a:ext cx="4211960" cy="38884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8" name="Picture 8" descr="Рамка с овощами и фруктами | Премиум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339502"/>
            <a:ext cx="4464496" cy="85725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Lug‘at</a:t>
            </a:r>
            <a:b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1707654"/>
            <a:ext cx="5328592" cy="158417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b="1" i="1" dirty="0" smtClean="0"/>
              <a:t>   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paykal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участок поля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небо</a:t>
            </a:r>
            <a:endParaRPr lang="en-US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Рамка с овощами и фруктами | Премиум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-9882"/>
            <a:ext cx="5112568" cy="792088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“Ha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o‘yini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771550"/>
            <a:ext cx="5760640" cy="417646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Paxta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faslida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terib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olinadimi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Qaldirg‘ochlar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kuzda  uchib 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keladimi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</a:t>
            </a: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Kuzda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yig‘ib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olinadimi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</a:t>
            </a: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Kuzda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behi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pishadimi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</a:t>
            </a:r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Kuzda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“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bayrami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nishonlanadimi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64560" y="1131590"/>
            <a:ext cx="7041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22470" y="2109110"/>
            <a:ext cx="7041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41333" y="3723878"/>
            <a:ext cx="479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22470" y="3075806"/>
            <a:ext cx="689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28184" y="4453669"/>
            <a:ext cx="6833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/>
      <p:bldP spid="5" grpId="0"/>
      <p:bldP spid="6" grpId="0"/>
      <p:bldP spid="7" grpId="0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Овощи и фрукты 23589 изготовление и печать под заказ в Минск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05979"/>
            <a:ext cx="5400600" cy="85725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Mustaqil topshiriq: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275606"/>
            <a:ext cx="6840760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Sholg‘om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ertagi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asosida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-ni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qatnashgan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gaplar tuzing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(29-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bet).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2931790"/>
            <a:ext cx="6840760" cy="95410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основе сказки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Репка»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составьте предложения с окончанием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 descr="Рамка с овощами и фруктами | Премиум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7664" y="1419622"/>
            <a:ext cx="6552728" cy="2016224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5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E’tiboringiz  uchun  rahmat!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40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2000" y="2182901"/>
            <a:ext cx="1000000" cy="142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6" descr="D:\картинки\Солнышко\солнышко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-308570"/>
            <a:ext cx="2590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сабзавотлар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1563638"/>
            <a:ext cx="2286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2041435"/>
            <a:ext cx="2111375" cy="233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9500" y="2217737"/>
            <a:ext cx="1905000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304800"/>
            <a:ext cx="1697038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360363"/>
            <a:ext cx="186566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2643758"/>
            <a:ext cx="1828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Премиум Фото | Здоровая пища фон с осенних овощей и фруктов. осенние фрукты  овощи и листья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0538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Predmetning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nomini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bildirib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kelgan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avollariga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99792" y="1203598"/>
            <a:ext cx="3528392" cy="309634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poliz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dehqon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pomidor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karam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bola –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ремиум Фото | Здоровая пища фон с осенних овощей и фруктов. осенние фрукты  овощи и листья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0538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Harakatni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bildiruvchi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qildi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qilyapti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avollariga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275606"/>
            <a:ext cx="5904656" cy="216024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kovlayapti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qilyapti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ishlayapti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qilyapti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kovladi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qildi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en-US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7147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В Узбекистане 21 октября объявлен днём узбекского языка - UzNews.u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843558"/>
            <a:ext cx="4355976" cy="324036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9512" y="339502"/>
            <a:ext cx="46805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tiliga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bo‘lgan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mustaqillikka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bo‘lgan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davlat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tiliga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ehtirom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va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sadoqat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ona Vatanga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ehtirom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va </a:t>
            </a: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sadoqatdir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Shavkat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Mirziyoyev</a:t>
            </a:r>
            <a:endParaRPr lang="en-U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2643758"/>
            <a:ext cx="47525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Отношение к государственному языку - отношение к нашей независимости, преданность и уважение к нему – преданность и уважение к Родине.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Шавкат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Мирзиёев</a:t>
            </a:r>
            <a:endParaRPr lang="en-U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Шавкат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Мирзиёев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7" y="411510"/>
            <a:ext cx="4176463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1989-yil 21-oktabrda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tiliga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tili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maqomi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berildi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Mamlakatimiz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mustaqillikka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erishgach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tilimizga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bo‘lgan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yanada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kuchayib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uning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rivoji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yo‘lida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bir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qancha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ishlar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amalga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oshirilmoqda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I</a:t>
            </a:r>
            <a:r>
              <a:rPr lang="pl-PL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nson o‘z ona tilida so‘zlab ulg‘ayadi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Shuning uchun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onadek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aziz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tilimizni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asrab-avaylash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e’zozlash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barchamizning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muqaddas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burchimizdir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1202" name="Picture 2" descr="В восьми районах Узбекистана начнут выращивать семенной картофель —  Картофельная Систем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0"/>
            <a:ext cx="4032448" cy="2592288"/>
          </a:xfrm>
          <a:prstGeom prst="rect">
            <a:avLst/>
          </a:prstGeom>
          <a:noFill/>
        </p:spPr>
      </p:pic>
      <p:pic>
        <p:nvPicPr>
          <p:cNvPr id="7" name="Picture 4" descr="Цифровое телевидение UZDIGITAL TV - Просмотр новост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787774"/>
            <a:ext cx="4176464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915566"/>
          </a:xfrm>
        </p:spPr>
        <p:txBody>
          <a:bodyPr/>
          <a:lstStyle/>
          <a:p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Til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bor ekan, millat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barhayot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Oʻzbek tili haqidagi www.til.gov.uz sayti ishga tushiriladi - Xalq so'z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15566"/>
            <a:ext cx="7560840" cy="42279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52" name="Picture 16" descr="Фрукты и овощи фон | Бесплатно векто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Mustaqil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tekshirish: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851669"/>
            <a:ext cx="7992888" cy="1872209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     </a:t>
            </a:r>
            <a:r>
              <a:rPr lang="en-US" dirty="0" smtClean="0"/>
              <a:t>         </a:t>
            </a:r>
            <a:r>
              <a:rPr lang="ru-RU" dirty="0" smtClean="0"/>
              <a:t> </a:t>
            </a:r>
            <a:r>
              <a:rPr lang="en-US" dirty="0" smtClean="0"/>
              <a:t> </a:t>
            </a:r>
            <a:r>
              <a:rPr lang="en-US" sz="4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Tez</a:t>
            </a:r>
            <a:r>
              <a:rPr lang="en-US" sz="4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aytish</a:t>
            </a:r>
            <a:r>
              <a:rPr lang="en-US" sz="4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Unsin</a:t>
            </a: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uzum</a:t>
            </a: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uzib</a:t>
            </a: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uzatdi</a:t>
            </a: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8" name="AutoShape 2" descr="Фон для фотошопа с фруктами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0" name="AutoShape 4" descr="Фон для фотошопа с фруктами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2" name="AutoShape 6" descr="Фон для фотошопа с фруктами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Фон для фотошопа с фруктами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Фон для фотошопа с фруктами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Фон для фотошопа с фруктами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Фон для фотошопа с фруктами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ree Vector | Fruit and vegetables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spcBef>
                <a:spcPct val="0"/>
              </a:spcBef>
              <a:buNone/>
              <a:defRPr/>
            </a:pPr>
            <a:r>
              <a:rPr lang="en-US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Mavzu: </a:t>
            </a:r>
          </a:p>
          <a:p>
            <a:pPr marL="0" lvl="0" indent="0" algn="ctr">
              <a:spcBef>
                <a:spcPct val="0"/>
              </a:spcBef>
              <a:buNone/>
              <a:defRPr/>
            </a:pPr>
            <a:r>
              <a:rPr lang="en-US" sz="6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Polizda</a:t>
            </a:r>
            <a:r>
              <a:rPr lang="en-US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(1-dars)</a:t>
            </a:r>
            <a:endParaRPr lang="ru-RU" sz="4400" dirty="0" smtClean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73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411510"/>
            <a:ext cx="4608512" cy="432048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Meva va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organizmimiz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uchun juda foydali bo‘lib, ular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sog‘likni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tiklash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immunitetni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mus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tahkamlash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organizmni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shartirish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xususiyatiga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kerakli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vitaminlarga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boy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mahsulot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va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ne’matlarini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uzoq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saqlash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uchun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omborga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qo‘yish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10" name="Picture 2" descr="Qashqadaryoda tarvuz pishig`iga oz qoldi - Darakch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39502"/>
            <a:ext cx="4320480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2626</TotalTime>
  <Words>1087</Words>
  <Application>Microsoft Office PowerPoint</Application>
  <PresentationFormat>Экран (16:9)</PresentationFormat>
  <Paragraphs>155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Til bor ekan, millat barhayot!</vt:lpstr>
      <vt:lpstr>Mustaqil topshiriqni tekshirish:</vt:lpstr>
      <vt:lpstr>Презентация PowerPoint</vt:lpstr>
      <vt:lpstr>Презентация PowerPoint</vt:lpstr>
      <vt:lpstr>Презентация PowerPoint</vt:lpstr>
      <vt:lpstr> 1-topshiriq. Rasm asosida savollarga javob bering (26-bet). </vt:lpstr>
      <vt:lpstr>Презентация PowerPoint</vt:lpstr>
      <vt:lpstr>Презентация PowerPoint</vt:lpstr>
      <vt:lpstr>Презентация PowerPoint</vt:lpstr>
      <vt:lpstr>Презентация PowerPoint</vt:lpstr>
      <vt:lpstr> 2-topshiriq. Matnni o‘qing. Ajratilgan so‘zlarga -ni qo‘shimchasini qo‘shib, gaplar tuzing. </vt:lpstr>
      <vt:lpstr>Презентация PowerPoint</vt:lpstr>
      <vt:lpstr>Презентация PowerPoint</vt:lpstr>
      <vt:lpstr>Презентация PowerPoint</vt:lpstr>
      <vt:lpstr>Gaplar:</vt:lpstr>
      <vt:lpstr> Lug‘at </vt:lpstr>
      <vt:lpstr> Bilib oling! </vt:lpstr>
      <vt:lpstr>Запомните!</vt:lpstr>
      <vt:lpstr>1-mashq. Rasmlarda berilgan meva va sabzavotlarning nomini ayting (27-bet).</vt:lpstr>
      <vt:lpstr> 2-mashq. Savollar o‘rniga berilgan so‘zlardan mosini qo‘yib, gaplarni o‘qing va ko‘chirib yozing (28-bet). </vt:lpstr>
      <vt:lpstr>Презентация PowerPoint</vt:lpstr>
      <vt:lpstr>   3-topshiriq. She’rni o‘qing, g va g‘  tovushlarini   to‘g‘ri talaffuz qiling. She’rning mazmunini so‘zlab bering. </vt:lpstr>
      <vt:lpstr>Презентация PowerPoint</vt:lpstr>
      <vt:lpstr>Презентация PowerPoint</vt:lpstr>
      <vt:lpstr> Lug‘at </vt:lpstr>
      <vt:lpstr>“Ha – yo‘q” o‘yini</vt:lpstr>
      <vt:lpstr>Mustaqil topshiriq: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Predmetning nomini bildirib  kelgan so‘zlar kim? nima? savollariga javob bo‘ladi.</vt:lpstr>
      <vt:lpstr>Harakatni bildiruvchi so‘zlar nima qildi? nima qilyapti? savollariga javob bo‘ladi.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Fuji</dc:creator>
  <cp:lastModifiedBy>Гость</cp:lastModifiedBy>
  <cp:revision>150</cp:revision>
  <dcterms:created xsi:type="dcterms:W3CDTF">2020-09-28T16:20:53Z</dcterms:created>
  <dcterms:modified xsi:type="dcterms:W3CDTF">2020-10-19T11:59:46Z</dcterms:modified>
</cp:coreProperties>
</file>