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8" r:id="rId2"/>
    <p:sldMasterId id="2147483677" r:id="rId3"/>
    <p:sldMasterId id="2147483702" r:id="rId4"/>
  </p:sldMasterIdLst>
  <p:notesMasterIdLst>
    <p:notesMasterId r:id="rId38"/>
  </p:notesMasterIdLst>
  <p:handoutMasterIdLst>
    <p:handoutMasterId r:id="rId39"/>
  </p:handoutMasterIdLst>
  <p:sldIdLst>
    <p:sldId id="257" r:id="rId5"/>
    <p:sldId id="335" r:id="rId6"/>
    <p:sldId id="336" r:id="rId7"/>
    <p:sldId id="334" r:id="rId8"/>
    <p:sldId id="346" r:id="rId9"/>
    <p:sldId id="339" r:id="rId10"/>
    <p:sldId id="340" r:id="rId11"/>
    <p:sldId id="341" r:id="rId12"/>
    <p:sldId id="342" r:id="rId13"/>
    <p:sldId id="344" r:id="rId14"/>
    <p:sldId id="294" r:id="rId15"/>
    <p:sldId id="296" r:id="rId16"/>
    <p:sldId id="347" r:id="rId17"/>
    <p:sldId id="350" r:id="rId18"/>
    <p:sldId id="351" r:id="rId19"/>
    <p:sldId id="364" r:id="rId20"/>
    <p:sldId id="352" r:id="rId21"/>
    <p:sldId id="353" r:id="rId22"/>
    <p:sldId id="354" r:id="rId23"/>
    <p:sldId id="355" r:id="rId24"/>
    <p:sldId id="356" r:id="rId25"/>
    <p:sldId id="357" r:id="rId26"/>
    <p:sldId id="365" r:id="rId27"/>
    <p:sldId id="360" r:id="rId28"/>
    <p:sldId id="363" r:id="rId29"/>
    <p:sldId id="362" r:id="rId30"/>
    <p:sldId id="361" r:id="rId31"/>
    <p:sldId id="322" r:id="rId32"/>
    <p:sldId id="333" r:id="rId33"/>
    <p:sldId id="366" r:id="rId34"/>
    <p:sldId id="367" r:id="rId35"/>
    <p:sldId id="279" r:id="rId36"/>
    <p:sldId id="317" r:id="rId37"/>
  </p:sldIdLst>
  <p:sldSz cx="12192000" cy="6858000"/>
  <p:notesSz cx="6735763" cy="98694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65C7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82" autoAdjust="0"/>
    <p:restoredTop sz="94182" autoAdjust="0"/>
  </p:normalViewPr>
  <p:slideViewPr>
    <p:cSldViewPr snapToGrid="0">
      <p:cViewPr varScale="1">
        <p:scale>
          <a:sx n="61" d="100"/>
          <a:sy n="61" d="100"/>
        </p:scale>
        <p:origin x="58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C77859-D999-4131-A04F-F6EDD4C4677E}" type="datetimeFigureOut">
              <a:rPr lang="ru-RU" smtClean="0"/>
              <a:t>02.10.2020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3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70810E-6B30-46D4-A0E0-D3FCECB9F0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3864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D5B0B9-4B28-45B8-844F-BFF3D7C7C3B5}" type="datetimeFigureOut">
              <a:rPr lang="ru-RU" smtClean="0"/>
              <a:t>02.10.2020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9691"/>
            <a:ext cx="5388610" cy="38861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527B7-2F03-4CC5-ABF7-01E958571E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631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1" y="2125979"/>
            <a:ext cx="10363200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1" y="3840480"/>
            <a:ext cx="853440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10/2/2020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325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8" y="2836744"/>
            <a:ext cx="3406669" cy="799785"/>
          </a:xfrm>
        </p:spPr>
        <p:txBody>
          <a:bodyPr lIns="0" tIns="0" rIns="0" bIns="0"/>
          <a:lstStyle>
            <a:lvl1pPr>
              <a:defRPr sz="5197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89315" y="2076245"/>
            <a:ext cx="8413371" cy="666569"/>
          </a:xfrm>
        </p:spPr>
        <p:txBody>
          <a:bodyPr lIns="0" tIns="0" rIns="0" bIns="0"/>
          <a:lstStyle>
            <a:lvl1pPr>
              <a:defRPr sz="4331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10/2/2020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37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1338" y="1133194"/>
            <a:ext cx="11948965" cy="5599135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17942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59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141355" y="150393"/>
            <a:ext cx="11948965" cy="907240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17942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59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8" y="2836744"/>
            <a:ext cx="3406669" cy="799785"/>
          </a:xfrm>
        </p:spPr>
        <p:txBody>
          <a:bodyPr lIns="0" tIns="0" rIns="0" bIns="0"/>
          <a:lstStyle>
            <a:lvl1pPr>
              <a:defRPr sz="5197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24643" y="1523337"/>
            <a:ext cx="3857667" cy="4189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23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3" y="1577340"/>
            <a:ext cx="530352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10/2/2020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066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344181" y="2232516"/>
            <a:ext cx="5544137" cy="2186239"/>
          </a:xfrm>
          <a:custGeom>
            <a:avLst/>
            <a:gdLst/>
            <a:ahLst/>
            <a:cxnLst/>
            <a:rect l="l" t="t" r="r" b="b"/>
            <a:pathLst>
              <a:path w="2621915" h="1034414">
                <a:moveTo>
                  <a:pt x="2621368" y="0"/>
                </a:moveTo>
                <a:lnTo>
                  <a:pt x="0" y="0"/>
                </a:lnTo>
                <a:lnTo>
                  <a:pt x="0" y="1034140"/>
                </a:lnTo>
                <a:lnTo>
                  <a:pt x="2621368" y="1034140"/>
                </a:lnTo>
                <a:lnTo>
                  <a:pt x="262136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17942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59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8" y="2836744"/>
            <a:ext cx="3406669" cy="799785"/>
          </a:xfrm>
        </p:spPr>
        <p:txBody>
          <a:bodyPr lIns="0" tIns="0" rIns="0" bIns="0"/>
          <a:lstStyle>
            <a:lvl1pPr>
              <a:defRPr sz="5197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10/2/2020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269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10/2/2020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101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102" y="227013"/>
            <a:ext cx="9969500" cy="40780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351369" y="1598614"/>
            <a:ext cx="4821767" cy="172354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76334" y="1598614"/>
            <a:ext cx="4823884" cy="172354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defTabSz="1794231">
              <a:defRPr/>
            </a:pPr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defTabSz="1794231">
              <a:defRPr/>
            </a:pPr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defTabSz="1794231">
              <a:defRPr/>
            </a:pPr>
            <a:fld id="{1C659A22-F514-4D5A-8495-8ED58DC7B761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>
                <a:defRPr/>
              </a:pPr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756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objects" type="fourObj">
  <p:cSld name="Title and four 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2844800" cy="29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848671">
              <a:buClr>
                <a:srgbClr val="000000"/>
              </a:buClr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165601" y="6245225"/>
            <a:ext cx="3860800" cy="29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848671">
              <a:buClr>
                <a:srgbClr val="000000"/>
              </a:buClr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848671">
              <a:buClr>
                <a:srgbClr val="000000"/>
              </a:buClr>
            </a:pPr>
            <a:fld id="{00000000-1234-1234-1234-123412341234}" type="slidenum">
              <a:rPr lang="en-US" kern="0" smtClean="0">
                <a:solidFill>
                  <a:srgbClr val="000000"/>
                </a:solidFill>
              </a:rPr>
              <a:pPr defTabSz="848671">
                <a:buClr>
                  <a:srgbClr val="000000"/>
                </a:buClr>
              </a:pPr>
              <a:t>‹#›</a:t>
            </a:fld>
            <a:endParaRPr lang="en-US" ker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747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1" y="2125979"/>
            <a:ext cx="10363200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1" y="3840480"/>
            <a:ext cx="853440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5619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7" y="2836743"/>
            <a:ext cx="3406669" cy="861775"/>
          </a:xfrm>
        </p:spPr>
        <p:txBody>
          <a:bodyPr lIns="0" tIns="0" rIns="0" bIns="0"/>
          <a:lstStyle>
            <a:lvl1pPr>
              <a:defRPr sz="560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89315" y="2076244"/>
            <a:ext cx="8413371" cy="718145"/>
          </a:xfrm>
        </p:spPr>
        <p:txBody>
          <a:bodyPr lIns="0" tIns="0" rIns="0" bIns="0"/>
          <a:lstStyle>
            <a:lvl1pPr>
              <a:defRPr sz="4667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6687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1338" y="1133194"/>
            <a:ext cx="11948965" cy="5599135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6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141354" y="150393"/>
            <a:ext cx="11948965" cy="907240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6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7" y="2836743"/>
            <a:ext cx="3406669" cy="861775"/>
          </a:xfrm>
        </p:spPr>
        <p:txBody>
          <a:bodyPr lIns="0" tIns="0" rIns="0" bIns="0"/>
          <a:lstStyle>
            <a:lvl1pPr>
              <a:defRPr sz="560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24642" y="1523336"/>
            <a:ext cx="3857667" cy="4514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33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2" y="1577340"/>
            <a:ext cx="530352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3533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344181" y="2232515"/>
            <a:ext cx="5544137" cy="2186239"/>
          </a:xfrm>
          <a:custGeom>
            <a:avLst/>
            <a:gdLst/>
            <a:ahLst/>
            <a:cxnLst/>
            <a:rect l="l" t="t" r="r" b="b"/>
            <a:pathLst>
              <a:path w="2621915" h="1034414">
                <a:moveTo>
                  <a:pt x="2621368" y="0"/>
                </a:moveTo>
                <a:lnTo>
                  <a:pt x="0" y="0"/>
                </a:lnTo>
                <a:lnTo>
                  <a:pt x="0" y="1034140"/>
                </a:lnTo>
                <a:lnTo>
                  <a:pt x="2621368" y="1034140"/>
                </a:lnTo>
                <a:lnTo>
                  <a:pt x="262136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6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7" y="2836743"/>
            <a:ext cx="3406669" cy="861775"/>
          </a:xfrm>
        </p:spPr>
        <p:txBody>
          <a:bodyPr lIns="0" tIns="0" rIns="0" bIns="0"/>
          <a:lstStyle>
            <a:lvl1pPr>
              <a:defRPr sz="560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1578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99461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102" y="227013"/>
            <a:ext cx="9969500" cy="40780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351369" y="1598614"/>
            <a:ext cx="4821767" cy="172354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76334" y="1598614"/>
            <a:ext cx="4823884" cy="172354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659A22-F514-4D5A-8495-8ED58DC7B761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14214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objects" type="fourObj">
  <p:cSld name="Title and four 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34573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25295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28991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76630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5929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00506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41199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0AD6-B0EB-42C5-87B0-847C8DA33D11}" type="datetimeFigureOut">
              <a:rPr lang="ru-RU" smtClean="0"/>
              <a:t>02.10.2020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40981-B557-4595-9D14-DE15A989C2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5518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70521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03157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70535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98134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7" y="2836743"/>
            <a:ext cx="3406669" cy="861775"/>
          </a:xfrm>
        </p:spPr>
        <p:txBody>
          <a:bodyPr lIns="0" tIns="0" rIns="0" bIns="0"/>
          <a:lstStyle>
            <a:lvl1pPr>
              <a:defRPr sz="560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24642" y="1523336"/>
            <a:ext cx="3857667" cy="4514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33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2" y="1577340"/>
            <a:ext cx="530352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30373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54476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1338" y="1133194"/>
            <a:ext cx="11948965" cy="5599135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17942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59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8" y="2836743"/>
            <a:ext cx="3406669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89315" y="2076244"/>
            <a:ext cx="841337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1" y="6377941"/>
            <a:ext cx="3901440" cy="5524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59" cy="5524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10/2/2020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2" y="6377941"/>
            <a:ext cx="2804159" cy="5524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687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897115">
        <a:defRPr>
          <a:latin typeface="+mn-lt"/>
          <a:ea typeface="+mn-ea"/>
          <a:cs typeface="+mn-cs"/>
        </a:defRPr>
      </a:lvl2pPr>
      <a:lvl3pPr marL="1794231">
        <a:defRPr>
          <a:latin typeface="+mn-lt"/>
          <a:ea typeface="+mn-ea"/>
          <a:cs typeface="+mn-cs"/>
        </a:defRPr>
      </a:lvl3pPr>
      <a:lvl4pPr marL="2691346">
        <a:defRPr>
          <a:latin typeface="+mn-lt"/>
          <a:ea typeface="+mn-ea"/>
          <a:cs typeface="+mn-cs"/>
        </a:defRPr>
      </a:lvl4pPr>
      <a:lvl5pPr marL="3588459">
        <a:defRPr>
          <a:latin typeface="+mn-lt"/>
          <a:ea typeface="+mn-ea"/>
          <a:cs typeface="+mn-cs"/>
        </a:defRPr>
      </a:lvl5pPr>
      <a:lvl6pPr marL="4485576">
        <a:defRPr>
          <a:latin typeface="+mn-lt"/>
          <a:ea typeface="+mn-ea"/>
          <a:cs typeface="+mn-cs"/>
        </a:defRPr>
      </a:lvl6pPr>
      <a:lvl7pPr marL="5382691">
        <a:defRPr>
          <a:latin typeface="+mn-lt"/>
          <a:ea typeface="+mn-ea"/>
          <a:cs typeface="+mn-cs"/>
        </a:defRPr>
      </a:lvl7pPr>
      <a:lvl8pPr marL="6279805">
        <a:defRPr>
          <a:latin typeface="+mn-lt"/>
          <a:ea typeface="+mn-ea"/>
          <a:cs typeface="+mn-cs"/>
        </a:defRPr>
      </a:lvl8pPr>
      <a:lvl9pPr marL="717692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897115">
        <a:defRPr>
          <a:latin typeface="+mn-lt"/>
          <a:ea typeface="+mn-ea"/>
          <a:cs typeface="+mn-cs"/>
        </a:defRPr>
      </a:lvl2pPr>
      <a:lvl3pPr marL="1794231">
        <a:defRPr>
          <a:latin typeface="+mn-lt"/>
          <a:ea typeface="+mn-ea"/>
          <a:cs typeface="+mn-cs"/>
        </a:defRPr>
      </a:lvl3pPr>
      <a:lvl4pPr marL="2691346">
        <a:defRPr>
          <a:latin typeface="+mn-lt"/>
          <a:ea typeface="+mn-ea"/>
          <a:cs typeface="+mn-cs"/>
        </a:defRPr>
      </a:lvl4pPr>
      <a:lvl5pPr marL="3588459">
        <a:defRPr>
          <a:latin typeface="+mn-lt"/>
          <a:ea typeface="+mn-ea"/>
          <a:cs typeface="+mn-cs"/>
        </a:defRPr>
      </a:lvl5pPr>
      <a:lvl6pPr marL="4485576">
        <a:defRPr>
          <a:latin typeface="+mn-lt"/>
          <a:ea typeface="+mn-ea"/>
          <a:cs typeface="+mn-cs"/>
        </a:defRPr>
      </a:lvl6pPr>
      <a:lvl7pPr marL="5382691">
        <a:defRPr>
          <a:latin typeface="+mn-lt"/>
          <a:ea typeface="+mn-ea"/>
          <a:cs typeface="+mn-cs"/>
        </a:defRPr>
      </a:lvl7pPr>
      <a:lvl8pPr marL="6279805">
        <a:defRPr>
          <a:latin typeface="+mn-lt"/>
          <a:ea typeface="+mn-ea"/>
          <a:cs typeface="+mn-cs"/>
        </a:defRPr>
      </a:lvl8pPr>
      <a:lvl9pPr marL="7176922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1338" y="1133194"/>
            <a:ext cx="11948965" cy="5599135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6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7" y="2836743"/>
            <a:ext cx="3406669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89315" y="2076244"/>
            <a:ext cx="841337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1" y="6377940"/>
            <a:ext cx="3901440" cy="5952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39"/>
            <a:ext cx="2804159" cy="5952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59" cy="5952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6097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6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66596">
        <a:defRPr>
          <a:latin typeface="+mn-lt"/>
          <a:ea typeface="+mn-ea"/>
          <a:cs typeface="+mn-cs"/>
        </a:defRPr>
      </a:lvl2pPr>
      <a:lvl3pPr marL="1933192">
        <a:defRPr>
          <a:latin typeface="+mn-lt"/>
          <a:ea typeface="+mn-ea"/>
          <a:cs typeface="+mn-cs"/>
        </a:defRPr>
      </a:lvl3pPr>
      <a:lvl4pPr marL="2899788">
        <a:defRPr>
          <a:latin typeface="+mn-lt"/>
          <a:ea typeface="+mn-ea"/>
          <a:cs typeface="+mn-cs"/>
        </a:defRPr>
      </a:lvl4pPr>
      <a:lvl5pPr marL="3866382">
        <a:defRPr>
          <a:latin typeface="+mn-lt"/>
          <a:ea typeface="+mn-ea"/>
          <a:cs typeface="+mn-cs"/>
        </a:defRPr>
      </a:lvl5pPr>
      <a:lvl6pPr marL="4832980">
        <a:defRPr>
          <a:latin typeface="+mn-lt"/>
          <a:ea typeface="+mn-ea"/>
          <a:cs typeface="+mn-cs"/>
        </a:defRPr>
      </a:lvl6pPr>
      <a:lvl7pPr marL="5799575">
        <a:defRPr>
          <a:latin typeface="+mn-lt"/>
          <a:ea typeface="+mn-ea"/>
          <a:cs typeface="+mn-cs"/>
        </a:defRPr>
      </a:lvl7pPr>
      <a:lvl8pPr marL="6766170">
        <a:defRPr>
          <a:latin typeface="+mn-lt"/>
          <a:ea typeface="+mn-ea"/>
          <a:cs typeface="+mn-cs"/>
        </a:defRPr>
      </a:lvl8pPr>
      <a:lvl9pPr marL="7732767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66596">
        <a:defRPr>
          <a:latin typeface="+mn-lt"/>
          <a:ea typeface="+mn-ea"/>
          <a:cs typeface="+mn-cs"/>
        </a:defRPr>
      </a:lvl2pPr>
      <a:lvl3pPr marL="1933192">
        <a:defRPr>
          <a:latin typeface="+mn-lt"/>
          <a:ea typeface="+mn-ea"/>
          <a:cs typeface="+mn-cs"/>
        </a:defRPr>
      </a:lvl3pPr>
      <a:lvl4pPr marL="2899788">
        <a:defRPr>
          <a:latin typeface="+mn-lt"/>
          <a:ea typeface="+mn-ea"/>
          <a:cs typeface="+mn-cs"/>
        </a:defRPr>
      </a:lvl4pPr>
      <a:lvl5pPr marL="3866382">
        <a:defRPr>
          <a:latin typeface="+mn-lt"/>
          <a:ea typeface="+mn-ea"/>
          <a:cs typeface="+mn-cs"/>
        </a:defRPr>
      </a:lvl5pPr>
      <a:lvl6pPr marL="4832980">
        <a:defRPr>
          <a:latin typeface="+mn-lt"/>
          <a:ea typeface="+mn-ea"/>
          <a:cs typeface="+mn-cs"/>
        </a:defRPr>
      </a:lvl6pPr>
      <a:lvl7pPr marL="5799575">
        <a:defRPr>
          <a:latin typeface="+mn-lt"/>
          <a:ea typeface="+mn-ea"/>
          <a:cs typeface="+mn-cs"/>
        </a:defRPr>
      </a:lvl7pPr>
      <a:lvl8pPr marL="6766170">
        <a:defRPr>
          <a:latin typeface="+mn-lt"/>
          <a:ea typeface="+mn-ea"/>
          <a:cs typeface="+mn-cs"/>
        </a:defRPr>
      </a:lvl8pPr>
      <a:lvl9pPr marL="7732767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10/2/2020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144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CD28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3" tooltip="PresentationGo!"/>
              </a:rPr>
              <a:t>presentationgo.com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950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20.png"/><Relationship Id="rId18" Type="http://schemas.microsoft.com/office/2007/relationships/hdphoto" Target="../media/hdphoto5.wdp"/><Relationship Id="rId3" Type="http://schemas.openxmlformats.org/officeDocument/2006/relationships/image" Target="../media/image13.jpeg"/><Relationship Id="rId7" Type="http://schemas.openxmlformats.org/officeDocument/2006/relationships/image" Target="../media/image16.png"/><Relationship Id="rId12" Type="http://schemas.openxmlformats.org/officeDocument/2006/relationships/image" Target="../media/image19.png"/><Relationship Id="rId17" Type="http://schemas.openxmlformats.org/officeDocument/2006/relationships/image" Target="../media/image23.png"/><Relationship Id="rId2" Type="http://schemas.openxmlformats.org/officeDocument/2006/relationships/image" Target="../media/image12.jpe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6" Type="http://schemas.microsoft.com/office/2007/relationships/hdphoto" Target="../media/hdphoto1.wdp"/><Relationship Id="rId11" Type="http://schemas.microsoft.com/office/2007/relationships/hdphoto" Target="../media/hdphoto3.wdp"/><Relationship Id="rId5" Type="http://schemas.openxmlformats.org/officeDocument/2006/relationships/image" Target="../media/image15.png"/><Relationship Id="rId15" Type="http://schemas.openxmlformats.org/officeDocument/2006/relationships/image" Target="../media/image21.png"/><Relationship Id="rId10" Type="http://schemas.openxmlformats.org/officeDocument/2006/relationships/image" Target="../media/image18.png"/><Relationship Id="rId4" Type="http://schemas.openxmlformats.org/officeDocument/2006/relationships/image" Target="../media/image14.png"/><Relationship Id="rId9" Type="http://schemas.openxmlformats.org/officeDocument/2006/relationships/image" Target="../media/image17.jpeg"/><Relationship Id="rId1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jpeg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microsoft.com/office/2007/relationships/hdphoto" Target="../media/hdphoto2.wdp"/><Relationship Id="rId7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Relationship Id="rId6" Type="http://schemas.microsoft.com/office/2007/relationships/hdphoto" Target="../media/hdphoto1.wdp"/><Relationship Id="rId5" Type="http://schemas.openxmlformats.org/officeDocument/2006/relationships/image" Target="../media/image15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0.jpeg"/><Relationship Id="rId5" Type="http://schemas.openxmlformats.org/officeDocument/2006/relationships/image" Target="../media/image21.png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2.jpe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13" Type="http://schemas.openxmlformats.org/officeDocument/2006/relationships/image" Target="../media/image53.png"/><Relationship Id="rId12" Type="http://schemas.openxmlformats.org/officeDocument/2006/relationships/image" Target="../media/image67.sv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0.xml"/><Relationship Id="rId11" Type="http://schemas.openxmlformats.org/officeDocument/2006/relationships/image" Target="../media/image52.png"/><Relationship Id="rId6" Type="http://schemas.openxmlformats.org/officeDocument/2006/relationships/image" Target="../media/image61.svg"/><Relationship Id="rId5" Type="http://schemas.openxmlformats.org/officeDocument/2006/relationships/image" Target="../media/image50.png"/><Relationship Id="rId10" Type="http://schemas.openxmlformats.org/officeDocument/2006/relationships/image" Target="../media/image65.svg"/><Relationship Id="rId4" Type="http://schemas.openxmlformats.org/officeDocument/2006/relationships/image" Target="../media/image59.svg"/><Relationship Id="rId9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12191999" cy="1657538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defTabSz="871057"/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xfrm>
            <a:off x="1168686" y="64020"/>
            <a:ext cx="8288211" cy="1508504"/>
          </a:xfrm>
          <a:prstGeom prst="rect">
            <a:avLst/>
          </a:prstGeom>
        </p:spPr>
        <p:txBody>
          <a:bodyPr vert="horz" wrap="square" lIns="0" tIns="3087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26850" algn="ctr">
              <a:spcBef>
                <a:spcPts val="241"/>
              </a:spcBef>
            </a:pP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Informatika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va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axborot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texnologiyalari</a:t>
            </a:r>
            <a:endParaRPr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25723" y="2381244"/>
            <a:ext cx="693497" cy="1701883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defTabSz="871057"/>
            <a:endParaRPr sz="240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14400" y="4298731"/>
            <a:ext cx="704193" cy="1576552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57"/>
                </a:lnTo>
                <a:lnTo>
                  <a:pt x="343828" y="680457"/>
                </a:lnTo>
                <a:lnTo>
                  <a:pt x="343828" y="0"/>
                </a:lnTo>
                <a:close/>
              </a:path>
            </a:pathLst>
          </a:custGeom>
          <a:solidFill>
            <a:srgbClr val="96989A"/>
          </a:solidFill>
        </p:spPr>
        <p:txBody>
          <a:bodyPr wrap="square" lIns="0" tIns="0" rIns="0" bIns="0" rtlCol="0"/>
          <a:lstStyle/>
          <a:p>
            <a:pPr defTabSz="871057"/>
            <a:endParaRPr sz="2401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9695543" y="117868"/>
            <a:ext cx="2281932" cy="1284316"/>
            <a:chOff x="9901419" y="579022"/>
            <a:chExt cx="1340489" cy="1349829"/>
          </a:xfrm>
        </p:grpSpPr>
        <p:grpSp>
          <p:nvGrpSpPr>
            <p:cNvPr id="7" name="object 7"/>
            <p:cNvGrpSpPr/>
            <p:nvPr/>
          </p:nvGrpSpPr>
          <p:grpSpPr>
            <a:xfrm>
              <a:off x="9901419" y="579022"/>
              <a:ext cx="1340489" cy="1349829"/>
              <a:chOff x="4656695" y="224817"/>
              <a:chExt cx="603885" cy="608391"/>
            </a:xfrm>
          </p:grpSpPr>
          <p:sp>
            <p:nvSpPr>
              <p:cNvPr id="9" name="object 9"/>
              <p:cNvSpPr/>
              <p:nvPr/>
            </p:nvSpPr>
            <p:spPr>
              <a:xfrm>
                <a:off x="4656695" y="229323"/>
                <a:ext cx="603885" cy="603885"/>
              </a:xfrm>
              <a:custGeom>
                <a:avLst/>
                <a:gdLst/>
                <a:ahLst/>
                <a:cxnLst/>
                <a:rect l="l" t="t" r="r" b="b"/>
                <a:pathLst>
                  <a:path w="603885" h="603885">
                    <a:moveTo>
                      <a:pt x="603605" y="0"/>
                    </a:moveTo>
                    <a:lnTo>
                      <a:pt x="0" y="0"/>
                    </a:lnTo>
                    <a:lnTo>
                      <a:pt x="0" y="603618"/>
                    </a:lnTo>
                    <a:lnTo>
                      <a:pt x="603605" y="603618"/>
                    </a:lnTo>
                    <a:lnTo>
                      <a:pt x="603605" y="0"/>
                    </a:lnTo>
                    <a:close/>
                  </a:path>
                </a:pathLst>
              </a:custGeom>
              <a:solidFill>
                <a:srgbClr val="00A859"/>
              </a:solidFill>
            </p:spPr>
            <p:txBody>
              <a:bodyPr wrap="square" lIns="0" tIns="0" rIns="0" bIns="0" rtlCol="0"/>
              <a:lstStyle/>
              <a:p>
                <a:pPr algn="ctr" defTabSz="871057"/>
                <a:endParaRPr sz="240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" name="object 10"/>
              <p:cNvSpPr/>
              <p:nvPr/>
            </p:nvSpPr>
            <p:spPr>
              <a:xfrm>
                <a:off x="4656695" y="224817"/>
                <a:ext cx="603885" cy="603885"/>
              </a:xfrm>
              <a:custGeom>
                <a:avLst/>
                <a:gdLst/>
                <a:ahLst/>
                <a:cxnLst/>
                <a:rect l="l" t="t" r="r" b="b"/>
                <a:pathLst>
                  <a:path w="603885" h="603885">
                    <a:moveTo>
                      <a:pt x="0" y="0"/>
                    </a:moveTo>
                    <a:lnTo>
                      <a:pt x="603605" y="0"/>
                    </a:lnTo>
                    <a:lnTo>
                      <a:pt x="603605" y="603618"/>
                    </a:lnTo>
                    <a:lnTo>
                      <a:pt x="0" y="603618"/>
                    </a:lnTo>
                    <a:lnTo>
                      <a:pt x="0" y="0"/>
                    </a:lnTo>
                    <a:close/>
                  </a:path>
                </a:pathLst>
              </a:custGeom>
              <a:ln w="30481">
                <a:solidFill>
                  <a:srgbClr val="FEFEFE"/>
                </a:solidFill>
              </a:ln>
            </p:spPr>
            <p:txBody>
              <a:bodyPr wrap="square" lIns="0" tIns="0" rIns="0" bIns="0" rtlCol="0"/>
              <a:lstStyle/>
              <a:p>
                <a:pPr algn="ctr" defTabSz="871057"/>
                <a:endParaRPr sz="2401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12" name="object 12"/>
            <p:cNvSpPr txBox="1"/>
            <p:nvPr/>
          </p:nvSpPr>
          <p:spPr>
            <a:xfrm>
              <a:off x="10042969" y="761050"/>
              <a:ext cx="1085680" cy="775098"/>
            </a:xfrm>
            <a:prstGeom prst="rect">
              <a:avLst/>
            </a:prstGeom>
          </p:spPr>
          <p:txBody>
            <a:bodyPr vert="horz" wrap="square" lIns="0" tIns="33561" rIns="0" bIns="0" rtlCol="0">
              <a:spAutoFit/>
            </a:bodyPr>
            <a:lstStyle/>
            <a:p>
              <a:pPr algn="ctr" defTabSz="871057">
                <a:spcBef>
                  <a:spcPts val="264"/>
                </a:spcBef>
              </a:pPr>
              <a:r>
                <a:rPr lang="en-US" sz="4572" b="1" spc="21" dirty="0" smtClean="0">
                  <a:solidFill>
                    <a:srgbClr val="FEFEFE"/>
                  </a:solidFill>
                  <a:latin typeface="Arial"/>
                  <a:cs typeface="Arial"/>
                </a:rPr>
                <a:t>5- </a:t>
              </a:r>
              <a:r>
                <a:rPr lang="en-US" sz="4572" b="1" spc="21" dirty="0" err="1" smtClean="0">
                  <a:solidFill>
                    <a:srgbClr val="FEFEFE"/>
                  </a:solidFill>
                  <a:latin typeface="Arial"/>
                  <a:cs typeface="Arial"/>
                </a:rPr>
                <a:t>sinf</a:t>
              </a:r>
              <a:endParaRPr sz="4572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</p:grpSp>
      <p:pic>
        <p:nvPicPr>
          <p:cNvPr id="11" name="Picture 6" descr="Контактная информация Dell • Сервис центр в Краснодар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202155" y="1894548"/>
            <a:ext cx="5787690" cy="4162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931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682117" y="246003"/>
            <a:ext cx="68662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Rebusni</a:t>
            </a:r>
            <a:r>
              <a:rPr lang="en-US" sz="4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javobini</a:t>
            </a:r>
            <a:r>
              <a:rPr lang="en-US" sz="4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toping!</a:t>
            </a:r>
            <a:endParaRPr lang="ru-RU" sz="4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2050" name="Picture 2" descr="Напечатать книгу в Москве малым тиражом.Цены, примеры работ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2"/>
          <a:stretch/>
        </p:blipFill>
        <p:spPr bwMode="auto">
          <a:xfrm>
            <a:off x="559965" y="2283862"/>
            <a:ext cx="3031954" cy="2245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ᐈ Винтик картинка фотографии, картинки винтик | скачать на Depositphotos®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27"/>
          <a:stretch/>
        </p:blipFill>
        <p:spPr bwMode="auto">
          <a:xfrm>
            <a:off x="5988978" y="2120784"/>
            <a:ext cx="1466851" cy="2185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165010" y="2818456"/>
            <a:ext cx="1659429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,,,,</a:t>
            </a:r>
            <a:endParaRPr lang="ru-RU" sz="115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8049536" y="1965352"/>
            <a:ext cx="2447925" cy="2447926"/>
            <a:chOff x="7162692" y="1945120"/>
            <a:chExt cx="2447925" cy="2447926"/>
          </a:xfrm>
        </p:grpSpPr>
        <p:pic>
          <p:nvPicPr>
            <p:cNvPr id="2056" name="Picture 8" descr="Versace Bright Crystal Туалетная вода цена от 3390 руб купить духи,  Парфюмерия в интернет магазине ИЛЬ ДЕ БОТЭ, parfum арт V51002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2692" y="1945120"/>
              <a:ext cx="2447925" cy="24479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8" descr="Versace Bright Crystal Туалетная вода цена от 3390 руб купить духи,  Парфюмерия в интернет магазине ИЛЬ ДЕ БОТЭ, parfum арт V510028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969" t="51794" r="28062" b="37700"/>
            <a:stretch/>
          </p:blipFill>
          <p:spPr bwMode="auto">
            <a:xfrm>
              <a:off x="7834875" y="3406580"/>
              <a:ext cx="1124295" cy="342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0" name="Picture 6" descr="Цветы по штучно тюльпан крупный в Бишкеке по дешевым ценам. Купить Цветы по  штучно тюльпан крупный в Бишкеке и во всех регионах Кыргызстана.Цветы по  штучно тюльпан крупный в Svetofor.info. Доставка Цветы по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57" r="20662"/>
          <a:stretch/>
        </p:blipFill>
        <p:spPr bwMode="auto">
          <a:xfrm>
            <a:off x="4086473" y="1833472"/>
            <a:ext cx="1669985" cy="2946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10800000">
            <a:off x="3552281" y="1586590"/>
            <a:ext cx="922047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,,</a:t>
            </a:r>
            <a:endParaRPr lang="ru-RU" sz="115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089117" y="2760977"/>
            <a:ext cx="922047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,,</a:t>
            </a:r>
            <a:endParaRPr lang="ru-RU" sz="115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470233" y="1064877"/>
            <a:ext cx="160653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I=U</a:t>
            </a:r>
            <a:endParaRPr lang="ru-RU" sz="6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0233918" y="2760977"/>
            <a:ext cx="1834156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1500" b="1" cap="none" spc="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ru-RU" sz="8000" b="1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217343" y="5322240"/>
            <a:ext cx="40564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KLAVIATURA</a:t>
            </a:r>
            <a:r>
              <a:rPr lang="en-US" sz="4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  <a:endParaRPr lang="ru-RU" sz="4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95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ow White Background HD Photos | HD Wallpap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52" y="2250399"/>
            <a:ext cx="3314126" cy="2643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Мешок джутовый 80х110, 380гр/м2 (в упаковке 50 штук) купить. Цена,  характеристики и фото в каталоге B2B-Cent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734" y="1994971"/>
            <a:ext cx="3668518" cy="2751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Акварель рождественская елка силуэт на белом фоне | Премиум Фот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999" y="1504684"/>
            <a:ext cx="2677336" cy="324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124287" y="2126854"/>
            <a:ext cx="2231700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b="1" cap="none" spc="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</a:t>
            </a:r>
            <a:endParaRPr lang="ru-RU" sz="13800" b="1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82117" y="246003"/>
            <a:ext cx="68662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Rebusni</a:t>
            </a:r>
            <a:r>
              <a:rPr lang="en-US" sz="4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javobini</a:t>
            </a:r>
            <a:r>
              <a:rPr lang="en-US" sz="4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toping!</a:t>
            </a:r>
            <a:endParaRPr lang="ru-RU" sz="4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71828" y="3050644"/>
            <a:ext cx="1290738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,,,</a:t>
            </a:r>
            <a:endParaRPr lang="ru-RU" sz="115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943812" y="1142403"/>
            <a:ext cx="183736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66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=N</a:t>
            </a:r>
            <a:endParaRPr lang="ru-RU" sz="6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10800000">
            <a:off x="9469223" y="1372802"/>
            <a:ext cx="922047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,,</a:t>
            </a:r>
            <a:endParaRPr lang="ru-RU" sz="115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068843" y="5244985"/>
            <a:ext cx="409278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SICHQONCHA</a:t>
            </a:r>
            <a:endParaRPr lang="ru-RU" sz="4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41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12191999" cy="1657538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defTabSz="871057"/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xfrm>
            <a:off x="1680224" y="24403"/>
            <a:ext cx="8288211" cy="1508504"/>
          </a:xfrm>
          <a:prstGeom prst="rect">
            <a:avLst/>
          </a:prstGeom>
        </p:spPr>
        <p:txBody>
          <a:bodyPr vert="horz" wrap="square" lIns="0" tIns="3087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26850" algn="ctr">
              <a:spcBef>
                <a:spcPts val="241"/>
              </a:spcBef>
            </a:pP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Informatika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va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axborot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texnologiyalari</a:t>
            </a:r>
            <a:endParaRPr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25366" y="2391310"/>
            <a:ext cx="7631531" cy="2522814"/>
          </a:xfrm>
          <a:prstGeom prst="rect">
            <a:avLst/>
          </a:prstGeom>
        </p:spPr>
        <p:txBody>
          <a:bodyPr vert="horz" wrap="square" lIns="0" tIns="29535" rIns="0" bIns="0" rtlCol="0">
            <a:spAutoFit/>
          </a:bodyPr>
          <a:lstStyle/>
          <a:p>
            <a:pPr marL="38933" defTabSz="871057">
              <a:spcBef>
                <a:spcPts val="232"/>
              </a:spcBef>
            </a:pPr>
            <a:r>
              <a:rPr sz="4800" b="1" dirty="0" err="1" smtClean="0">
                <a:solidFill>
                  <a:srgbClr val="2365C7"/>
                </a:solidFill>
                <a:latin typeface="Arial"/>
                <a:cs typeface="Arial"/>
              </a:rPr>
              <a:t>Mavzu</a:t>
            </a:r>
            <a:r>
              <a:rPr sz="4800" b="1" dirty="0" smtClean="0">
                <a:solidFill>
                  <a:srgbClr val="2365C7"/>
                </a:solidFill>
                <a:latin typeface="Arial"/>
                <a:cs typeface="Arial"/>
              </a:rPr>
              <a:t>:</a:t>
            </a:r>
            <a:r>
              <a:rPr lang="en-US" sz="4800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en-US" sz="54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Klaviatura</a:t>
            </a:r>
            <a:r>
              <a:rPr lang="en-US" sz="5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4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va</a:t>
            </a:r>
            <a:r>
              <a:rPr lang="en-US" sz="5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4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sichqoncha</a:t>
            </a:r>
            <a:r>
              <a:rPr lang="en-US" sz="5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4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bilan</a:t>
            </a:r>
            <a:r>
              <a:rPr lang="en-US" sz="5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4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ishlash</a:t>
            </a:r>
            <a:r>
              <a:rPr lang="en-US" sz="5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4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ko‘nikmalari</a:t>
            </a:r>
            <a:endParaRPr sz="5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25723" y="2381244"/>
            <a:ext cx="693497" cy="1701883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defTabSz="871057"/>
            <a:endParaRPr sz="240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52464" y="4762509"/>
            <a:ext cx="727760" cy="1438704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57"/>
                </a:lnTo>
                <a:lnTo>
                  <a:pt x="343828" y="680457"/>
                </a:lnTo>
                <a:lnTo>
                  <a:pt x="343828" y="0"/>
                </a:lnTo>
                <a:close/>
              </a:path>
            </a:pathLst>
          </a:custGeom>
          <a:solidFill>
            <a:srgbClr val="96989A"/>
          </a:solidFill>
        </p:spPr>
        <p:txBody>
          <a:bodyPr wrap="square" lIns="0" tIns="0" rIns="0" bIns="0" rtlCol="0"/>
          <a:lstStyle/>
          <a:p>
            <a:pPr defTabSz="871057"/>
            <a:endParaRPr sz="2401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026" name="Picture 2" descr="картинки : портативный компьютер, блокнот, Работа, технологии, мышь,  Макрос, современное, шрифт, Электроника, Мультимедиа, компьютерная  клавиатура, гаджет, компьютерное железо, Музыкальная клавиатура, Компонент  ЭВМ 4608x3456 - - 993802 - красивые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045" y="2626850"/>
            <a:ext cx="3053627" cy="22872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078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Что такое Персональный компьютер (ПК)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681" y="2238874"/>
            <a:ext cx="3669792" cy="220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Проектор Viewsonic PJD5255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5809" y="4045503"/>
            <a:ext cx="1772775" cy="88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t="13334"/>
          <a:stretch/>
        </p:blipFill>
        <p:spPr>
          <a:xfrm>
            <a:off x="2765429" y="1214279"/>
            <a:ext cx="1485579" cy="12874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500" b="90000" l="1167" r="98333"/>
                    </a14:imgEffect>
                  </a14:imgLayer>
                </a14:imgProps>
              </a:ext>
            </a:extLst>
          </a:blip>
          <a:srcRect t="21712" b="21813"/>
          <a:stretch/>
        </p:blipFill>
        <p:spPr>
          <a:xfrm>
            <a:off x="6024600" y="5317270"/>
            <a:ext cx="2094873" cy="118308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163" r="100000">
                        <a14:foregroundMark x1="32846" y1="58568" x2="49106" y2="60738"/>
                        <a14:foregroundMark x1="36748" y1="75054" x2="16585" y2="876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51562" y="1918812"/>
            <a:ext cx="2393186" cy="1793917"/>
          </a:xfrm>
          <a:prstGeom prst="rect">
            <a:avLst/>
          </a:prstGeom>
        </p:spPr>
      </p:pic>
      <p:pic>
        <p:nvPicPr>
          <p:cNvPr id="4102" name="Picture 6" descr="ᐈ Колонка фото, фотографии музыкальные колонки | скачать на ...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155" y="1275675"/>
            <a:ext cx="1226100" cy="122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5714" l="0" r="100000">
                        <a14:foregroundMark x1="62917" y1="15238" x2="47917" y2="43810"/>
                        <a14:foregroundMark x1="64583" y1="17619" x2="52917" y2="21905"/>
                        <a14:foregroundMark x1="56667" y1="21905" x2="64167" y2="9524"/>
                        <a14:foregroundMark x1="59167" y1="21429" x2="59167" y2="1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99709" y="4632004"/>
            <a:ext cx="1431216" cy="1252314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541254" y="246003"/>
            <a:ext cx="9147954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8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Kompyuterning</a:t>
            </a:r>
            <a:r>
              <a:rPr lang="en-US" sz="3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38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asosiy</a:t>
            </a:r>
            <a:r>
              <a:rPr lang="en-US" sz="3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38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qurilmalari</a:t>
            </a:r>
            <a:endParaRPr lang="ru-RU" sz="3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3855949" y="1740926"/>
            <a:ext cx="4555985" cy="34147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292200" y="5083886"/>
            <a:ext cx="1113224" cy="1416466"/>
          </a:xfrm>
          <a:prstGeom prst="rect">
            <a:avLst/>
          </a:prstGeom>
        </p:spPr>
      </p:pic>
      <p:pic>
        <p:nvPicPr>
          <p:cNvPr id="15" name="Picture 6" descr="Обзор модема wi-fi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9538" l="0" r="99059">
                        <a14:foregroundMark x1="22235" y1="11538" x2="22824" y2="47077"/>
                        <a14:foregroundMark x1="6706" y1="15692" x2="22824" y2="44462"/>
                        <a14:foregroundMark x1="29294" y1="69846" x2="41647" y2="69077"/>
                        <a14:foregroundMark x1="88824" y1="71538" x2="93294" y2="927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39" y="1178347"/>
            <a:ext cx="1777625" cy="135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94048" y="3221322"/>
            <a:ext cx="2822273" cy="2375893"/>
          </a:xfrm>
          <a:prstGeom prst="rect">
            <a:avLst/>
          </a:prstGeom>
        </p:spPr>
      </p:pic>
      <p:pic>
        <p:nvPicPr>
          <p:cNvPr id="13" name="Picture 4" descr="Новые беспроводные Bluetooth наушники в линейке eXtra Bass, Sony ...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899" y="4608836"/>
            <a:ext cx="1414065" cy="141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Внешний жесткий диск Transcend StoreJet 25MС 1 Тб USB 3.1 (TS1TSJ25MC) —  купить в городе ОМСК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2344" y="2238874"/>
            <a:ext cx="1100937" cy="1100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5644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Реалистичный монитор компьютера или пк изолирован | Премиум векторы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0" t="14247" r="10349" b="9181"/>
          <a:stretch/>
        </p:blipFill>
        <p:spPr bwMode="auto">
          <a:xfrm>
            <a:off x="2772696" y="2403988"/>
            <a:ext cx="4778479" cy="399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119282" y="2654710"/>
            <a:ext cx="4173793" cy="2743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ая прямоугольная выноска 4"/>
          <p:cNvSpPr/>
          <p:nvPr/>
        </p:nvSpPr>
        <p:spPr>
          <a:xfrm>
            <a:off x="7101348" y="1334730"/>
            <a:ext cx="4726857" cy="929150"/>
          </a:xfrm>
          <a:prstGeom prst="wedgeRoundRectCallout">
            <a:avLst>
              <a:gd name="adj1" fmla="val -53926"/>
              <a:gd name="adj2" fmla="val 125320"/>
              <a:gd name="adj3" fmla="val 16667"/>
            </a:avLst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Ma’lumotlarni </a:t>
            </a:r>
            <a:endParaRPr lang="en-US" sz="2800" b="1" noProof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="1" noProof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kiritish </a:t>
            </a:r>
            <a:r>
              <a:rPr lang="en-US" sz="28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qurilmalari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422169" y="2263880"/>
            <a:ext cx="6303095" cy="958644"/>
          </a:xfrm>
          <a:prstGeom prst="wedgeRoundRectCallout">
            <a:avLst>
              <a:gd name="adj1" fmla="val 38434"/>
              <a:gd name="adj2" fmla="val 83012"/>
              <a:gd name="adj3" fmla="val 16667"/>
            </a:avLst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Ma’lumotlarni </a:t>
            </a:r>
            <a:r>
              <a:rPr lang="en-US" sz="2800" b="1" noProof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kompyuterdan </a:t>
            </a:r>
            <a:r>
              <a:rPr lang="en-US" sz="28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chiqarish qurilmalari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5724284" y="3731342"/>
            <a:ext cx="6103921" cy="995519"/>
          </a:xfrm>
          <a:prstGeom prst="wedgeRoundRectCallout">
            <a:avLst>
              <a:gd name="adj1" fmla="val -53497"/>
              <a:gd name="adj2" fmla="val 104436"/>
              <a:gd name="adj3" fmla="val 16667"/>
            </a:avLst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Ma’lumotlarni ham uzatish, </a:t>
            </a:r>
            <a:endParaRPr lang="en-US" sz="2800" b="1" noProof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="1" noProof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ham </a:t>
            </a:r>
            <a:r>
              <a:rPr lang="en-US" sz="28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qabul qilish qurilmalari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3076" name="Picture 4" descr="Step one two three icons sequence of options Vector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5" t="1583" r="50389" b="53495"/>
          <a:stretch/>
        </p:blipFill>
        <p:spPr bwMode="auto">
          <a:xfrm>
            <a:off x="10494033" y="1092950"/>
            <a:ext cx="1404873" cy="140942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Step one two three icons sequence of options Vector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11" t="2512" r="10029" b="51491"/>
          <a:stretch/>
        </p:blipFill>
        <p:spPr bwMode="auto">
          <a:xfrm>
            <a:off x="5456903" y="2023161"/>
            <a:ext cx="1386345" cy="14468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Step one two three icons sequence of options Vector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7" t="42666" r="49565" b="9859"/>
          <a:stretch/>
        </p:blipFill>
        <p:spPr bwMode="auto">
          <a:xfrm>
            <a:off x="10494033" y="3501100"/>
            <a:ext cx="1455997" cy="145600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530984" y="246003"/>
            <a:ext cx="1116850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Kompyuterning</a:t>
            </a:r>
            <a:r>
              <a:rPr lang="en-US" sz="4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qo‘shimcha</a:t>
            </a:r>
            <a:r>
              <a:rPr lang="en-US" sz="4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qurilmalari</a:t>
            </a:r>
            <a:r>
              <a:rPr lang="en-US" sz="4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ru-RU" sz="4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817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FE42A9E-EC8A-45A2-A4D2-81396C5A5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86" y="3563481"/>
            <a:ext cx="5878340" cy="2230498"/>
          </a:xfrm>
          <a:prstGeom prst="rect">
            <a:avLst/>
          </a:prstGeom>
        </p:spPr>
      </p:pic>
      <p:pic>
        <p:nvPicPr>
          <p:cNvPr id="6" name="Picture 2" descr="компьютерная мышь - купить мышку для компьютера по лучшей цене в Киеве и  Украине, заказать мышь для компа в каталоге интернет магазина Типографии  Вольф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7" t="5398" b="13434"/>
          <a:stretch/>
        </p:blipFill>
        <p:spPr bwMode="auto">
          <a:xfrm>
            <a:off x="2268866" y="1294054"/>
            <a:ext cx="2494780" cy="220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500" b="90000" l="1167" r="98333"/>
                    </a14:imgEffect>
                  </a14:imgLayer>
                </a14:imgProps>
              </a:ext>
            </a:extLst>
          </a:blip>
          <a:srcRect t="21712" b="21813"/>
          <a:stretch/>
        </p:blipFill>
        <p:spPr>
          <a:xfrm>
            <a:off x="6927638" y="1301940"/>
            <a:ext cx="4521532" cy="2553541"/>
          </a:xfrm>
          <a:prstGeom prst="rect">
            <a:avLst/>
          </a:prstGeom>
        </p:spPr>
      </p:pic>
      <p:pic>
        <p:nvPicPr>
          <p:cNvPr id="8" name="Picture 6" descr="ᐈ Колонка фото, фотографии музыкальные колонки | скачать на ..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426" y="3672348"/>
            <a:ext cx="2700939" cy="2700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190271" y="246003"/>
            <a:ext cx="58499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To‘rtinchisi</a:t>
            </a:r>
            <a:r>
              <a:rPr lang="en-US" sz="4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ortiqcha</a:t>
            </a:r>
            <a:endParaRPr lang="ru-RU" sz="4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Умножение 1"/>
          <p:cNvSpPr/>
          <p:nvPr/>
        </p:nvSpPr>
        <p:spPr>
          <a:xfrm>
            <a:off x="5504329" y="2922494"/>
            <a:ext cx="4578601" cy="4114800"/>
          </a:xfrm>
          <a:prstGeom prst="mathMultiply">
            <a:avLst>
              <a:gd name="adj1" fmla="val 72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675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63" r="100000">
                        <a14:foregroundMark x1="32846" y1="58568" x2="49106" y2="60738"/>
                        <a14:foregroundMark x1="36748" y1="75054" x2="16585" y2="876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77643" y="3437331"/>
            <a:ext cx="3586329" cy="26882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t="11207" b="11162"/>
          <a:stretch/>
        </p:blipFill>
        <p:spPr>
          <a:xfrm>
            <a:off x="7454783" y="1416728"/>
            <a:ext cx="3462907" cy="26882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500" b="90000" l="1167" r="98333"/>
                    </a14:imgEffect>
                  </a14:imgLayer>
                </a14:imgProps>
              </a:ext>
            </a:extLst>
          </a:blip>
          <a:srcRect t="21712" b="21813"/>
          <a:stretch/>
        </p:blipFill>
        <p:spPr>
          <a:xfrm>
            <a:off x="1993782" y="1610247"/>
            <a:ext cx="3580579" cy="202213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E8F4970-9980-45A4-BF32-38D210ED85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668251" y="3651629"/>
            <a:ext cx="2382906" cy="312665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190271" y="246003"/>
            <a:ext cx="58499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To‘rtinchisi</a:t>
            </a:r>
            <a:r>
              <a:rPr lang="en-US" sz="4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ortiqcha</a:t>
            </a:r>
            <a:endParaRPr lang="ru-RU" sz="4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Умножение 9"/>
          <p:cNvSpPr/>
          <p:nvPr/>
        </p:nvSpPr>
        <p:spPr>
          <a:xfrm>
            <a:off x="1397335" y="340046"/>
            <a:ext cx="4864164" cy="4347387"/>
          </a:xfrm>
          <a:prstGeom prst="mathMultiply">
            <a:avLst>
              <a:gd name="adj1" fmla="val 72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90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t="11207" b="11162"/>
          <a:stretch/>
        </p:blipFill>
        <p:spPr>
          <a:xfrm>
            <a:off x="8133602" y="1433664"/>
            <a:ext cx="3462907" cy="26882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163" r="100000">
                        <a14:foregroundMark x1="32846" y1="58568" x2="49106" y2="60738"/>
                        <a14:foregroundMark x1="36748" y1="75054" x2="16585" y2="876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32179" y="3481801"/>
            <a:ext cx="3423678" cy="256636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972" y="2654710"/>
            <a:ext cx="4365288" cy="3674860"/>
          </a:xfrm>
          <a:prstGeom prst="rect">
            <a:avLst/>
          </a:prstGeom>
        </p:spPr>
      </p:pic>
      <p:pic>
        <p:nvPicPr>
          <p:cNvPr id="4098" name="Picture 2" descr="Как можно зарядить джойстик для PS3?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260" y="1433664"/>
            <a:ext cx="2604961" cy="1659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190271" y="246003"/>
            <a:ext cx="58499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To‘rtinchisi</a:t>
            </a:r>
            <a:r>
              <a:rPr lang="en-US" sz="4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ortiqcha</a:t>
            </a:r>
            <a:endParaRPr lang="ru-RU" sz="4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Умножение 7"/>
          <p:cNvSpPr/>
          <p:nvPr/>
        </p:nvSpPr>
        <p:spPr>
          <a:xfrm>
            <a:off x="3683156" y="144753"/>
            <a:ext cx="4864164" cy="4347387"/>
          </a:xfrm>
          <a:prstGeom prst="mathMultiply">
            <a:avLst>
              <a:gd name="adj1" fmla="val 72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21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0436849"/>
              </p:ext>
            </p:extLst>
          </p:nvPr>
        </p:nvGraphicFramePr>
        <p:xfrm>
          <a:off x="542408" y="1368596"/>
          <a:ext cx="11138314" cy="486997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20973">
                  <a:extLst>
                    <a:ext uri="{9D8B030D-6E8A-4147-A177-3AD203B41FA5}">
                      <a16:colId xmlns:a16="http://schemas.microsoft.com/office/drawing/2014/main" val="4015522497"/>
                    </a:ext>
                  </a:extLst>
                </a:gridCol>
                <a:gridCol w="6017341">
                  <a:extLst>
                    <a:ext uri="{9D8B030D-6E8A-4147-A177-3AD203B41FA5}">
                      <a16:colId xmlns:a16="http://schemas.microsoft.com/office/drawing/2014/main" val="1519694527"/>
                    </a:ext>
                  </a:extLst>
                </a:gridCol>
              </a:tblGrid>
              <a:tr h="848569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Inson</a:t>
                      </a:r>
                      <a:r>
                        <a:rPr lang="en-US" sz="4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40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organizmi</a:t>
                      </a:r>
                      <a:endParaRPr lang="ru-RU" sz="4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Kompyuter</a:t>
                      </a:r>
                      <a:r>
                        <a:rPr lang="en-US" sz="4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40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qurilmasi</a:t>
                      </a:r>
                      <a:endParaRPr lang="ru-RU" sz="4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6134890"/>
                  </a:ext>
                </a:extLst>
              </a:tr>
              <a:tr h="1340468">
                <a:tc>
                  <a:txBody>
                    <a:bodyPr/>
                    <a:lstStyle/>
                    <a:p>
                      <a:pPr algn="ctr"/>
                      <a:r>
                        <a:rPr lang="en-US" sz="4000" b="1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Nutq</a:t>
                      </a:r>
                      <a:r>
                        <a:rPr lang="en-US" sz="40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4000" b="1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</a:t>
                      </a:r>
                      <a:r>
                        <a:rPr lang="en-US" sz="40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4000" b="1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harakatlanish</a:t>
                      </a:r>
                      <a:r>
                        <a:rPr lang="en-US" sz="40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4000" b="1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tizimi</a:t>
                      </a:r>
                      <a:r>
                        <a:rPr lang="en-US" sz="40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40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6213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Monitor, </a:t>
                      </a:r>
                      <a:r>
                        <a:rPr lang="en-US" sz="4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kolonka</a:t>
                      </a:r>
                      <a:endParaRPr lang="ru-RU" sz="4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78903325"/>
                  </a:ext>
                </a:extLst>
              </a:tr>
              <a:tr h="1340468">
                <a:tc>
                  <a:txBody>
                    <a:bodyPr/>
                    <a:lstStyle/>
                    <a:p>
                      <a:pPr algn="ctr"/>
                      <a:r>
                        <a:rPr lang="en-US" sz="40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Miya</a:t>
                      </a:r>
                      <a:endParaRPr lang="ru-RU" sz="40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6213" indent="0"/>
                      <a:r>
                        <a:rPr lang="en-US" sz="4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Protsessor</a:t>
                      </a:r>
                      <a:endParaRPr lang="ru-RU" sz="4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72132694"/>
                  </a:ext>
                </a:extLst>
              </a:tr>
              <a:tr h="1340468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Sezgi</a:t>
                      </a:r>
                      <a:r>
                        <a:rPr lang="en-US" sz="40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4000" b="1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organi</a:t>
                      </a:r>
                      <a:endParaRPr lang="ru-RU" sz="40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176213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Klaviatura</a:t>
                      </a:r>
                      <a:endParaRPr lang="en-US" sz="4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176213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sichqoncha</a:t>
                      </a:r>
                      <a:endParaRPr lang="ru-RU" sz="4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6269291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954476" y="253019"/>
            <a:ext cx="789081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O‘tilgan</a:t>
            </a:r>
            <a:r>
              <a:rPr lang="en-US" sz="4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mavzuni</a:t>
            </a:r>
            <a:r>
              <a:rPr lang="en-US" sz="4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takrorlash</a:t>
            </a:r>
            <a:endParaRPr lang="ru-RU" sz="4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791200" y="2366682"/>
            <a:ext cx="5647765" cy="10578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791199" y="3773707"/>
            <a:ext cx="5647765" cy="10578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791199" y="5024066"/>
            <a:ext cx="5647765" cy="11257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157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4538933" y="246071"/>
            <a:ext cx="32520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Klaviatura</a:t>
            </a:r>
            <a:r>
              <a:rPr lang="en-US" sz="4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ru-RU" sz="40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41016"/>
          <a:stretch/>
        </p:blipFill>
        <p:spPr>
          <a:xfrm>
            <a:off x="5302567" y="2316480"/>
            <a:ext cx="6677025" cy="420243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4800" y="1447800"/>
            <a:ext cx="56845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en-US" sz="48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Klaviatura</a:t>
            </a:r>
            <a:r>
              <a:rPr lang="en-US" sz="48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US" sz="48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inson</a:t>
            </a:r>
            <a:r>
              <a:rPr lang="en-US" sz="48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bilan</a:t>
            </a:r>
            <a:r>
              <a:rPr lang="en-US" sz="48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kompyuter</a:t>
            </a:r>
            <a:r>
              <a:rPr lang="en-US" sz="48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o‘rtasida</a:t>
            </a:r>
            <a:r>
              <a:rPr lang="en-US" sz="48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muloqot</a:t>
            </a:r>
            <a:r>
              <a:rPr lang="en-US" sz="48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vazifasini</a:t>
            </a:r>
            <a:r>
              <a:rPr lang="en-US" sz="48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bajaruvchi</a:t>
            </a:r>
            <a:r>
              <a:rPr lang="en-US" sz="48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vosita</a:t>
            </a:r>
            <a:r>
              <a:rPr lang="en-US" sz="48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hisoblanadi</a:t>
            </a:r>
            <a:r>
              <a:rPr lang="ru-RU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u-RU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61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Клавиатура Genius SlimStar 130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376" y="2941320"/>
            <a:ext cx="10324208" cy="3453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Клавиатура Genius SlimStar 130: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95" t="64472" r="49143" b="24287"/>
          <a:stretch/>
        </p:blipFill>
        <p:spPr bwMode="auto">
          <a:xfrm>
            <a:off x="6690418" y="1218298"/>
            <a:ext cx="1382299" cy="1419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Клавиатура Genius SlimStar 130: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72" t="51474" r="72684" b="37084"/>
          <a:stretch/>
        </p:blipFill>
        <p:spPr bwMode="auto">
          <a:xfrm>
            <a:off x="4837029" y="1210719"/>
            <a:ext cx="1460344" cy="1417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Клавиатура Genius SlimStar 130: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14" t="64470" r="44705" b="23938"/>
          <a:stretch/>
        </p:blipFill>
        <p:spPr bwMode="auto">
          <a:xfrm>
            <a:off x="8465762" y="1245991"/>
            <a:ext cx="1381572" cy="1417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Клавиатура Genius SlimStar 130: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18" t="39322" r="28676" b="50503"/>
          <a:stretch/>
        </p:blipFill>
        <p:spPr bwMode="auto">
          <a:xfrm>
            <a:off x="2806271" y="1236284"/>
            <a:ext cx="1637713" cy="1426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2161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1721425" y="2062223"/>
            <a:ext cx="9288895" cy="3111500"/>
            <a:chOff x="380" y="803"/>
            <a:chExt cx="5205" cy="1875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0" y="803"/>
              <a:ext cx="5205" cy="1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380" y="803"/>
              <a:ext cx="5205" cy="1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687963" y="1285223"/>
            <a:ext cx="11641098" cy="5059821"/>
            <a:chOff x="1419226" y="111483"/>
            <a:chExt cx="11641098" cy="5059821"/>
          </a:xfrm>
        </p:grpSpPr>
        <p:sp>
          <p:nvSpPr>
            <p:cNvPr id="18" name="Text Box 14"/>
            <p:cNvSpPr txBox="1">
              <a:spLocks noChangeArrowheads="1"/>
            </p:cNvSpPr>
            <p:nvPr/>
          </p:nvSpPr>
          <p:spPr bwMode="auto">
            <a:xfrm>
              <a:off x="10955123" y="331875"/>
              <a:ext cx="2105201" cy="4176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buClrTx/>
                <a:buFontTx/>
                <a:buNone/>
              </a:pPr>
              <a:r>
                <a:rPr lang="en-US" altLang="ru-RU" sz="2100" b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Indikatorlar</a:t>
              </a:r>
              <a:endParaRPr lang="ru-RU" altLang="ru-RU" sz="2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AutoShape 5"/>
            <p:cNvSpPr>
              <a:spLocks noChangeArrowheads="1"/>
            </p:cNvSpPr>
            <p:nvPr/>
          </p:nvSpPr>
          <p:spPr bwMode="auto">
            <a:xfrm>
              <a:off x="2024063" y="111484"/>
              <a:ext cx="428625" cy="428625"/>
            </a:xfrm>
            <a:prstGeom prst="roundRect">
              <a:avLst>
                <a:gd name="adj" fmla="val 16667"/>
              </a:avLst>
            </a:prstGeom>
            <a:solidFill>
              <a:srgbClr val="95B3D7"/>
            </a:solidFill>
            <a:ln w="25560" cap="sq">
              <a:solidFill>
                <a:srgbClr val="3276C8"/>
              </a:solidFill>
              <a:miter lim="800000"/>
              <a:headEnd/>
              <a:tailEnd/>
            </a:ln>
            <a:effectLst>
              <a:outerShdw dist="38184" dir="2700000" algn="ctr" rotWithShape="0">
                <a:srgbClr val="000000">
                  <a:alpha val="40033"/>
                </a:srgbClr>
              </a:outerShdw>
            </a:effectLst>
          </p:spPr>
          <p:txBody>
            <a:bodyPr wrap="none" anchor="ctr"/>
            <a:lstStyle/>
            <a:p>
              <a:endParaRPr lang="ru-RU" sz="2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 Box 6"/>
            <p:cNvSpPr txBox="1">
              <a:spLocks noChangeArrowheads="1"/>
            </p:cNvSpPr>
            <p:nvPr/>
          </p:nvSpPr>
          <p:spPr bwMode="auto">
            <a:xfrm>
              <a:off x="2452688" y="111483"/>
              <a:ext cx="3857625" cy="4176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buClrTx/>
                <a:buFontTx/>
                <a:buNone/>
              </a:pPr>
              <a:r>
                <a:rPr lang="en-US" altLang="ru-RU" sz="2100" b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Funksional</a:t>
              </a:r>
              <a:r>
                <a:rPr lang="en-US" altLang="ru-RU" sz="21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ru-RU" sz="2100" b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tugmachalar</a:t>
              </a:r>
              <a:endParaRPr lang="ru-RU" altLang="ru-RU" sz="2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AutoShape 9"/>
            <p:cNvSpPr>
              <a:spLocks noChangeArrowheads="1"/>
            </p:cNvSpPr>
            <p:nvPr/>
          </p:nvSpPr>
          <p:spPr bwMode="auto">
            <a:xfrm>
              <a:off x="1419226" y="4483166"/>
              <a:ext cx="428625" cy="42862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560" cap="sq">
              <a:solidFill>
                <a:srgbClr val="558ED5"/>
              </a:solidFill>
              <a:miter lim="800000"/>
              <a:headEnd/>
              <a:tailEnd/>
            </a:ln>
            <a:effectLst>
              <a:outerShdw dist="38184" dir="2700000" algn="ctr" rotWithShape="0">
                <a:srgbClr val="000000">
                  <a:alpha val="40033"/>
                </a:srgbClr>
              </a:outerShdw>
            </a:effectLst>
          </p:spPr>
          <p:txBody>
            <a:bodyPr wrap="none" anchor="ctr"/>
            <a:lstStyle/>
            <a:p>
              <a:endParaRPr lang="ru-RU" sz="2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 Box 10"/>
            <p:cNvSpPr txBox="1">
              <a:spLocks noChangeArrowheads="1"/>
            </p:cNvSpPr>
            <p:nvPr/>
          </p:nvSpPr>
          <p:spPr bwMode="auto">
            <a:xfrm>
              <a:off x="1905934" y="4405069"/>
              <a:ext cx="1993151" cy="7408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buClrTx/>
              </a:pPr>
              <a:r>
                <a:rPr lang="en-US" altLang="ru-RU" sz="2100" b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Alifbo-raqamli</a:t>
              </a:r>
              <a:endParaRPr lang="en-US" altLang="ru-RU" sz="2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buClrTx/>
              </a:pPr>
              <a:r>
                <a:rPr lang="en-US" altLang="ru-RU" sz="2100" b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tugmachalar</a:t>
              </a:r>
              <a:endParaRPr lang="ru-RU" altLang="ru-RU" sz="2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AutoShape 7"/>
            <p:cNvSpPr>
              <a:spLocks noChangeArrowheads="1"/>
            </p:cNvSpPr>
            <p:nvPr/>
          </p:nvSpPr>
          <p:spPr bwMode="auto">
            <a:xfrm>
              <a:off x="6310313" y="128459"/>
              <a:ext cx="428625" cy="428625"/>
            </a:xfrm>
            <a:prstGeom prst="roundRect">
              <a:avLst>
                <a:gd name="adj" fmla="val 16667"/>
              </a:avLst>
            </a:prstGeom>
            <a:solidFill>
              <a:srgbClr val="FFC44F"/>
            </a:solidFill>
            <a:ln w="25560" cap="sq">
              <a:solidFill>
                <a:srgbClr val="E46C0A"/>
              </a:solidFill>
              <a:miter lim="800000"/>
              <a:headEnd/>
              <a:tailEnd/>
            </a:ln>
            <a:effectLst>
              <a:outerShdw dist="38184" dir="2700000" algn="ctr" rotWithShape="0">
                <a:srgbClr val="000000">
                  <a:alpha val="40033"/>
                </a:srgbClr>
              </a:outerShdw>
            </a:effectLst>
          </p:spPr>
          <p:txBody>
            <a:bodyPr wrap="none" anchor="ctr"/>
            <a:lstStyle/>
            <a:p>
              <a:endParaRPr lang="ru-RU" sz="2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 Box 8"/>
            <p:cNvSpPr txBox="1">
              <a:spLocks noChangeArrowheads="1"/>
            </p:cNvSpPr>
            <p:nvPr/>
          </p:nvSpPr>
          <p:spPr bwMode="auto">
            <a:xfrm>
              <a:off x="6738938" y="157033"/>
              <a:ext cx="5357813" cy="4176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buClrTx/>
                <a:buFontTx/>
                <a:buNone/>
              </a:pPr>
              <a:r>
                <a:rPr lang="en-US" altLang="ru-RU" sz="2100" b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Raqamli</a:t>
              </a:r>
              <a:r>
                <a:rPr lang="en-US" altLang="ru-RU" sz="21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ru-RU" sz="2100" b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tugmachalar</a:t>
              </a:r>
              <a:r>
                <a:rPr lang="en-US" altLang="ru-RU" sz="21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ru-RU" sz="2100" b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paneli</a:t>
              </a:r>
              <a:endParaRPr lang="ru-RU" altLang="ru-RU" sz="2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AutoShape 11"/>
            <p:cNvSpPr>
              <a:spLocks noChangeArrowheads="1"/>
            </p:cNvSpPr>
            <p:nvPr/>
          </p:nvSpPr>
          <p:spPr bwMode="auto">
            <a:xfrm>
              <a:off x="4649397" y="4431403"/>
              <a:ext cx="428625" cy="428625"/>
            </a:xfrm>
            <a:prstGeom prst="roundRect">
              <a:avLst>
                <a:gd name="adj" fmla="val 16667"/>
              </a:avLst>
            </a:prstGeom>
            <a:solidFill>
              <a:srgbClr val="CC706E"/>
            </a:solidFill>
            <a:ln w="25560" cap="sq">
              <a:solidFill>
                <a:srgbClr val="E44A4E"/>
              </a:solidFill>
              <a:miter lim="800000"/>
              <a:headEnd/>
              <a:tailEnd/>
            </a:ln>
            <a:effectLst>
              <a:outerShdw dist="38184" dir="2700000" algn="ctr" rotWithShape="0">
                <a:srgbClr val="000000">
                  <a:alpha val="40033"/>
                </a:srgbClr>
              </a:outerShdw>
            </a:effectLst>
          </p:spPr>
          <p:txBody>
            <a:bodyPr wrap="none" anchor="ctr"/>
            <a:lstStyle/>
            <a:p>
              <a:endParaRPr lang="ru-RU" sz="2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 Box 12"/>
            <p:cNvSpPr txBox="1">
              <a:spLocks noChangeArrowheads="1"/>
            </p:cNvSpPr>
            <p:nvPr/>
          </p:nvSpPr>
          <p:spPr bwMode="auto">
            <a:xfrm>
              <a:off x="5112479" y="4405069"/>
              <a:ext cx="4782161" cy="7408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buClrTx/>
              </a:pPr>
              <a:r>
                <a:rPr lang="en-US" altLang="ru-RU" sz="2100" b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Maxsus</a:t>
              </a:r>
              <a:r>
                <a:rPr lang="en-US" altLang="ru-RU" sz="21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ru-RU" sz="2100" b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xizmat</a:t>
              </a:r>
              <a:r>
                <a:rPr lang="en-US" altLang="ru-RU" sz="21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ru-RU" sz="2100" b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vazifasini</a:t>
              </a:r>
              <a:r>
                <a:rPr lang="en-US" altLang="ru-RU" sz="21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>
                <a:buClrTx/>
              </a:pPr>
              <a:r>
                <a:rPr lang="en-US" altLang="ru-RU" sz="2100" b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boshqaruvchi</a:t>
              </a:r>
              <a:r>
                <a:rPr lang="en-US" altLang="ru-RU" sz="21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ru-RU" sz="2100" b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tugmachalar</a:t>
              </a:r>
              <a:endParaRPr lang="ru-RU" altLang="ru-RU" sz="2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AutoShape 13"/>
            <p:cNvSpPr>
              <a:spLocks noChangeArrowheads="1"/>
            </p:cNvSpPr>
            <p:nvPr/>
          </p:nvSpPr>
          <p:spPr bwMode="auto">
            <a:xfrm>
              <a:off x="9018874" y="4430459"/>
              <a:ext cx="428625" cy="428625"/>
            </a:xfrm>
            <a:prstGeom prst="roundRect">
              <a:avLst>
                <a:gd name="adj" fmla="val 16667"/>
              </a:avLst>
            </a:prstGeom>
            <a:solidFill>
              <a:srgbClr val="37FF91"/>
            </a:solidFill>
            <a:ln w="25560" cap="sq">
              <a:solidFill>
                <a:srgbClr val="00B050"/>
              </a:solidFill>
              <a:miter lim="800000"/>
              <a:headEnd/>
              <a:tailEnd/>
            </a:ln>
            <a:effectLst>
              <a:outerShdw dist="38184" dir="2700000" algn="ctr" rotWithShape="0">
                <a:srgbClr val="000000">
                  <a:alpha val="40033"/>
                </a:srgbClr>
              </a:outerShdw>
            </a:effectLst>
          </p:spPr>
          <p:txBody>
            <a:bodyPr wrap="none" anchor="ctr"/>
            <a:lstStyle/>
            <a:p>
              <a:endParaRPr lang="ru-RU" sz="2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 Box 14"/>
            <p:cNvSpPr txBox="1">
              <a:spLocks noChangeArrowheads="1"/>
            </p:cNvSpPr>
            <p:nvPr/>
          </p:nvSpPr>
          <p:spPr bwMode="auto">
            <a:xfrm>
              <a:off x="9463233" y="4430459"/>
              <a:ext cx="2983780" cy="7408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Calibri" panose="020F0502020204030204" pitchFamily="34" charset="0"/>
                  <a:ea typeface="Microsoft YaHei" panose="020B0503020204020204" pitchFamily="34" charset="-122"/>
                </a:defRPr>
              </a:lvl9pPr>
            </a:lstStyle>
            <a:p>
              <a:pPr>
                <a:buClrTx/>
                <a:buFontTx/>
                <a:buNone/>
              </a:pPr>
              <a:r>
                <a:rPr lang="en-US" altLang="ru-RU" sz="2100" b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Kursorni</a:t>
              </a:r>
              <a:r>
                <a:rPr lang="en-US" altLang="ru-RU" sz="21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ru-RU" sz="2100" b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boshqarish</a:t>
              </a:r>
              <a:r>
                <a:rPr lang="en-US" altLang="ru-RU" sz="21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>
                <a:buClrTx/>
                <a:buFontTx/>
                <a:buNone/>
              </a:pPr>
              <a:r>
                <a:rPr lang="en-US" altLang="ru-RU" sz="2100" b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tugmachalari</a:t>
              </a:r>
              <a:endParaRPr lang="ru-RU" altLang="ru-RU" sz="2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116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367233" y="303221"/>
            <a:ext cx="79624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Alifbo-raqamli</a:t>
            </a:r>
            <a:r>
              <a:rPr lang="en-US" sz="4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tugmachalar</a:t>
            </a:r>
            <a:r>
              <a:rPr lang="en-US" sz="4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ru-RU" sz="4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76351" y="1374514"/>
            <a:ext cx="107442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err="1" smtClean="0">
                <a:latin typeface="Roboto Light"/>
              </a:rPr>
              <a:t>Lotin</a:t>
            </a:r>
            <a:r>
              <a:rPr lang="en-US" sz="4000" dirty="0">
                <a:latin typeface="Roboto Light"/>
              </a:rPr>
              <a:t>, </a:t>
            </a:r>
            <a:r>
              <a:rPr lang="en-US" sz="4000" dirty="0" err="1">
                <a:latin typeface="Roboto Light"/>
              </a:rPr>
              <a:t>kirill</a:t>
            </a:r>
            <a:r>
              <a:rPr lang="en-US" sz="4000" dirty="0">
                <a:latin typeface="Roboto Light"/>
              </a:rPr>
              <a:t> </a:t>
            </a:r>
            <a:r>
              <a:rPr lang="en-US" sz="4000" dirty="0" err="1">
                <a:latin typeface="Roboto Light"/>
              </a:rPr>
              <a:t>harflari</a:t>
            </a:r>
            <a:r>
              <a:rPr lang="en-US" sz="4000" dirty="0">
                <a:latin typeface="Roboto Light"/>
              </a:rPr>
              <a:t> </a:t>
            </a:r>
            <a:r>
              <a:rPr lang="en-US" sz="4000" dirty="0" err="1">
                <a:latin typeface="Roboto Light"/>
              </a:rPr>
              <a:t>yoki</a:t>
            </a:r>
            <a:r>
              <a:rPr lang="en-US" sz="4000" dirty="0">
                <a:latin typeface="Roboto Light"/>
              </a:rPr>
              <a:t> </a:t>
            </a:r>
            <a:r>
              <a:rPr lang="en-US" sz="4000" dirty="0" err="1">
                <a:latin typeface="Roboto Light"/>
              </a:rPr>
              <a:t>arab</a:t>
            </a:r>
            <a:r>
              <a:rPr lang="en-US" sz="4000" dirty="0">
                <a:latin typeface="Roboto Light"/>
              </a:rPr>
              <a:t> </a:t>
            </a:r>
            <a:r>
              <a:rPr lang="en-US" sz="4000" dirty="0" err="1">
                <a:latin typeface="Roboto Light"/>
              </a:rPr>
              <a:t>raqamlari</a:t>
            </a:r>
            <a:r>
              <a:rPr lang="en-US" sz="4000" dirty="0">
                <a:latin typeface="Roboto Light"/>
              </a:rPr>
              <a:t> </a:t>
            </a:r>
            <a:r>
              <a:rPr lang="en-US" sz="4000" dirty="0" err="1">
                <a:latin typeface="Roboto Light"/>
              </a:rPr>
              <a:t>ko‘rsatilgan</a:t>
            </a:r>
            <a:r>
              <a:rPr lang="en-US" sz="4000" dirty="0">
                <a:latin typeface="Roboto Light"/>
              </a:rPr>
              <a:t> </a:t>
            </a:r>
            <a:r>
              <a:rPr lang="en-US" sz="4000" dirty="0" err="1">
                <a:latin typeface="Roboto Light"/>
              </a:rPr>
              <a:t>tugmachalar</a:t>
            </a:r>
            <a:r>
              <a:rPr lang="en-US" sz="4000" dirty="0">
                <a:latin typeface="Roboto Light"/>
              </a:rPr>
              <a:t> </a:t>
            </a:r>
            <a:r>
              <a:rPr lang="en-US" sz="4000" dirty="0" err="1">
                <a:latin typeface="Roboto Light"/>
              </a:rPr>
              <a:t>guruhidan</a:t>
            </a:r>
            <a:r>
              <a:rPr lang="en-US" sz="4000" dirty="0">
                <a:latin typeface="Roboto Light"/>
              </a:rPr>
              <a:t> </a:t>
            </a:r>
            <a:r>
              <a:rPr lang="en-US" sz="4000" dirty="0" err="1">
                <a:latin typeface="Roboto Light"/>
              </a:rPr>
              <a:t>iborat</a:t>
            </a:r>
            <a:r>
              <a:rPr lang="en-US" sz="4000" dirty="0">
                <a:latin typeface="Roboto Light"/>
              </a:rPr>
              <a:t>. </a:t>
            </a:r>
          </a:p>
          <a:p>
            <a:r>
              <a:rPr lang="en-US" sz="4000" b="1" dirty="0" err="1">
                <a:latin typeface="Roboto Medium"/>
              </a:rPr>
              <a:t>Raqamlar</a:t>
            </a:r>
            <a:r>
              <a:rPr lang="en-US" sz="4000" b="1" dirty="0">
                <a:latin typeface="Roboto Medium"/>
              </a:rPr>
              <a:t>:</a:t>
            </a:r>
            <a:r>
              <a:rPr lang="en-US" sz="4000" dirty="0">
                <a:latin typeface="Roboto Medium"/>
              </a:rPr>
              <a:t> 0 1 2 3 4 5 6 7 8 9 . </a:t>
            </a:r>
          </a:p>
          <a:p>
            <a:r>
              <a:rPr lang="en-US" sz="4000" b="1" dirty="0" err="1">
                <a:latin typeface="Roboto Medium"/>
              </a:rPr>
              <a:t>Belgilar</a:t>
            </a:r>
            <a:r>
              <a:rPr lang="en-US" sz="4000" b="1" dirty="0">
                <a:latin typeface="Roboto Medium"/>
              </a:rPr>
              <a:t>:</a:t>
            </a:r>
            <a:r>
              <a:rPr lang="en-US" sz="4000" dirty="0">
                <a:latin typeface="Roboto Medium"/>
              </a:rPr>
              <a:t> @ № ! $ &amp; * + ( ) = / </a:t>
            </a:r>
            <a:r>
              <a:rPr lang="en-US" sz="4000" dirty="0" err="1">
                <a:latin typeface="Roboto Medium"/>
              </a:rPr>
              <a:t>va</a:t>
            </a:r>
            <a:r>
              <a:rPr lang="en-US" sz="4000" dirty="0">
                <a:latin typeface="Roboto Medium"/>
              </a:rPr>
              <a:t> </a:t>
            </a:r>
            <a:r>
              <a:rPr lang="en-US" sz="4000" dirty="0" err="1">
                <a:latin typeface="Roboto Medium"/>
              </a:rPr>
              <a:t>h.k</a:t>
            </a:r>
            <a:r>
              <a:rPr lang="en-US" sz="4000" dirty="0">
                <a:latin typeface="Roboto Medium"/>
              </a:rPr>
              <a:t> </a:t>
            </a:r>
          </a:p>
          <a:p>
            <a:r>
              <a:rPr lang="en-US" sz="4000" b="1" dirty="0" err="1">
                <a:latin typeface="Roboto Medium"/>
              </a:rPr>
              <a:t>Lotin</a:t>
            </a:r>
            <a:r>
              <a:rPr lang="en-US" sz="4000" b="1" dirty="0">
                <a:latin typeface="Roboto Medium"/>
              </a:rPr>
              <a:t> </a:t>
            </a:r>
            <a:r>
              <a:rPr lang="en-US" sz="4000" b="1" dirty="0" err="1">
                <a:latin typeface="Roboto Medium"/>
              </a:rPr>
              <a:t>va</a:t>
            </a:r>
            <a:r>
              <a:rPr lang="en-US" sz="4000" b="1" dirty="0">
                <a:latin typeface="Roboto Medium"/>
              </a:rPr>
              <a:t> </a:t>
            </a:r>
            <a:r>
              <a:rPr lang="en-US" sz="4000" b="1" dirty="0" err="1">
                <a:latin typeface="Roboto Medium"/>
              </a:rPr>
              <a:t>kirill</a:t>
            </a:r>
            <a:r>
              <a:rPr lang="en-US" sz="4000" b="1" dirty="0">
                <a:latin typeface="Roboto Medium"/>
              </a:rPr>
              <a:t> </a:t>
            </a:r>
            <a:r>
              <a:rPr lang="en-US" sz="4000" b="1" dirty="0" err="1">
                <a:latin typeface="Roboto Medium"/>
              </a:rPr>
              <a:t>alifbosi</a:t>
            </a:r>
            <a:r>
              <a:rPr lang="en-US" sz="4000" b="1" dirty="0">
                <a:latin typeface="Roboto Medium"/>
              </a:rPr>
              <a:t> </a:t>
            </a:r>
            <a:r>
              <a:rPr lang="en-US" sz="4000" b="1" dirty="0" err="1">
                <a:latin typeface="Roboto Medium"/>
              </a:rPr>
              <a:t>harflari</a:t>
            </a:r>
            <a:r>
              <a:rPr lang="en-US" sz="4000" b="1" dirty="0">
                <a:latin typeface="Roboto Medium"/>
              </a:rPr>
              <a:t>: </a:t>
            </a:r>
            <a:r>
              <a:rPr lang="en-US" sz="4000" dirty="0">
                <a:latin typeface="Roboto Medium"/>
              </a:rPr>
              <a:t>q(</a:t>
            </a:r>
            <a:r>
              <a:rPr lang="ru-RU" sz="4000" dirty="0">
                <a:latin typeface="Roboto Medium"/>
              </a:rPr>
              <a:t>й), </a:t>
            </a:r>
            <a:r>
              <a:rPr lang="en-US" sz="4000" dirty="0">
                <a:latin typeface="Roboto Medium"/>
              </a:rPr>
              <a:t>w(</a:t>
            </a:r>
            <a:r>
              <a:rPr lang="ru-RU" sz="4000" dirty="0">
                <a:latin typeface="Roboto Medium"/>
              </a:rPr>
              <a:t>ц), </a:t>
            </a:r>
            <a:r>
              <a:rPr lang="en-US" sz="4000" dirty="0">
                <a:latin typeface="Roboto Medium"/>
              </a:rPr>
              <a:t>e(</a:t>
            </a:r>
            <a:r>
              <a:rPr lang="ru-RU" sz="4000" dirty="0">
                <a:latin typeface="Roboto Medium"/>
              </a:rPr>
              <a:t>у), </a:t>
            </a:r>
            <a:r>
              <a:rPr lang="en-US" sz="4000" dirty="0">
                <a:latin typeface="Roboto Medium"/>
              </a:rPr>
              <a:t>r(</a:t>
            </a:r>
            <a:r>
              <a:rPr lang="ru-RU" sz="4000" dirty="0">
                <a:latin typeface="Roboto Medium"/>
              </a:rPr>
              <a:t>к), </a:t>
            </a:r>
            <a:r>
              <a:rPr lang="en-US" sz="4000" dirty="0">
                <a:latin typeface="Roboto Medium"/>
              </a:rPr>
              <a:t>t(</a:t>
            </a:r>
            <a:r>
              <a:rPr lang="ru-RU" sz="4000" dirty="0">
                <a:latin typeface="Roboto Medium"/>
              </a:rPr>
              <a:t>е), </a:t>
            </a:r>
            <a:r>
              <a:rPr lang="en-US" sz="4000" dirty="0">
                <a:latin typeface="Roboto Medium"/>
              </a:rPr>
              <a:t>y(</a:t>
            </a:r>
            <a:r>
              <a:rPr lang="ru-RU" sz="4000" dirty="0">
                <a:latin typeface="Roboto Medium"/>
              </a:rPr>
              <a:t>н) … </a:t>
            </a:r>
            <a:endParaRPr lang="ru-RU" sz="4000" dirty="0"/>
          </a:p>
        </p:txBody>
      </p:sp>
      <p:pic>
        <p:nvPicPr>
          <p:cNvPr id="7" name="Picture 2" descr="Apple клавиатура Wireless Keyboard SWE - Клавиатуры - Photopoin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" t="38704" r="10792" b="54750"/>
          <a:stretch/>
        </p:blipFill>
        <p:spPr bwMode="auto">
          <a:xfrm>
            <a:off x="420217" y="5285672"/>
            <a:ext cx="11534301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454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622653" y="322361"/>
            <a:ext cx="271420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PROBEL</a:t>
            </a:r>
            <a:endParaRPr lang="ru-RU" sz="4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26473" y="2539841"/>
            <a:ext cx="928170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err="1" smtClean="0">
                <a:latin typeface="Roboto Light"/>
              </a:rPr>
              <a:t>Bo‘shjoytashlanmayyozilganmatn</a:t>
            </a:r>
            <a:endParaRPr lang="ru-RU" sz="4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42657" y="1411842"/>
            <a:ext cx="117775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PROBEL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—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ikkita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so‘z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orasida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joy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qoldirish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tugmachasi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2"/>
          <p:cNvGrpSpPr>
            <a:grpSpLocks/>
          </p:cNvGrpSpPr>
          <p:nvPr/>
        </p:nvGrpSpPr>
        <p:grpSpPr bwMode="auto">
          <a:xfrm>
            <a:off x="2312416" y="3790950"/>
            <a:ext cx="8109823" cy="2438400"/>
            <a:chOff x="380" y="803"/>
            <a:chExt cx="5205" cy="1875"/>
          </a:xfrm>
        </p:grpSpPr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0" y="803"/>
              <a:ext cx="5205" cy="1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0" name="Text Box 4"/>
            <p:cNvSpPr txBox="1">
              <a:spLocks noChangeArrowheads="1"/>
            </p:cNvSpPr>
            <p:nvPr/>
          </p:nvSpPr>
          <p:spPr bwMode="auto">
            <a:xfrm>
              <a:off x="380" y="803"/>
              <a:ext cx="5205" cy="1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cxnSp>
        <p:nvCxnSpPr>
          <p:cNvPr id="12" name="Прямая со стрелкой 11"/>
          <p:cNvCxnSpPr/>
          <p:nvPr/>
        </p:nvCxnSpPr>
        <p:spPr>
          <a:xfrm>
            <a:off x="1237129" y="4518212"/>
            <a:ext cx="3252174" cy="140633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1234888" y="2409680"/>
            <a:ext cx="10264878" cy="10176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solidFill>
                  <a:schemeClr val="tx1"/>
                </a:solidFill>
                <a:latin typeface="Roboto Light"/>
              </a:rPr>
              <a:t>Bo‘sh</a:t>
            </a:r>
            <a:r>
              <a:rPr lang="en-US" sz="4400" b="1" dirty="0" smtClean="0">
                <a:solidFill>
                  <a:schemeClr val="tx1"/>
                </a:solidFill>
                <a:latin typeface="Roboto Light"/>
              </a:rPr>
              <a:t> joy </a:t>
            </a:r>
            <a:r>
              <a:rPr lang="en-US" sz="4400" b="1" dirty="0" err="1" smtClean="0">
                <a:solidFill>
                  <a:schemeClr val="tx1"/>
                </a:solidFill>
                <a:latin typeface="Roboto Light"/>
              </a:rPr>
              <a:t>tashlanmay</a:t>
            </a:r>
            <a:r>
              <a:rPr lang="en-US" sz="4400" b="1" dirty="0" smtClean="0">
                <a:solidFill>
                  <a:schemeClr val="tx1"/>
                </a:solidFill>
                <a:latin typeface="Roboto Light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Roboto Light"/>
              </a:rPr>
              <a:t>yozilgan</a:t>
            </a:r>
            <a:r>
              <a:rPr lang="en-US" sz="4400" b="1" dirty="0" smtClean="0">
                <a:solidFill>
                  <a:schemeClr val="tx1"/>
                </a:solidFill>
                <a:latin typeface="Roboto Light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Roboto Light"/>
              </a:rPr>
              <a:t>matn</a:t>
            </a:r>
            <a:r>
              <a:rPr lang="ru-RU" sz="4400" b="1" dirty="0" smtClean="0">
                <a:solidFill>
                  <a:schemeClr val="tx1"/>
                </a:solidFill>
                <a:latin typeface="Roboto Light"/>
              </a:rPr>
              <a:t>.</a:t>
            </a:r>
            <a:endParaRPr lang="ru-RU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645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255277" y="256064"/>
            <a:ext cx="886736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Matn</a:t>
            </a:r>
            <a:r>
              <a:rPr lang="en-US" sz="44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ichida</a:t>
            </a:r>
            <a:r>
              <a:rPr lang="en-US" sz="44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yurgich</a:t>
            </a:r>
            <a:r>
              <a:rPr lang="en-US" sz="44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(</a:t>
            </a:r>
            <a:r>
              <a:rPr lang="en-US" sz="44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kursor</a:t>
            </a:r>
            <a:r>
              <a:rPr lang="en-US" sz="44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)</a:t>
            </a:r>
            <a:endParaRPr lang="ru-RU" sz="4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Picture 2" descr="Компьютерная мышь PNG фото скачать бесплатно">
            <a:extLst>
              <a:ext uri="{FF2B5EF4-FFF2-40B4-BE49-F238E27FC236}">
                <a16:creationId xmlns:a16="http://schemas.microsoft.com/office/drawing/2014/main" id="{F20C401B-C56B-4C12-AFB9-49EFA4E7E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844" y="1618530"/>
            <a:ext cx="3009674" cy="2453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EB771E32-B55A-407D-B5D5-C3C0DCAA14AF}"/>
              </a:ext>
            </a:extLst>
          </p:cNvPr>
          <p:cNvGrpSpPr/>
          <p:nvPr/>
        </p:nvGrpSpPr>
        <p:grpSpPr>
          <a:xfrm>
            <a:off x="5699073" y="4011341"/>
            <a:ext cx="989886" cy="1257177"/>
            <a:chOff x="2689412" y="4356846"/>
            <a:chExt cx="322728" cy="485684"/>
          </a:xfrm>
        </p:grpSpPr>
        <p:sp>
          <p:nvSpPr>
            <p:cNvPr id="9" name="Правая круглая скобка 8">
              <a:extLst>
                <a:ext uri="{FF2B5EF4-FFF2-40B4-BE49-F238E27FC236}">
                  <a16:creationId xmlns:a16="http://schemas.microsoft.com/office/drawing/2014/main" id="{E18097A7-45E0-4E46-9B11-C58E64DFB0EA}"/>
                </a:ext>
              </a:extLst>
            </p:cNvPr>
            <p:cNvSpPr/>
            <p:nvPr/>
          </p:nvSpPr>
          <p:spPr>
            <a:xfrm>
              <a:off x="2689412" y="4356847"/>
              <a:ext cx="161364" cy="485683"/>
            </a:xfrm>
            <a:prstGeom prst="rightBracket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Правая круглая скобка 9">
              <a:extLst>
                <a:ext uri="{FF2B5EF4-FFF2-40B4-BE49-F238E27FC236}">
                  <a16:creationId xmlns:a16="http://schemas.microsoft.com/office/drawing/2014/main" id="{3533FF86-CF34-4C0C-9DAA-435D890CBE37}"/>
                </a:ext>
              </a:extLst>
            </p:cNvPr>
            <p:cNvSpPr/>
            <p:nvPr/>
          </p:nvSpPr>
          <p:spPr>
            <a:xfrm flipH="1">
              <a:off x="2850776" y="4356846"/>
              <a:ext cx="161364" cy="485683"/>
            </a:xfrm>
            <a:prstGeom prst="rightBracket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7594762" y="2231968"/>
            <a:ext cx="387157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err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Sichqoncha</a:t>
            </a:r>
            <a:endParaRPr lang="ru-RU" sz="4800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9859622" y="2141829"/>
            <a:ext cx="12412" cy="703285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4437672" y="4004774"/>
            <a:ext cx="1261401" cy="659948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073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90600" y="251996"/>
            <a:ext cx="11049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Kursorni</a:t>
            </a:r>
            <a:r>
              <a:rPr lang="en-US" sz="44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boshqarish</a:t>
            </a:r>
            <a:r>
              <a:rPr lang="en-US" sz="4400" b="1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tugmachalari</a:t>
            </a:r>
            <a:r>
              <a:rPr lang="en-US" sz="4400" b="1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endParaRPr lang="ru-RU" sz="4400" b="1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2943949"/>
              </p:ext>
            </p:extLst>
          </p:nvPr>
        </p:nvGraphicFramePr>
        <p:xfrm>
          <a:off x="527050" y="1524000"/>
          <a:ext cx="11303000" cy="43893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7865">
                  <a:extLst>
                    <a:ext uri="{9D8B030D-6E8A-4147-A177-3AD203B41FA5}">
                      <a16:colId xmlns:a16="http://schemas.microsoft.com/office/drawing/2014/main" val="204005143"/>
                    </a:ext>
                  </a:extLst>
                </a:gridCol>
                <a:gridCol w="4055528">
                  <a:extLst>
                    <a:ext uri="{9D8B030D-6E8A-4147-A177-3AD203B41FA5}">
                      <a16:colId xmlns:a16="http://schemas.microsoft.com/office/drawing/2014/main" val="1686091435"/>
                    </a:ext>
                  </a:extLst>
                </a:gridCol>
                <a:gridCol w="1895301">
                  <a:extLst>
                    <a:ext uri="{9D8B030D-6E8A-4147-A177-3AD203B41FA5}">
                      <a16:colId xmlns:a16="http://schemas.microsoft.com/office/drawing/2014/main" val="2566339597"/>
                    </a:ext>
                  </a:extLst>
                </a:gridCol>
                <a:gridCol w="3734306">
                  <a:extLst>
                    <a:ext uri="{9D8B030D-6E8A-4147-A177-3AD203B41FA5}">
                      <a16:colId xmlns:a16="http://schemas.microsoft.com/office/drawing/2014/main" val="3421252567"/>
                    </a:ext>
                  </a:extLst>
                </a:gridCol>
              </a:tblGrid>
              <a:tr h="1123950">
                <a:tc>
                  <a:txBody>
                    <a:bodyPr/>
                    <a:lstStyle/>
                    <a:p>
                      <a:r>
                        <a:rPr lang="en-US" sz="3200" b="1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Home </a:t>
                      </a:r>
                      <a:endParaRPr lang="ru-RU" sz="3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0" i="0" u="none" strike="noStrike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Kursorni</a:t>
                      </a:r>
                      <a:r>
                        <a:rPr lang="en-US" sz="32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b="0" i="0" u="none" strike="noStrike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satr</a:t>
                      </a:r>
                      <a:r>
                        <a:rPr lang="en-US" sz="32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b="0" i="0" u="none" strike="noStrike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boshiga</a:t>
                      </a:r>
                      <a:r>
                        <a:rPr lang="en-US" sz="32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b="0" i="0" u="none" strike="noStrike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o‘tkazish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0" i="0" u="none" strike="noStrike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Kursorni</a:t>
                      </a:r>
                      <a:r>
                        <a:rPr lang="en-US" sz="32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b="0" i="0" u="none" strike="noStrike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bir</a:t>
                      </a:r>
                      <a:r>
                        <a:rPr lang="en-US" sz="32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b="0" i="0" u="none" strike="noStrike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belgi</a:t>
                      </a:r>
                      <a:r>
                        <a:rPr lang="en-US" sz="32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en-US" sz="3200" b="0" i="0" u="none" strike="noStrike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oldinga</a:t>
                      </a:r>
                      <a:r>
                        <a:rPr lang="en-US" sz="32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b="0" i="0" u="none" strike="noStrike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o‘tkazish</a:t>
                      </a:r>
                      <a:r>
                        <a:rPr lang="en-US" sz="32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276103"/>
                  </a:ext>
                </a:extLst>
              </a:tr>
              <a:tr h="1094803">
                <a:tc>
                  <a:txBody>
                    <a:bodyPr/>
                    <a:lstStyle/>
                    <a:p>
                      <a:r>
                        <a:rPr lang="en-US" sz="3200" b="1" i="0" u="none" strike="noStrike" baseline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End</a:t>
                      </a:r>
                      <a:endParaRPr lang="en-US" sz="3200" b="1" i="0" u="none" strike="noStrike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32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Kursorni satr oxiriga o‘tkazish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32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Kursorni bir belgi </a:t>
                      </a:r>
                    </a:p>
                    <a:p>
                      <a:r>
                        <a:rPr lang="en-US" sz="3200" b="0" i="0" u="none" strike="noStrike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keyinga</a:t>
                      </a:r>
                      <a:r>
                        <a:rPr lang="en-US" sz="32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b="0" i="0" u="none" strike="noStrike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o‘tkazish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133642"/>
                  </a:ext>
                </a:extLst>
              </a:tr>
              <a:tr h="1100295">
                <a:tc>
                  <a:txBody>
                    <a:bodyPr/>
                    <a:lstStyle/>
                    <a:p>
                      <a:r>
                        <a:rPr lang="en-US" sz="3200" b="1" i="0" u="none" strike="noStrike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PgUp</a:t>
                      </a:r>
                      <a:endParaRPr lang="en-US" sz="3200" b="1" i="0" u="none" strike="noStrike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0" i="0" u="none" strike="noStrike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Kursorni</a:t>
                      </a:r>
                      <a:r>
                        <a:rPr lang="en-US" sz="32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b="0" i="0" u="none" strike="noStrike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avvalgi</a:t>
                      </a:r>
                      <a:r>
                        <a:rPr lang="en-US" sz="32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b="0" i="0" u="none" strike="noStrike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sahifaga</a:t>
                      </a:r>
                      <a:r>
                        <a:rPr lang="en-US" sz="32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b="0" i="0" u="none" strike="noStrike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o‘tkazish</a:t>
                      </a:r>
                      <a:r>
                        <a:rPr lang="en-US" sz="32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0" i="0" u="none" strike="noStrike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Kursorni</a:t>
                      </a:r>
                      <a:r>
                        <a:rPr lang="en-US" sz="32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b="0" i="0" u="none" strike="noStrike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bir</a:t>
                      </a:r>
                      <a:r>
                        <a:rPr lang="en-US" sz="32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b="0" i="0" u="none" strike="noStrike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satr</a:t>
                      </a:r>
                      <a:r>
                        <a:rPr lang="en-US" sz="32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en-US" sz="3200" b="0" i="0" u="none" strike="noStrike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yuqoriga</a:t>
                      </a:r>
                      <a:r>
                        <a:rPr lang="en-US" sz="32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b="0" i="0" u="none" strike="noStrike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o‘tkazish</a:t>
                      </a:r>
                      <a:r>
                        <a:rPr lang="en-US" sz="32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36870"/>
                  </a:ext>
                </a:extLst>
              </a:tr>
              <a:tr h="1070262">
                <a:tc>
                  <a:txBody>
                    <a:bodyPr/>
                    <a:lstStyle/>
                    <a:p>
                      <a:r>
                        <a:rPr lang="en-US" sz="3200" b="1" i="0" u="none" strike="noStrike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PgDn</a:t>
                      </a:r>
                      <a:endParaRPr lang="en-US" sz="3200" b="1" i="0" u="none" strike="noStrike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0" i="0" u="none" strike="noStrike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Kursorni</a:t>
                      </a:r>
                      <a:r>
                        <a:rPr lang="en-US" sz="32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b="0" i="0" u="none" strike="noStrike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keyingi</a:t>
                      </a:r>
                      <a:r>
                        <a:rPr lang="en-US" sz="32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b="0" i="0" u="none" strike="noStrike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sahifaga</a:t>
                      </a:r>
                      <a:r>
                        <a:rPr lang="en-US" sz="32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b="0" i="0" u="none" strike="noStrike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o‘tkazish</a:t>
                      </a:r>
                      <a:r>
                        <a:rPr lang="en-US" sz="32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0" i="0" u="none" strike="noStrike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Kursorni</a:t>
                      </a:r>
                      <a:r>
                        <a:rPr lang="en-US" sz="32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b="0" i="0" u="none" strike="noStrike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bir</a:t>
                      </a:r>
                      <a:r>
                        <a:rPr lang="en-US" sz="32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b="0" i="0" u="none" strike="noStrike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satr</a:t>
                      </a:r>
                      <a:r>
                        <a:rPr lang="en-US" sz="32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en-US" sz="3200" b="0" i="0" u="none" strike="noStrike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pastga</a:t>
                      </a:r>
                      <a:r>
                        <a:rPr lang="en-US" sz="32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200" b="0" i="0" u="none" strike="noStrike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o‘tkazish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504990"/>
                  </a:ext>
                </a:extLst>
              </a:tr>
            </a:tbl>
          </a:graphicData>
        </a:graphic>
      </p:graphicFrame>
      <p:sp>
        <p:nvSpPr>
          <p:cNvPr id="10" name="Стрелка вправо 9"/>
          <p:cNvSpPr/>
          <p:nvPr/>
        </p:nvSpPr>
        <p:spPr>
          <a:xfrm rot="10800000">
            <a:off x="6515100" y="1714500"/>
            <a:ext cx="1143000" cy="742950"/>
          </a:xfrm>
          <a:prstGeom prst="rightArrow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6667500" y="2883813"/>
            <a:ext cx="1143000" cy="742950"/>
          </a:xfrm>
          <a:prstGeom prst="rightArrow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16200000">
            <a:off x="6702790" y="3938551"/>
            <a:ext cx="920020" cy="742950"/>
          </a:xfrm>
          <a:prstGeom prst="rightArrow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5400000">
            <a:off x="6702790" y="5061197"/>
            <a:ext cx="920020" cy="742950"/>
          </a:xfrm>
          <a:prstGeom prst="rightArrow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17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Клавиша переключения регистров клавиатуры. Название клавиши ...">
            <a:extLst>
              <a:ext uri="{FF2B5EF4-FFF2-40B4-BE49-F238E27FC236}">
                <a16:creationId xmlns:a16="http://schemas.microsoft.com/office/drawing/2014/main" id="{627708CF-1CE5-4D1B-BDF5-FEFC9CAAF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866" y="2815224"/>
            <a:ext cx="3362077" cy="1206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Download Free png File:Oxygen480-actions-key-enter.svg - Wikimedia ...">
            <a:extLst>
              <a:ext uri="{FF2B5EF4-FFF2-40B4-BE49-F238E27FC236}">
                <a16:creationId xmlns:a16="http://schemas.microsoft.com/office/drawing/2014/main" id="{8C4E2AB6-12C1-410D-BF7F-6333F2981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84" y="2840956"/>
            <a:ext cx="2016305" cy="2016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Магнит Кнопка Esc купить на Printdirect.ru | 4628914-2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3" t="13601" r="12720" b="14316"/>
          <a:stretch/>
        </p:blipFill>
        <p:spPr bwMode="auto">
          <a:xfrm>
            <a:off x="956068" y="1193230"/>
            <a:ext cx="1534277" cy="1491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5877634" y="1444118"/>
            <a:ext cx="2747787" cy="1165666"/>
            <a:chOff x="3203848" y="908720"/>
            <a:chExt cx="864096" cy="936104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3203848" y="908720"/>
              <a:ext cx="864096" cy="936104"/>
            </a:xfrm>
            <a:prstGeom prst="roundRect">
              <a:avLst/>
            </a:prstGeom>
            <a:solidFill>
              <a:srgbClr val="FFFFFF">
                <a:lumMod val="8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Microsoft YaHei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239852" y="1174661"/>
              <a:ext cx="792088" cy="355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Microsoft YaHei"/>
                </a:rPr>
                <a:t>Caps Lock</a:t>
              </a:r>
              <a:r>
                <a:rPr kumimoji="0" lang="ru-RU" sz="3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Microsoft YaHei"/>
                </a:rPr>
                <a:t> </a:t>
              </a:r>
            </a:p>
          </p:txBody>
        </p:sp>
      </p:grpSp>
      <p:pic>
        <p:nvPicPr>
          <p:cNvPr id="13" name="Picture 6" descr="Ctrl Key PNG Transparent Ctrl Key.PNG Images. | PlusPNG">
            <a:extLst>
              <a:ext uri="{FF2B5EF4-FFF2-40B4-BE49-F238E27FC236}">
                <a16:creationId xmlns:a16="http://schemas.microsoft.com/office/drawing/2014/main" id="{DEB823D9-612A-4DB6-8AB2-26E126D45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90" y="5079595"/>
            <a:ext cx="1482291" cy="1397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18477" y="265533"/>
            <a:ext cx="1202054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8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Maxsus</a:t>
            </a:r>
            <a:r>
              <a:rPr lang="en-US" sz="3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3800" dirty="0" err="1">
                <a:solidFill>
                  <a:schemeClr val="bg1"/>
                </a:solidFill>
                <a:latin typeface="Arial Black" panose="020B0A04020102020204" pitchFamily="34" charset="0"/>
              </a:rPr>
              <a:t>vazifalarni</a:t>
            </a:r>
            <a:r>
              <a:rPr lang="en-US" sz="38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3800" dirty="0" err="1">
                <a:solidFill>
                  <a:schemeClr val="bg1"/>
                </a:solidFill>
                <a:latin typeface="Arial Black" panose="020B0A04020102020204" pitchFamily="34" charset="0"/>
              </a:rPr>
              <a:t>bajaruvchi</a:t>
            </a:r>
            <a:r>
              <a:rPr lang="en-US" sz="38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3800" dirty="0" err="1">
                <a:solidFill>
                  <a:schemeClr val="bg1"/>
                </a:solidFill>
                <a:latin typeface="Arial Black" panose="020B0A04020102020204" pitchFamily="34" charset="0"/>
              </a:rPr>
              <a:t>tugmachalar</a:t>
            </a:r>
            <a:r>
              <a:rPr lang="en-US" sz="38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ru-RU" sz="3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625010" y="1607192"/>
            <a:ext cx="310359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Oxirgi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amalni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bekor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qilish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567727" y="3047853"/>
            <a:ext cx="29718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 smtClean="0">
                <a:solidFill>
                  <a:srgbClr val="000000"/>
                </a:solidFill>
                <a:latin typeface="Roboto Light"/>
              </a:rPr>
              <a:t>Buyruq</a:t>
            </a:r>
            <a:r>
              <a:rPr lang="en-US" sz="3200" dirty="0" smtClean="0">
                <a:solidFill>
                  <a:srgbClr val="000000"/>
                </a:solidFill>
                <a:latin typeface="Robo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Roboto Light"/>
              </a:rPr>
              <a:t>yoki</a:t>
            </a:r>
            <a:r>
              <a:rPr lang="en-US" sz="3200" dirty="0">
                <a:solidFill>
                  <a:srgbClr val="000000"/>
                </a:solidFill>
                <a:latin typeface="Robo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Roboto Light"/>
              </a:rPr>
              <a:t>amalni</a:t>
            </a:r>
            <a:r>
              <a:rPr lang="en-US" sz="3200" dirty="0">
                <a:solidFill>
                  <a:srgbClr val="000000"/>
                </a:solidFill>
                <a:latin typeface="Robo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Roboto Light"/>
              </a:rPr>
              <a:t>tasdiqlash</a:t>
            </a:r>
            <a:r>
              <a:rPr lang="en-US" sz="3200" dirty="0">
                <a:solidFill>
                  <a:srgbClr val="000000"/>
                </a:solidFill>
                <a:latin typeface="Roboto Light"/>
              </a:rPr>
              <a:t> </a:t>
            </a:r>
            <a:r>
              <a:rPr lang="en-US" dirty="0">
                <a:solidFill>
                  <a:srgbClr val="000000"/>
                </a:solidFill>
                <a:latin typeface="Roboto Light"/>
              </a:rPr>
              <a:t>	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530566" y="4123592"/>
            <a:ext cx="408396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000000"/>
                </a:solidFill>
                <a:latin typeface="Roboto Light"/>
              </a:rPr>
              <a:t>Bosh </a:t>
            </a:r>
            <a:r>
              <a:rPr lang="en-US" sz="3200" dirty="0" err="1">
                <a:solidFill>
                  <a:srgbClr val="000000"/>
                </a:solidFill>
                <a:latin typeface="Roboto Light"/>
              </a:rPr>
              <a:t>harfni</a:t>
            </a:r>
            <a:r>
              <a:rPr lang="en-US" sz="3200" dirty="0">
                <a:solidFill>
                  <a:srgbClr val="000000"/>
                </a:solidFill>
                <a:latin typeface="Robo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Roboto Light"/>
              </a:rPr>
              <a:t>yozish</a:t>
            </a:r>
            <a:r>
              <a:rPr lang="en-US" sz="3200" dirty="0">
                <a:solidFill>
                  <a:srgbClr val="000000"/>
                </a:solidFill>
                <a:latin typeface="Robo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Roboto Light"/>
              </a:rPr>
              <a:t>yoki</a:t>
            </a:r>
            <a:r>
              <a:rPr lang="en-US" sz="3200" dirty="0">
                <a:solidFill>
                  <a:srgbClr val="000000"/>
                </a:solidFill>
                <a:latin typeface="Robo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Roboto Light"/>
              </a:rPr>
              <a:t>sonlar</a:t>
            </a:r>
            <a:r>
              <a:rPr lang="en-US" sz="3200" dirty="0">
                <a:solidFill>
                  <a:srgbClr val="000000"/>
                </a:solidFill>
                <a:latin typeface="Roboto Light"/>
              </a:rPr>
              <a:t> </a:t>
            </a:r>
          </a:p>
          <a:p>
            <a:r>
              <a:rPr lang="en-US" sz="3200" dirty="0" err="1">
                <a:solidFill>
                  <a:srgbClr val="000000"/>
                </a:solidFill>
                <a:latin typeface="Roboto Light"/>
              </a:rPr>
              <a:t>bilan</a:t>
            </a:r>
            <a:r>
              <a:rPr lang="en-US" sz="3200" dirty="0">
                <a:solidFill>
                  <a:srgbClr val="000000"/>
                </a:solidFill>
                <a:latin typeface="Robo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Roboto Light"/>
              </a:rPr>
              <a:t>birga</a:t>
            </a:r>
            <a:r>
              <a:rPr lang="en-US" sz="3200" dirty="0">
                <a:solidFill>
                  <a:srgbClr val="000000"/>
                </a:solidFill>
                <a:latin typeface="Robo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Roboto Light"/>
              </a:rPr>
              <a:t>kelgan</a:t>
            </a:r>
            <a:r>
              <a:rPr lang="en-US" sz="3200" dirty="0">
                <a:solidFill>
                  <a:srgbClr val="000000"/>
                </a:solidFill>
                <a:latin typeface="Robo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Roboto Light"/>
              </a:rPr>
              <a:t>belgilarni</a:t>
            </a:r>
            <a:r>
              <a:rPr lang="en-US" sz="3200" dirty="0">
                <a:solidFill>
                  <a:srgbClr val="000000"/>
                </a:solidFill>
                <a:latin typeface="Robo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Roboto Light"/>
              </a:rPr>
              <a:t>tanlash</a:t>
            </a:r>
            <a:r>
              <a:rPr lang="en-US" sz="3200" dirty="0">
                <a:solidFill>
                  <a:srgbClr val="000000"/>
                </a:solidFill>
                <a:latin typeface="Roboto Light"/>
              </a:rPr>
              <a:t> </a:t>
            </a:r>
            <a:r>
              <a:rPr lang="en-US" dirty="0">
                <a:solidFill>
                  <a:srgbClr val="000000"/>
                </a:solidFill>
                <a:latin typeface="Roboto Light"/>
              </a:rPr>
              <a:t>	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8717060" y="1444118"/>
            <a:ext cx="32956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 smtClean="0">
                <a:solidFill>
                  <a:srgbClr val="000000"/>
                </a:solidFill>
                <a:latin typeface="Roboto Light"/>
              </a:rPr>
              <a:t>Faqat</a:t>
            </a:r>
            <a:r>
              <a:rPr lang="en-US" sz="3200" dirty="0" smtClean="0">
                <a:solidFill>
                  <a:srgbClr val="000000"/>
                </a:solidFill>
                <a:latin typeface="Roboto Light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Roboto Light"/>
              </a:rPr>
              <a:t>bosh </a:t>
            </a:r>
            <a:r>
              <a:rPr lang="en-US" sz="3200" dirty="0" err="1">
                <a:solidFill>
                  <a:srgbClr val="000000"/>
                </a:solidFill>
                <a:latin typeface="Roboto Light"/>
              </a:rPr>
              <a:t>harflarni</a:t>
            </a:r>
            <a:r>
              <a:rPr lang="en-US" sz="3200" dirty="0">
                <a:solidFill>
                  <a:srgbClr val="000000"/>
                </a:solidFill>
                <a:latin typeface="Robo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Roboto Light"/>
              </a:rPr>
              <a:t>yozish</a:t>
            </a:r>
            <a:r>
              <a:rPr lang="en-US" sz="3200" dirty="0">
                <a:solidFill>
                  <a:srgbClr val="000000"/>
                </a:solidFill>
                <a:latin typeface="Roboto Light"/>
              </a:rPr>
              <a:t> 	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567727" y="5108477"/>
            <a:ext cx="44785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klavishlar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birgalikda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ishlatish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Roboto Light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919669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elete Button Clipart Best Png #28574 - Free Icons and PNG Backgrounds">
            <a:extLst>
              <a:ext uri="{FF2B5EF4-FFF2-40B4-BE49-F238E27FC236}">
                <a16:creationId xmlns:a16="http://schemas.microsoft.com/office/drawing/2014/main" id="{BE8FB4D3-EEC7-4AB2-8FB9-8A68C56D7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716" y="1420035"/>
            <a:ext cx="1618569" cy="1525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Backspace Key Clipart Black And White">
            <a:extLst>
              <a:ext uri="{FF2B5EF4-FFF2-40B4-BE49-F238E27FC236}">
                <a16:creationId xmlns:a16="http://schemas.microsoft.com/office/drawing/2014/main" id="{A8F6B910-4791-4C1F-A4F7-F5ADACAFA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876" y="3609477"/>
            <a:ext cx="2779205" cy="133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Ctrl Key PNG Transparent Ctrl Key.PNG Images. | PlusPNG">
            <a:extLst>
              <a:ext uri="{FF2B5EF4-FFF2-40B4-BE49-F238E27FC236}">
                <a16:creationId xmlns:a16="http://schemas.microsoft.com/office/drawing/2014/main" id="{DEB823D9-612A-4DB6-8AB2-26E126D45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530" y="3507893"/>
            <a:ext cx="1628066" cy="1534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Assessment Literacy - NORTHERN UTAH UNISERV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876" y="1420035"/>
            <a:ext cx="1616906" cy="1525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Ctrl Key PNG Transparent Ctrl Key.PNG Images. | PlusPNG">
            <a:extLst>
              <a:ext uri="{FF2B5EF4-FFF2-40B4-BE49-F238E27FC236}">
                <a16:creationId xmlns:a16="http://schemas.microsoft.com/office/drawing/2014/main" id="{DEB823D9-612A-4DB6-8AB2-26E126D45F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85" t="39840" r="16760" b="14237"/>
          <a:stretch/>
        </p:blipFill>
        <p:spPr bwMode="auto">
          <a:xfrm>
            <a:off x="7297540" y="3609477"/>
            <a:ext cx="1179709" cy="70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543363" y="3685309"/>
            <a:ext cx="25188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Microsoft YaHei"/>
              </a:rPr>
              <a:t>Ins</a:t>
            </a:r>
            <a:r>
              <a:rPr kumimoji="0" lang="ru-RU" sz="4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Microsoft YaHei"/>
              </a:rPr>
              <a:t>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18477" y="265533"/>
            <a:ext cx="1202054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8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Maxsus</a:t>
            </a:r>
            <a:r>
              <a:rPr lang="en-US" sz="3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3800" dirty="0" err="1">
                <a:solidFill>
                  <a:schemeClr val="bg1"/>
                </a:solidFill>
                <a:latin typeface="Arial Black" panose="020B0A04020102020204" pitchFamily="34" charset="0"/>
              </a:rPr>
              <a:t>vazifalarni</a:t>
            </a:r>
            <a:r>
              <a:rPr lang="en-US" sz="38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3800" dirty="0" err="1">
                <a:solidFill>
                  <a:schemeClr val="bg1"/>
                </a:solidFill>
                <a:latin typeface="Arial Black" panose="020B0A04020102020204" pitchFamily="34" charset="0"/>
              </a:rPr>
              <a:t>bajaruvchi</a:t>
            </a:r>
            <a:r>
              <a:rPr lang="en-US" sz="38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3800" dirty="0" err="1">
                <a:solidFill>
                  <a:schemeClr val="bg1"/>
                </a:solidFill>
                <a:latin typeface="Arial Black" panose="020B0A04020102020204" pitchFamily="34" charset="0"/>
              </a:rPr>
              <a:t>tugmachalar</a:t>
            </a:r>
            <a:r>
              <a:rPr lang="en-US" sz="38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ru-RU" sz="3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68103" y="1398160"/>
            <a:ext cx="40074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klavishlar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birgalikda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ishlatish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7716" y="5221419"/>
            <a:ext cx="6096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Kursordan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chapda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turgan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belgini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o‘chirish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925606" y="1348980"/>
            <a:ext cx="301889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Kursordan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o‘ngda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turgan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belgini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o‘chirish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925606" y="3685309"/>
            <a:ext cx="43175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Harf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yoki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belgini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almashtirish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925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9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644142" y="196504"/>
            <a:ext cx="88811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Funksional</a:t>
            </a:r>
            <a:r>
              <a:rPr lang="en-US" sz="4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Arial Black" panose="020B0A04020102020204" pitchFamily="34" charset="0"/>
              </a:rPr>
              <a:t>tugmachalar</a:t>
            </a:r>
            <a:r>
              <a:rPr lang="en-US" sz="44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ru-RU" sz="4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1292" y="1624135"/>
            <a:ext cx="4814986" cy="450996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00100" y="1789897"/>
            <a:ext cx="55245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ompyuterni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sichqonchasiz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boshqarish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dasturda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belgilangan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maxsus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amallarni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bajarish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tugmachalari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14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85818" y="283050"/>
            <a:ext cx="87058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Yordamchi</a:t>
            </a:r>
            <a:r>
              <a:rPr lang="en-US" sz="4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rial Black" panose="020B0A04020102020204" pitchFamily="34" charset="0"/>
              </a:rPr>
              <a:t>tugmachalar</a:t>
            </a:r>
            <a:r>
              <a:rPr lang="en-US" sz="40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rial Black" panose="020B0A04020102020204" pitchFamily="34" charset="0"/>
              </a:rPr>
              <a:t>paneli</a:t>
            </a:r>
            <a:r>
              <a:rPr lang="en-US" sz="40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ru-RU" sz="4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708" y="1190755"/>
            <a:ext cx="4185242" cy="521361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429250" y="1583004"/>
            <a:ext cx="66294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—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tugmacha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faollashtirilgan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holatda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undagi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raqamli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tugmachalar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kalkulyator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vazifasini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bajaradi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	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   —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tugmacha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faol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bo‘lmagan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holatda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faqat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/, *, -, +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kursorni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boshqarish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tugmachalaridan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foydalaniladi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5429250" y="1190755"/>
            <a:ext cx="1123950" cy="999995"/>
            <a:chOff x="3203848" y="908720"/>
            <a:chExt cx="864096" cy="936104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3203848" y="908720"/>
              <a:ext cx="864096" cy="93610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203848" y="1052736"/>
              <a:ext cx="792088" cy="605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prstClr val="black"/>
                  </a:solidFill>
                  <a:latin typeface="Calibri"/>
                </a:rPr>
                <a:t>Num Lock</a:t>
              </a:r>
              <a:endParaRPr lang="ru-RU" b="1" dirty="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5429250" y="3999534"/>
            <a:ext cx="1123950" cy="999995"/>
            <a:chOff x="3203848" y="908720"/>
            <a:chExt cx="864096" cy="936104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203848" y="908720"/>
              <a:ext cx="864096" cy="93610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203848" y="1052736"/>
              <a:ext cx="792088" cy="605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prstClr val="black"/>
                  </a:solidFill>
                  <a:latin typeface="Calibri"/>
                </a:rPr>
                <a:t>Num Lock</a:t>
              </a:r>
              <a:endParaRPr lang="ru-RU" b="1" dirty="0">
                <a:solidFill>
                  <a:prstClr val="black"/>
                </a:solidFill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555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382309" y="302548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0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Indikatorlar</a:t>
            </a:r>
            <a:r>
              <a:rPr lang="en-US" sz="4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ru-RU" sz="4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7716" y="2302706"/>
            <a:ext cx="4651641" cy="244308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77109" y="1274006"/>
            <a:ext cx="65532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Num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Lock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—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yordamchi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panelning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faol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holatini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ko‘rsatib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turadi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2. Caps Lock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— bosh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harflar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faolligini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ko‘tsatib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turadi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3. Scroll Lock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—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kursorni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boshqarish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holati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ekranni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boshqarish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holatiga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o‘tganligini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ko‘rsatib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turadi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90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к сделать скриншот на Android или iOS смартфоне (Включение+Громкость вниз) 📱⌨️🖼️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1"/>
            <p:extLst>
              <p:ext uri="{DAA4B4D4-6D71-4841-9C94-3DE7FCFB9230}">
                <p14:media xmlns:p14="http://schemas.microsoft.com/office/powerpoint/2010/main" r:embed="rId2">
                  <p14:trim st="92786" end="206472.1777"/>
                </p14:media>
              </p:ext>
            </p:extLst>
          </p:nvPr>
        </p:nvPicPr>
        <p:blipFill rotWithShape="1">
          <a:blip r:embed="rId4"/>
          <a:srcRect l="34125" r="34065"/>
          <a:stretch/>
        </p:blipFill>
        <p:spPr>
          <a:xfrm>
            <a:off x="1032384" y="224546"/>
            <a:ext cx="3539615" cy="625769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3121" y="1211545"/>
            <a:ext cx="2614565" cy="267912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448093" y="224546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0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ScreenShot</a:t>
            </a:r>
            <a:r>
              <a:rPr lang="en-US" sz="4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ru-RU" sz="4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68529" y="3890665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Joriy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tasvir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nusxasini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xotiraga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buferga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saqlab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qo‘yish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uni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ixtiyoriy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hujjatga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yoki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qayta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ishlash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biror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grafik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muharrirga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joylashtirish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mumkin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37184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222109" y="1480232"/>
            <a:ext cx="8025750" cy="4105963"/>
            <a:chOff x="2383474" y="1408515"/>
            <a:chExt cx="8025750" cy="4105963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2"/>
            <a:srcRect l="25729" t="19132" r="63145" b="11094"/>
            <a:stretch/>
          </p:blipFill>
          <p:spPr>
            <a:xfrm>
              <a:off x="2814918" y="3982570"/>
              <a:ext cx="1219200" cy="1181100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2"/>
            <a:srcRect l="1258" t="18286" r="87964" b="11939"/>
            <a:stretch/>
          </p:blipFill>
          <p:spPr>
            <a:xfrm>
              <a:off x="2814918" y="1733550"/>
              <a:ext cx="1181100" cy="1181100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2"/>
            <a:srcRect l="72881" t="11373" r="15471" b="8724"/>
            <a:stretch/>
          </p:blipFill>
          <p:spPr>
            <a:xfrm>
              <a:off x="7461998" y="3896845"/>
              <a:ext cx="1276350" cy="1352550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2"/>
            <a:srcRect l="49412" t="15895" r="39636" b="9829"/>
            <a:stretch/>
          </p:blipFill>
          <p:spPr>
            <a:xfrm>
              <a:off x="7461998" y="1695450"/>
              <a:ext cx="1200150" cy="1257300"/>
            </a:xfrm>
            <a:prstGeom prst="rect">
              <a:avLst/>
            </a:prstGeom>
          </p:spPr>
        </p:pic>
        <p:sp>
          <p:nvSpPr>
            <p:cNvPr id="2" name="Прямоугольник 1"/>
            <p:cNvSpPr/>
            <p:nvPr/>
          </p:nvSpPr>
          <p:spPr>
            <a:xfrm>
              <a:off x="4464422" y="1762506"/>
              <a:ext cx="77096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uz-Cyrl-UZ" sz="7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Ў</a:t>
              </a:r>
              <a:endParaRPr lang="ru-RU" sz="7200" dirty="0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9126069" y="4049066"/>
              <a:ext cx="77096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uz-Cyrl-UZ" sz="7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Қ</a:t>
              </a:r>
              <a:endParaRPr lang="ru-RU" sz="7200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126069" y="1695450"/>
              <a:ext cx="77096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uz-Cyrl-UZ" sz="7200" b="1" dirty="0">
                  <a:latin typeface="Arial" panose="020B0604020202020204" pitchFamily="34" charset="0"/>
                  <a:cs typeface="Arial" panose="020B0604020202020204" pitchFamily="34" charset="0"/>
                </a:rPr>
                <a:t>Ғ</a:t>
              </a:r>
              <a:endParaRPr lang="ru-RU" sz="7200" dirty="0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4421839" y="4027215"/>
              <a:ext cx="77096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uz-Cyrl-UZ" sz="7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Ҳ</a:t>
              </a:r>
              <a:endParaRPr lang="ru-RU" sz="7200" dirty="0"/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2383474" y="1408515"/>
              <a:ext cx="3225087" cy="1774198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7049604" y="1408515"/>
              <a:ext cx="3225087" cy="1774198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Скругленный прямоугольник 13"/>
            <p:cNvSpPr/>
            <p:nvPr/>
          </p:nvSpPr>
          <p:spPr>
            <a:xfrm>
              <a:off x="2430507" y="3740280"/>
              <a:ext cx="3225087" cy="1774198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Скругленный прямоугольник 14"/>
            <p:cNvSpPr/>
            <p:nvPr/>
          </p:nvSpPr>
          <p:spPr>
            <a:xfrm>
              <a:off x="7184137" y="3740280"/>
              <a:ext cx="3225087" cy="1774198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203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3"/>
          </p:nvPr>
        </p:nvSpPr>
        <p:spPr>
          <a:xfrm>
            <a:off x="1553505" y="288642"/>
            <a:ext cx="10819907" cy="677108"/>
          </a:xfrm>
        </p:spPr>
        <p:txBody>
          <a:bodyPr/>
          <a:lstStyle/>
          <a:p>
            <a:r>
              <a:rPr lang="en-US" sz="44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Sichqoncha</a:t>
            </a:r>
            <a:r>
              <a:rPr lang="en-US" sz="44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ko‘rsatgichi</a:t>
            </a:r>
            <a:r>
              <a:rPr lang="en-US" sz="44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belgisi</a:t>
            </a:r>
            <a:endParaRPr lang="ru-RU" sz="44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3C1C5D-F193-4CB0-A735-FC3CC4AEA7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734917" y="1518116"/>
            <a:ext cx="1335248" cy="190749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7D42AEF-2653-40EE-B6E1-3CC6776AC1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7131875" y="1857115"/>
            <a:ext cx="1292334" cy="30264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8FE2F3A-BDE0-4E38-8543-F25F2B5373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7553057" y="3293821"/>
            <a:ext cx="872620" cy="87262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76DED40-AB1B-4A90-AF63-EC1E93E7C0F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6183824" y="3256106"/>
            <a:ext cx="948050" cy="94805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08C6485-7729-4E24-A975-E04407911A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rot="5400000">
            <a:off x="6131285" y="1777408"/>
            <a:ext cx="1135071" cy="328572"/>
          </a:xfrm>
          <a:prstGeom prst="rect">
            <a:avLst/>
          </a:prstGeom>
        </p:spPr>
      </p:pic>
      <p:grpSp>
        <p:nvGrpSpPr>
          <p:cNvPr id="22" name="Группа 21"/>
          <p:cNvGrpSpPr/>
          <p:nvPr/>
        </p:nvGrpSpPr>
        <p:grpSpPr>
          <a:xfrm>
            <a:off x="1020152" y="3730131"/>
            <a:ext cx="3225087" cy="1774198"/>
            <a:chOff x="1020152" y="3730131"/>
            <a:chExt cx="3225087" cy="1774198"/>
          </a:xfrm>
        </p:grpSpPr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EB771E32-B55A-407D-B5D5-C3C0DCAA14AF}"/>
                </a:ext>
              </a:extLst>
            </p:cNvPr>
            <p:cNvGrpSpPr/>
            <p:nvPr/>
          </p:nvGrpSpPr>
          <p:grpSpPr>
            <a:xfrm>
              <a:off x="1432319" y="4218037"/>
              <a:ext cx="725647" cy="908793"/>
              <a:chOff x="2689412" y="4356846"/>
              <a:chExt cx="322728" cy="485684"/>
            </a:xfrm>
          </p:grpSpPr>
          <p:sp>
            <p:nvSpPr>
              <p:cNvPr id="14" name="Правая круглая скобка 13">
                <a:extLst>
                  <a:ext uri="{FF2B5EF4-FFF2-40B4-BE49-F238E27FC236}">
                    <a16:creationId xmlns:a16="http://schemas.microsoft.com/office/drawing/2014/main" id="{E18097A7-45E0-4E46-9B11-C58E64DFB0EA}"/>
                  </a:ext>
                </a:extLst>
              </p:cNvPr>
              <p:cNvSpPr/>
              <p:nvPr/>
            </p:nvSpPr>
            <p:spPr>
              <a:xfrm>
                <a:off x="2689412" y="4356847"/>
                <a:ext cx="161364" cy="485683"/>
              </a:xfrm>
              <a:prstGeom prst="rightBracket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5" name="Правая круглая скобка 14">
                <a:extLst>
                  <a:ext uri="{FF2B5EF4-FFF2-40B4-BE49-F238E27FC236}">
                    <a16:creationId xmlns:a16="http://schemas.microsoft.com/office/drawing/2014/main" id="{3533FF86-CF34-4C0C-9DAA-435D890CBE37}"/>
                  </a:ext>
                </a:extLst>
              </p:cNvPr>
              <p:cNvSpPr/>
              <p:nvPr/>
            </p:nvSpPr>
            <p:spPr>
              <a:xfrm flipH="1">
                <a:off x="2850776" y="4356846"/>
                <a:ext cx="161364" cy="485683"/>
              </a:xfrm>
              <a:prstGeom prst="rightBracket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B03C1C5D-F193-4CB0-A735-FC3CC4AEA7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 flipH="1">
              <a:off x="2860096" y="4049132"/>
              <a:ext cx="754387" cy="1077696"/>
            </a:xfrm>
            <a:prstGeom prst="rect">
              <a:avLst/>
            </a:prstGeom>
          </p:spPr>
        </p:pic>
        <p:sp>
          <p:nvSpPr>
            <p:cNvPr id="18" name="Скругленный прямоугольник 17"/>
            <p:cNvSpPr/>
            <p:nvPr/>
          </p:nvSpPr>
          <p:spPr>
            <a:xfrm>
              <a:off x="1020152" y="3730131"/>
              <a:ext cx="3225087" cy="1774198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9" name="Скругленный прямоугольник 18"/>
          <p:cNvSpPr/>
          <p:nvPr/>
        </p:nvSpPr>
        <p:spPr>
          <a:xfrm>
            <a:off x="5876817" y="1259627"/>
            <a:ext cx="2886635" cy="136413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876817" y="3048063"/>
            <a:ext cx="2886635" cy="136413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7" name="Группа 26"/>
          <p:cNvGrpSpPr/>
          <p:nvPr/>
        </p:nvGrpSpPr>
        <p:grpSpPr>
          <a:xfrm>
            <a:off x="5916940" y="4793496"/>
            <a:ext cx="2314470" cy="1636019"/>
            <a:chOff x="6199506" y="4788201"/>
            <a:chExt cx="2314470" cy="1636019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73850746-F208-4F19-8B30-ABC6CCB78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6724115" y="4973585"/>
              <a:ext cx="1265252" cy="1265252"/>
            </a:xfrm>
            <a:prstGeom prst="rect">
              <a:avLst/>
            </a:prstGeom>
          </p:spPr>
        </p:pic>
        <p:sp>
          <p:nvSpPr>
            <p:cNvPr id="21" name="Скругленный прямоугольник 20"/>
            <p:cNvSpPr/>
            <p:nvPr/>
          </p:nvSpPr>
          <p:spPr>
            <a:xfrm>
              <a:off x="6199506" y="4788201"/>
              <a:ext cx="2314470" cy="1636019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3" name="Прямоугольник 22"/>
          <p:cNvSpPr/>
          <p:nvPr/>
        </p:nvSpPr>
        <p:spPr>
          <a:xfrm>
            <a:off x="868204" y="5769258"/>
            <a:ext cx="39837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Matnda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matnli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faylda</a:t>
            </a:r>
            <a:endParaRPr lang="ru-RU" sz="28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9012234" y="1288590"/>
            <a:ext cx="336940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Gorizontal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vertikal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o‘lchamni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o‘zgartirish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9004006" y="3027204"/>
            <a:ext cx="336940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Diagonal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bo‘yicha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o‘lchamni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o‘zgartirish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8424209" y="5042222"/>
            <a:ext cx="24528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Obyektlarni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siljitish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52438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Logitech B100 910-00336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743" y="2095499"/>
            <a:ext cx="3940175" cy="394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7230" y="2581446"/>
            <a:ext cx="3879020" cy="393365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-688101" y="1247767"/>
            <a:ext cx="415768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noProof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noProof="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tugmacha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52075" y="1247767"/>
            <a:ext cx="415768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noProof="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O‘ng</a:t>
            </a:r>
            <a:r>
              <a:rPr lang="en-US" sz="3200" b="1" noProof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noProof="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tugmacha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01460" y="5272773"/>
            <a:ext cx="41576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noProof="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G‘ildirakcha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941434" y="1350478"/>
            <a:ext cx="415768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i="1" noProof="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Kontekst</a:t>
            </a:r>
            <a:r>
              <a:rPr lang="en-US" sz="3200" b="1" i="1" noProof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i="1" noProof="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menyu</a:t>
            </a:r>
            <a:endParaRPr kumimoji="0" lang="ru-RU" sz="3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6586861" y="1247767"/>
            <a:ext cx="2263270" cy="1869493"/>
            <a:chOff x="6586861" y="1247767"/>
            <a:chExt cx="2263270" cy="1869493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6586861" y="1247767"/>
              <a:ext cx="2126682" cy="1869493"/>
            </a:xfrm>
            <a:prstGeom prst="roundRect">
              <a:avLst/>
            </a:prstGeom>
            <a:noFill/>
            <a:ln w="76200"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 descr="Управление | Subnautica вики | Fandom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052590" y="1283742"/>
              <a:ext cx="1797541" cy="17975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4" descr="Дидактическая игра «Божьи коровки на цветах» Стрелка вниз – olgasergeeff.ru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3978" y="1727967"/>
              <a:ext cx="654169" cy="1174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4" name="Прямая со стрелкой 13"/>
          <p:cNvCxnSpPr/>
          <p:nvPr/>
        </p:nvCxnSpPr>
        <p:spPr>
          <a:xfrm flipV="1">
            <a:off x="4053216" y="2427696"/>
            <a:ext cx="1117421" cy="56733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 flipV="1">
            <a:off x="2048053" y="2324985"/>
            <a:ext cx="843252" cy="56733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3424380" y="3131505"/>
            <a:ext cx="1858428" cy="214126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1238343" y="170546"/>
            <a:ext cx="98487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Sichqoncha</a:t>
            </a:r>
            <a:r>
              <a:rPr lang="en-US" sz="4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bilan</a:t>
            </a:r>
            <a:r>
              <a:rPr lang="en-US" sz="4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ishlash</a:t>
            </a:r>
            <a:endParaRPr lang="ru-RU" sz="4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44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3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Группа 41"/>
          <p:cNvGrpSpPr/>
          <p:nvPr/>
        </p:nvGrpSpPr>
        <p:grpSpPr>
          <a:xfrm>
            <a:off x="385349" y="1373344"/>
            <a:ext cx="2126682" cy="1869493"/>
            <a:chOff x="464118" y="1373344"/>
            <a:chExt cx="2126682" cy="1869493"/>
          </a:xfrm>
        </p:grpSpPr>
        <p:pic>
          <p:nvPicPr>
            <p:cNvPr id="7170" name="Picture 2" descr="Управление | Subnautica вики | Fandom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2550" y="1714501"/>
              <a:ext cx="1238250" cy="1238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2" name="Picture 4" descr="Дидактическая игра «Божьи коровки на цветах» Стрелка вниз – olgasergeeff.ru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0" y="1842659"/>
              <a:ext cx="654169" cy="1174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Скругленный прямоугольник 6"/>
            <p:cNvSpPr/>
            <p:nvPr/>
          </p:nvSpPr>
          <p:spPr>
            <a:xfrm>
              <a:off x="464118" y="1373344"/>
              <a:ext cx="2126682" cy="1869493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3" name="Группа 42"/>
          <p:cNvGrpSpPr/>
          <p:nvPr/>
        </p:nvGrpSpPr>
        <p:grpSpPr>
          <a:xfrm>
            <a:off x="312928" y="4367110"/>
            <a:ext cx="2586805" cy="1869493"/>
            <a:chOff x="312928" y="4367110"/>
            <a:chExt cx="2586805" cy="1869493"/>
          </a:xfrm>
        </p:grpSpPr>
        <p:pic>
          <p:nvPicPr>
            <p:cNvPr id="13" name="Picture 2" descr="Управление | Subnautica вики | Fandom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1483" y="4600573"/>
              <a:ext cx="1238250" cy="1238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4" descr="Дидактическая игра «Божьи коровки на цветах» Стрелка вниз – olgasergeeff.ru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915" y="4664652"/>
              <a:ext cx="654169" cy="1174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4" descr="Дидактическая игра «Божьи коровки на цветах» Стрелка вниз – olgasergeeff.ru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8264" y="4664652"/>
              <a:ext cx="654169" cy="1174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Скругленный прямоугольник 32"/>
            <p:cNvSpPr/>
            <p:nvPr/>
          </p:nvSpPr>
          <p:spPr>
            <a:xfrm>
              <a:off x="312928" y="4367110"/>
              <a:ext cx="2579974" cy="1869493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4" name="Picture 2" descr="Управление | Subnautica вики | Fando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0647" y="1740211"/>
            <a:ext cx="1238250" cy="1229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Дидактическая игра «Божьи коровки на цветах» Стрелка вниз – olgasergeeff.ru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362" y="1853662"/>
            <a:ext cx="654169" cy="1165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Скругленный прямоугольник 33"/>
          <p:cNvSpPr/>
          <p:nvPr/>
        </p:nvSpPr>
        <p:spPr>
          <a:xfrm>
            <a:off x="3170651" y="552450"/>
            <a:ext cx="2126682" cy="2660069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2" descr="Управление | Subnautica вики | Fando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366" y="1678995"/>
            <a:ext cx="1183828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Управление | Subnautica вики | Fando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376" y="1678995"/>
            <a:ext cx="1183828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Дидактическая игра «Божьи коровки на цветах» Стрелка вниз – olgasergeeff.ru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1951" y="1821869"/>
            <a:ext cx="625418" cy="117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Скругленный прямоугольник 34"/>
          <p:cNvSpPr/>
          <p:nvPr/>
        </p:nvSpPr>
        <p:spPr>
          <a:xfrm>
            <a:off x="5852910" y="552451"/>
            <a:ext cx="2898385" cy="2638426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Picture 2" descr="Управление | Subnautica вики | Fando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631" y="4600573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Дидактическая игра «Божьи коровки на цветах» Стрелка вниз – olgasergeeff.r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214" y="4670712"/>
            <a:ext cx="654169" cy="117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Дидактическая игра «Божьи коровки на цветах» Стрелка вниз – olgasergeeff.r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400" y="4642136"/>
            <a:ext cx="654169" cy="117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Скругленный прямоугольник 36"/>
          <p:cNvSpPr/>
          <p:nvPr/>
        </p:nvSpPr>
        <p:spPr>
          <a:xfrm>
            <a:off x="3787798" y="4262435"/>
            <a:ext cx="8192341" cy="1869493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 2" descr="Управление | Subnautica вики | Fando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9312" y="1741331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Дидактическая игра «Божьи коровки на цветах» Стрелка вниз – olgasergeeff.r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1368" y="1833986"/>
            <a:ext cx="654169" cy="117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Скругленный прямоугольник 35"/>
          <p:cNvSpPr/>
          <p:nvPr/>
        </p:nvSpPr>
        <p:spPr>
          <a:xfrm>
            <a:off x="9234758" y="552450"/>
            <a:ext cx="2745381" cy="2660069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10308437" y="1799536"/>
            <a:ext cx="1791168" cy="10304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+</a:t>
            </a:r>
            <a:r>
              <a:rPr lang="en-US" sz="4000" b="1" dirty="0" smtClean="0">
                <a:solidFill>
                  <a:schemeClr val="tx1"/>
                </a:solidFill>
              </a:rPr>
              <a:t> Del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2155148" y="616477"/>
            <a:ext cx="41576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Belgilash</a:t>
            </a:r>
            <a:endParaRPr kumimoji="0" lang="ru-RU" sz="3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5284350" y="596322"/>
            <a:ext cx="41576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Siljitish</a:t>
            </a:r>
            <a:endParaRPr kumimoji="0" lang="ru-RU" sz="3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8515198" y="670201"/>
            <a:ext cx="41576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O‘chirish</a:t>
            </a:r>
            <a:endParaRPr kumimoji="0" lang="ru-RU" sz="3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6349910" y="4208315"/>
            <a:ext cx="5561626" cy="10304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i="1" dirty="0" err="1" smtClean="0">
                <a:solidFill>
                  <a:srgbClr val="002060"/>
                </a:solidFill>
              </a:rPr>
              <a:t>Papka</a:t>
            </a:r>
            <a:r>
              <a:rPr lang="en-US" sz="4000" b="1" i="1" dirty="0" smtClean="0">
                <a:solidFill>
                  <a:srgbClr val="002060"/>
                </a:solidFill>
              </a:rPr>
              <a:t> </a:t>
            </a:r>
            <a:r>
              <a:rPr lang="en-US" sz="4000" b="1" i="1" dirty="0" err="1" smtClean="0">
                <a:solidFill>
                  <a:srgbClr val="002060"/>
                </a:solidFill>
              </a:rPr>
              <a:t>yoki</a:t>
            </a:r>
            <a:r>
              <a:rPr lang="en-US" sz="4000" b="1" i="1" dirty="0" smtClean="0">
                <a:solidFill>
                  <a:srgbClr val="002060"/>
                </a:solidFill>
              </a:rPr>
              <a:t> </a:t>
            </a:r>
            <a:r>
              <a:rPr lang="en-US" sz="4000" b="1" i="1" dirty="0" err="1" smtClean="0">
                <a:solidFill>
                  <a:srgbClr val="002060"/>
                </a:solidFill>
              </a:rPr>
              <a:t>hujjat</a:t>
            </a:r>
            <a:r>
              <a:rPr lang="en-US" sz="4000" b="1" i="1" dirty="0" smtClean="0">
                <a:solidFill>
                  <a:srgbClr val="002060"/>
                </a:solidFill>
              </a:rPr>
              <a:t> </a:t>
            </a:r>
            <a:r>
              <a:rPr lang="en-US" sz="4000" b="1" i="1" dirty="0" err="1" smtClean="0">
                <a:solidFill>
                  <a:srgbClr val="002060"/>
                </a:solidFill>
              </a:rPr>
              <a:t>ochish</a:t>
            </a:r>
            <a:endParaRPr lang="ru-RU" sz="4000" b="1" i="1" dirty="0">
              <a:solidFill>
                <a:srgbClr val="002060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6365674" y="4873317"/>
            <a:ext cx="5561626" cy="10304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i="1" dirty="0" err="1" smtClean="0">
                <a:solidFill>
                  <a:srgbClr val="002060"/>
                </a:solidFill>
              </a:rPr>
              <a:t>Dasturni</a:t>
            </a:r>
            <a:r>
              <a:rPr lang="en-US" sz="4000" b="1" i="1" dirty="0" smtClean="0">
                <a:solidFill>
                  <a:srgbClr val="002060"/>
                </a:solidFill>
              </a:rPr>
              <a:t> </a:t>
            </a:r>
            <a:r>
              <a:rPr lang="en-US" sz="4000" b="1" i="1" dirty="0" err="1" smtClean="0">
                <a:solidFill>
                  <a:srgbClr val="002060"/>
                </a:solidFill>
              </a:rPr>
              <a:t>ishga</a:t>
            </a:r>
            <a:r>
              <a:rPr lang="en-US" sz="4000" b="1" i="1" dirty="0" smtClean="0">
                <a:solidFill>
                  <a:srgbClr val="002060"/>
                </a:solidFill>
              </a:rPr>
              <a:t> </a:t>
            </a:r>
            <a:r>
              <a:rPr lang="en-US" sz="4000" b="1" i="1" dirty="0" err="1" smtClean="0">
                <a:solidFill>
                  <a:srgbClr val="002060"/>
                </a:solidFill>
              </a:rPr>
              <a:t>tushirish</a:t>
            </a:r>
            <a:endParaRPr lang="ru-RU" sz="40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297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  <p:bldP spid="52" grpId="0"/>
      <p:bldP spid="5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-37823" y="184661"/>
            <a:ext cx="1230602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defRPr/>
            </a:pPr>
            <a:r>
              <a:rPr lang="en-US" sz="4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Mustahkamlash</a:t>
            </a:r>
            <a:endParaRPr lang="en-US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19300" y="1228517"/>
            <a:ext cx="90678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en-US" sz="4400" dirty="0" err="1">
                <a:solidFill>
                  <a:prstClr val="black"/>
                </a:solidFill>
                <a:latin typeface="Arial" panose="020B0604020202020204" pitchFamily="34" charset="0"/>
                <a:ea typeface="Microsoft YaHei"/>
                <a:cs typeface="Arial" panose="020B0604020202020204" pitchFamily="34" charset="0"/>
              </a:rPr>
              <a:t>Raqamli</a:t>
            </a:r>
            <a:r>
              <a:rPr lang="en-US" sz="4400" dirty="0">
                <a:solidFill>
                  <a:prstClr val="black"/>
                </a:solidFill>
                <a:latin typeface="Arial" panose="020B0604020202020204" pitchFamily="34" charset="0"/>
                <a:ea typeface="Microsoft YaHei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Arial" panose="020B0604020202020204" pitchFamily="34" charset="0"/>
                <a:ea typeface="Microsoft YaHei"/>
                <a:cs typeface="Arial" panose="020B0604020202020204" pitchFamily="34" charset="0"/>
              </a:rPr>
              <a:t>tugmachalardagi</a:t>
            </a:r>
            <a:r>
              <a:rPr lang="en-US" sz="4400" dirty="0">
                <a:solidFill>
                  <a:prstClr val="black"/>
                </a:solidFill>
                <a:latin typeface="Arial" panose="020B0604020202020204" pitchFamily="34" charset="0"/>
                <a:ea typeface="Microsoft YaHei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Arial" panose="020B0604020202020204" pitchFamily="34" charset="0"/>
                <a:ea typeface="Microsoft YaHei"/>
                <a:cs typeface="Arial" panose="020B0604020202020204" pitchFamily="34" charset="0"/>
              </a:rPr>
              <a:t>belgi</a:t>
            </a:r>
            <a:r>
              <a:rPr lang="en-US" sz="4400" dirty="0">
                <a:solidFill>
                  <a:prstClr val="black"/>
                </a:solidFill>
                <a:latin typeface="Arial" panose="020B0604020202020204" pitchFamily="34" charset="0"/>
                <a:ea typeface="Microsoft YaHei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Arial" panose="020B0604020202020204" pitchFamily="34" charset="0"/>
                <a:ea typeface="Microsoft YaHei"/>
                <a:cs typeface="Arial" panose="020B0604020202020204" pitchFamily="34" charset="0"/>
              </a:rPr>
              <a:t>yozilishi</a:t>
            </a:r>
            <a:r>
              <a:rPr lang="en-US" sz="4400" dirty="0">
                <a:solidFill>
                  <a:prstClr val="black"/>
                </a:solidFill>
                <a:latin typeface="Arial" panose="020B0604020202020204" pitchFamily="34" charset="0"/>
                <a:ea typeface="Microsoft YaHei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Arial" panose="020B0604020202020204" pitchFamily="34" charset="0"/>
                <a:ea typeface="Microsoft YaHei"/>
                <a:cs typeface="Arial" panose="020B0604020202020204" pitchFamily="34" charset="0"/>
              </a:rPr>
              <a:t>uchun</a:t>
            </a:r>
            <a:r>
              <a:rPr lang="en-US" sz="4400" dirty="0">
                <a:solidFill>
                  <a:prstClr val="black"/>
                </a:solidFill>
                <a:latin typeface="Arial" panose="020B0604020202020204" pitchFamily="34" charset="0"/>
                <a:ea typeface="Microsoft YaHei"/>
                <a:cs typeface="Arial" panose="020B0604020202020204" pitchFamily="34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Arial" panose="020B0604020202020204" pitchFamily="34" charset="0"/>
                <a:ea typeface="Microsoft YaHei"/>
                <a:cs typeface="Arial" panose="020B0604020202020204" pitchFamily="34" charset="0"/>
              </a:rPr>
              <a:t>qaysi</a:t>
            </a:r>
            <a:r>
              <a:rPr lang="en-US" sz="4400" dirty="0" smtClean="0">
                <a:solidFill>
                  <a:prstClr val="black"/>
                </a:solidFill>
                <a:latin typeface="Arial" panose="020B0604020202020204" pitchFamily="34" charset="0"/>
                <a:ea typeface="Microsoft YaHei"/>
                <a:cs typeface="Arial" panose="020B0604020202020204" pitchFamily="34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Arial" panose="020B0604020202020204" pitchFamily="34" charset="0"/>
                <a:ea typeface="Microsoft YaHei"/>
                <a:cs typeface="Arial" panose="020B0604020202020204" pitchFamily="34" charset="0"/>
              </a:rPr>
              <a:t>tugmachani</a:t>
            </a:r>
            <a:r>
              <a:rPr lang="en-US" sz="4400" dirty="0" smtClean="0">
                <a:solidFill>
                  <a:prstClr val="black"/>
                </a:solidFill>
                <a:latin typeface="Arial" panose="020B0604020202020204" pitchFamily="34" charset="0"/>
                <a:ea typeface="Microsoft YaHei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Arial" panose="020B0604020202020204" pitchFamily="34" charset="0"/>
                <a:ea typeface="Microsoft YaHei"/>
                <a:cs typeface="Arial" panose="020B0604020202020204" pitchFamily="34" charset="0"/>
              </a:rPr>
              <a:t>bosib</a:t>
            </a:r>
            <a:r>
              <a:rPr lang="en-US" sz="4400" dirty="0">
                <a:solidFill>
                  <a:prstClr val="black"/>
                </a:solidFill>
                <a:latin typeface="Arial" panose="020B0604020202020204" pitchFamily="34" charset="0"/>
                <a:ea typeface="Microsoft YaHei"/>
                <a:cs typeface="Arial" panose="020B0604020202020204" pitchFamily="34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Arial" panose="020B0604020202020204" pitchFamily="34" charset="0"/>
                <a:ea typeface="Microsoft YaHei"/>
                <a:cs typeface="Arial" panose="020B0604020202020204" pitchFamily="34" charset="0"/>
              </a:rPr>
              <a:t>turgan</a:t>
            </a:r>
            <a:r>
              <a:rPr lang="en-US" sz="4400" dirty="0" smtClean="0">
                <a:solidFill>
                  <a:prstClr val="black"/>
                </a:solidFill>
                <a:latin typeface="Arial" panose="020B0604020202020204" pitchFamily="34" charset="0"/>
                <a:ea typeface="Microsoft YaHei"/>
                <a:cs typeface="Arial" panose="020B0604020202020204" pitchFamily="34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Arial" panose="020B0604020202020204" pitchFamily="34" charset="0"/>
                <a:ea typeface="Microsoft YaHei"/>
                <a:cs typeface="Arial" panose="020B0604020202020204" pitchFamily="34" charset="0"/>
              </a:rPr>
              <a:t>holda</a:t>
            </a:r>
            <a:r>
              <a:rPr lang="en-US" sz="4400" dirty="0" smtClean="0">
                <a:solidFill>
                  <a:prstClr val="black"/>
                </a:solidFill>
                <a:latin typeface="Arial" panose="020B0604020202020204" pitchFamily="34" charset="0"/>
                <a:ea typeface="Microsoft YaHei"/>
                <a:cs typeface="Arial" panose="020B0604020202020204" pitchFamily="34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Arial" panose="020B0604020202020204" pitchFamily="34" charset="0"/>
                <a:ea typeface="Microsoft YaHei"/>
                <a:cs typeface="Arial" panose="020B0604020202020204" pitchFamily="34" charset="0"/>
              </a:rPr>
              <a:t>yoziladi</a:t>
            </a:r>
            <a:r>
              <a:rPr lang="en-US" sz="4400" dirty="0" smtClean="0">
                <a:solidFill>
                  <a:prstClr val="black"/>
                </a:solidFill>
                <a:latin typeface="Arial" panose="020B0604020202020204" pitchFamily="34" charset="0"/>
                <a:ea typeface="Microsoft YaHei"/>
                <a:cs typeface="Arial" panose="020B0604020202020204" pitchFamily="34" charset="0"/>
              </a:rPr>
              <a:t>?</a:t>
            </a:r>
            <a:endParaRPr lang="ru-RU" sz="4400" dirty="0">
              <a:solidFill>
                <a:prstClr val="black"/>
              </a:solidFill>
              <a:latin typeface="Arial" panose="020B0604020202020204" pitchFamily="34" charset="0"/>
              <a:ea typeface="Microsoft YaHei"/>
              <a:cs typeface="Arial" panose="020B0604020202020204" pitchFamily="34" charset="0"/>
            </a:endParaRPr>
          </a:p>
        </p:txBody>
      </p:sp>
      <p:pic>
        <p:nvPicPr>
          <p:cNvPr id="14" name="Picture 2" descr="Apple клавиатура Wireless Keyboard SWE - Клавиатуры - Photopoin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5" t="38868" r="51734" b="55313"/>
          <a:stretch/>
        </p:blipFill>
        <p:spPr bwMode="auto">
          <a:xfrm>
            <a:off x="600926" y="3780800"/>
            <a:ext cx="11028523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67226" y="5561690"/>
            <a:ext cx="149592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Shift</a:t>
            </a:r>
            <a:endParaRPr lang="ru-RU" sz="4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756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271725"/>
            <a:ext cx="11963400" cy="707886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Kursor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quyidagi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xato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yozilgan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so‘zda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turibdi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4023721" y="1403244"/>
            <a:ext cx="4384534" cy="1101692"/>
            <a:chOff x="4023721" y="1403244"/>
            <a:chExt cx="4384534" cy="1101692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4023721" y="1571282"/>
              <a:ext cx="4384534" cy="933654"/>
            </a:xfrm>
            <a:prstGeom prst="rect">
              <a:avLst/>
            </a:prstGeom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sz="5467" b="1" dirty="0" smtClean="0">
                  <a:solidFill>
                    <a:srgbClr val="FF0000"/>
                  </a:solidFill>
                  <a:latin typeface="Courier New" panose="02070309020205020404" pitchFamily="49" charset="0"/>
                  <a:ea typeface="Microsoft YaHei"/>
                  <a:cs typeface="Courier New" panose="02070309020205020404" pitchFamily="49" charset="0"/>
                </a:rPr>
                <a:t>KOMPYMUTER</a:t>
              </a:r>
              <a:endParaRPr lang="ru-RU" sz="5467" dirty="0">
                <a:solidFill>
                  <a:srgbClr val="FF0000"/>
                </a:solidFill>
                <a:ea typeface="Microsoft YaHei"/>
              </a:endParaRPr>
            </a:p>
          </p:txBody>
        </p:sp>
        <p:cxnSp>
          <p:nvCxnSpPr>
            <p:cNvPr id="14" name="Прямая соединительная линия 13"/>
            <p:cNvCxnSpPr/>
            <p:nvPr/>
          </p:nvCxnSpPr>
          <p:spPr>
            <a:xfrm>
              <a:off x="6171432" y="1403244"/>
              <a:ext cx="0" cy="933589"/>
            </a:xfrm>
            <a:prstGeom prst="line">
              <a:avLst/>
            </a:prstGeom>
            <a:ln w="762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5" name="Picture 4" descr="Клавиатура и назначение ее клавиш | Компьютер для чайников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857"/>
          <a:stretch/>
        </p:blipFill>
        <p:spPr bwMode="auto">
          <a:xfrm>
            <a:off x="853637" y="2943253"/>
            <a:ext cx="10724703" cy="3557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Delete Button Clipart Best Png #28574 - Free Icons and PNG Backgrounds">
            <a:extLst>
              <a:ext uri="{FF2B5EF4-FFF2-40B4-BE49-F238E27FC236}">
                <a16:creationId xmlns:a16="http://schemas.microsoft.com/office/drawing/2014/main" id="{BE8FB4D3-EEC7-4AB2-8FB9-8A68C56D7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1109" y="1262444"/>
            <a:ext cx="1684773" cy="1588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0074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8-dar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443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-907" t="-273" r="37284" b="23504"/>
          <a:stretch/>
        </p:blipFill>
        <p:spPr>
          <a:xfrm>
            <a:off x="2251659" y="207852"/>
            <a:ext cx="7914317" cy="6333147"/>
          </a:xfrm>
          <a:prstGeom prst="rect">
            <a:avLst/>
          </a:prstGeom>
          <a:ln>
            <a:solidFill>
              <a:srgbClr val="2365C7"/>
            </a:solidFill>
          </a:ln>
        </p:spPr>
      </p:pic>
    </p:spTree>
    <p:extLst>
      <p:ext uri="{BB962C8B-B14F-4D97-AF65-F5344CB8AC3E}">
        <p14:creationId xmlns:p14="http://schemas.microsoft.com/office/powerpoint/2010/main" val="342787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26611" y="95250"/>
            <a:ext cx="1045670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Mustaqil</a:t>
            </a:r>
            <a:r>
              <a:rPr lang="en-US" sz="5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bajarish</a:t>
            </a:r>
            <a:r>
              <a:rPr lang="en-US" sz="5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5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topshiriq</a:t>
            </a:r>
            <a:r>
              <a:rPr lang="en-US" sz="5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5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8120" y="1469723"/>
            <a:ext cx="11125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Savol</a:t>
            </a: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</a:t>
            </a: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topshiriqlarga</a:t>
            </a: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javob</a:t>
            </a: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toping. </a:t>
            </a:r>
            <a:r>
              <a:rPr kumimoji="0" lang="en-US" sz="480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(35-bet)</a:t>
            </a:r>
            <a:endParaRPr kumimoji="0" lang="ru-RU" sz="480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21191" y="3414053"/>
            <a:ext cx="105990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800" b="1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n-US" sz="4800" b="1" noProof="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4800" b="1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II </a:t>
            </a:r>
            <a:r>
              <a:rPr lang="en-US" sz="4800" b="1" noProof="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mashqlar</a:t>
            </a:r>
            <a:r>
              <a:rPr lang="en-US" sz="4800" b="1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80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4800" i="1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35-bet)</a:t>
            </a:r>
            <a:r>
              <a:rPr kumimoji="0" lang="en-US" sz="480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ru-RU" sz="480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21191" y="4648114"/>
            <a:ext cx="1059905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800" b="1" noProof="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Jadvalni</a:t>
            </a:r>
            <a:r>
              <a:rPr lang="en-US" sz="4800" b="1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noProof="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to‘ldiring</a:t>
            </a:r>
            <a:r>
              <a:rPr lang="en-US" sz="4800" b="1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800" i="1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4800" i="1" noProof="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Uyga</a:t>
            </a:r>
            <a:r>
              <a:rPr lang="en-US" sz="4800" i="1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i="1" noProof="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vazifa</a:t>
            </a:r>
            <a:r>
              <a:rPr lang="en-US" sz="4800" i="1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35-bet)</a:t>
            </a:r>
            <a:r>
              <a:rPr kumimoji="0" lang="en-US" sz="480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ru-RU" sz="480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429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30188" r="27814"/>
          <a:stretch/>
        </p:blipFill>
        <p:spPr>
          <a:xfrm>
            <a:off x="304800" y="1524000"/>
            <a:ext cx="11677650" cy="419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86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1612</TotalTime>
  <Words>502</Words>
  <Application>Microsoft Office PowerPoint</Application>
  <PresentationFormat>Широкоэкранный</PresentationFormat>
  <Paragraphs>138</Paragraphs>
  <Slides>33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33</vt:i4>
      </vt:variant>
    </vt:vector>
  </HeadingPairs>
  <TitlesOfParts>
    <vt:vector size="48" baseType="lpstr">
      <vt:lpstr>Microsoft YaHei</vt:lpstr>
      <vt:lpstr>Arial</vt:lpstr>
      <vt:lpstr>Arial Black</vt:lpstr>
      <vt:lpstr>Calibri</vt:lpstr>
      <vt:lpstr>Calibri Light</vt:lpstr>
      <vt:lpstr>Courier New</vt:lpstr>
      <vt:lpstr>Helvetica</vt:lpstr>
      <vt:lpstr>Open Sans</vt:lpstr>
      <vt:lpstr>Roboto Light</vt:lpstr>
      <vt:lpstr>Roboto Medium</vt:lpstr>
      <vt:lpstr>Times New Roman</vt:lpstr>
      <vt:lpstr>1_Office Theme</vt:lpstr>
      <vt:lpstr>Office Theme</vt:lpstr>
      <vt:lpstr>Тема Office</vt:lpstr>
      <vt:lpstr>Template PresentationGO</vt:lpstr>
      <vt:lpstr>Informatika va axborot texnologiyalari</vt:lpstr>
      <vt:lpstr>Презентация PowerPoint</vt:lpstr>
      <vt:lpstr>Презентация PowerPoint</vt:lpstr>
      <vt:lpstr>Informatika va axborot texnologiyalari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Feruza</dc:creator>
  <cp:lastModifiedBy>Пользователь</cp:lastModifiedBy>
  <cp:revision>221</cp:revision>
  <dcterms:created xsi:type="dcterms:W3CDTF">2020-04-30T17:20:46Z</dcterms:created>
  <dcterms:modified xsi:type="dcterms:W3CDTF">2020-10-02T10:21:21Z</dcterms:modified>
</cp:coreProperties>
</file>