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7" r:id="rId3"/>
    <p:sldMasterId id="2147483702" r:id="rId4"/>
  </p:sldMasterIdLst>
  <p:notesMasterIdLst>
    <p:notesMasterId r:id="rId38"/>
  </p:notesMasterIdLst>
  <p:handoutMasterIdLst>
    <p:handoutMasterId r:id="rId39"/>
  </p:handoutMasterIdLst>
  <p:sldIdLst>
    <p:sldId id="257" r:id="rId5"/>
    <p:sldId id="335" r:id="rId6"/>
    <p:sldId id="336" r:id="rId7"/>
    <p:sldId id="334" r:id="rId8"/>
    <p:sldId id="346" r:id="rId9"/>
    <p:sldId id="339" r:id="rId10"/>
    <p:sldId id="340" r:id="rId11"/>
    <p:sldId id="341" r:id="rId12"/>
    <p:sldId id="342" r:id="rId13"/>
    <p:sldId id="344" r:id="rId14"/>
    <p:sldId id="294" r:id="rId15"/>
    <p:sldId id="296" r:id="rId16"/>
    <p:sldId id="347" r:id="rId17"/>
    <p:sldId id="350" r:id="rId18"/>
    <p:sldId id="351" r:id="rId19"/>
    <p:sldId id="364" r:id="rId20"/>
    <p:sldId id="352" r:id="rId21"/>
    <p:sldId id="353" r:id="rId22"/>
    <p:sldId id="354" r:id="rId23"/>
    <p:sldId id="355" r:id="rId24"/>
    <p:sldId id="356" r:id="rId25"/>
    <p:sldId id="357" r:id="rId26"/>
    <p:sldId id="365" r:id="rId27"/>
    <p:sldId id="360" r:id="rId28"/>
    <p:sldId id="363" r:id="rId29"/>
    <p:sldId id="362" r:id="rId30"/>
    <p:sldId id="361" r:id="rId31"/>
    <p:sldId id="322" r:id="rId32"/>
    <p:sldId id="333" r:id="rId33"/>
    <p:sldId id="366" r:id="rId34"/>
    <p:sldId id="367" r:id="rId35"/>
    <p:sldId id="279" r:id="rId36"/>
    <p:sldId id="317" r:id="rId37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65C7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182" autoAdjust="0"/>
  </p:normalViewPr>
  <p:slideViewPr>
    <p:cSldViewPr snapToGrid="0">
      <p:cViewPr varScale="1">
        <p:scale>
          <a:sx n="61" d="100"/>
          <a:sy n="61" d="100"/>
        </p:scale>
        <p:origin x="5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529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99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663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92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50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19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50AD6-B0EB-42C5-87B0-847C8DA33D11}" type="datetimeFigureOut">
              <a:rPr lang="ru-RU" smtClean="0"/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40981-B557-4595-9D14-DE15A989C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551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052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15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53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813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37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10/2/2020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4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53.png"/><Relationship Id="rId12" Type="http://schemas.openxmlformats.org/officeDocument/2006/relationships/image" Target="../media/image6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11" Type="http://schemas.openxmlformats.org/officeDocument/2006/relationships/image" Target="../media/image52.png"/><Relationship Id="rId6" Type="http://schemas.openxmlformats.org/officeDocument/2006/relationships/image" Target="../media/image61.svg"/><Relationship Id="rId5" Type="http://schemas.openxmlformats.org/officeDocument/2006/relationships/image" Target="../media/image50.png"/><Relationship Id="rId10" Type="http://schemas.openxmlformats.org/officeDocument/2006/relationships/image" Target="../media/image65.svg"/><Relationship Id="rId4" Type="http://schemas.openxmlformats.org/officeDocument/2006/relationships/image" Target="../media/image59.svg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microsoft.com/office/2007/relationships/hdphoto" Target="../media/hdphoto5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2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jpe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4400" y="4298731"/>
            <a:ext cx="704193" cy="157655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algn="ctr" defTabSz="871057"/>
                <a:endParaRPr sz="240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algn="ctr" defTabSz="871057">
                <a:spcBef>
                  <a:spcPts val="264"/>
                </a:spcBef>
              </a:pPr>
              <a:r>
                <a:rPr lang="en-US" sz="4572" b="1" spc="21" dirty="0" smtClean="0">
                  <a:solidFill>
                    <a:srgbClr val="FEFEFE"/>
                  </a:solidFill>
                  <a:latin typeface="Arial"/>
                  <a:cs typeface="Arial"/>
                </a:rPr>
                <a:t>5- </a:t>
              </a:r>
              <a:r>
                <a:rPr lang="en-US" sz="4572" b="1" spc="21" dirty="0" err="1" smtClean="0">
                  <a:solidFill>
                    <a:srgbClr val="FEFEFE"/>
                  </a:solidFill>
                  <a:latin typeface="Arial"/>
                  <a:cs typeface="Arial"/>
                </a:rPr>
                <a:t>sinf</a:t>
              </a:r>
              <a:endParaRPr sz="4572" dirty="0">
                <a:solidFill>
                  <a:prstClr val="black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436849"/>
              </p:ext>
            </p:extLst>
          </p:nvPr>
        </p:nvGraphicFramePr>
        <p:xfrm>
          <a:off x="542408" y="1368596"/>
          <a:ext cx="11138314" cy="48699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20973">
                  <a:extLst>
                    <a:ext uri="{9D8B030D-6E8A-4147-A177-3AD203B41FA5}">
                      <a16:colId xmlns:a16="http://schemas.microsoft.com/office/drawing/2014/main" val="4015522497"/>
                    </a:ext>
                  </a:extLst>
                </a:gridCol>
                <a:gridCol w="6017341">
                  <a:extLst>
                    <a:ext uri="{9D8B030D-6E8A-4147-A177-3AD203B41FA5}">
                      <a16:colId xmlns:a16="http://schemas.microsoft.com/office/drawing/2014/main" val="1519694527"/>
                    </a:ext>
                  </a:extLst>
                </a:gridCol>
              </a:tblGrid>
              <a:tr h="84856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Inson</a:t>
                      </a:r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organizmi</a:t>
                      </a:r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Kompyuter</a:t>
                      </a:r>
                      <a:r>
                        <a:rPr lang="en-US" sz="4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qurilmasi</a:t>
                      </a:r>
                      <a:endParaRPr lang="ru-RU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34890"/>
                  </a:ext>
                </a:extLst>
              </a:tr>
              <a:tr h="1340468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Nutq</a:t>
                      </a:r>
                      <a:r>
                        <a:rPr lang="en-US" sz="4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4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harakatlanish</a:t>
                      </a:r>
                      <a:r>
                        <a:rPr lang="en-US" sz="4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tizimi</a:t>
                      </a:r>
                      <a:r>
                        <a:rPr lang="en-US" sz="4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4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6213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Monitor, </a:t>
                      </a: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kolonka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8903325"/>
                  </a:ext>
                </a:extLst>
              </a:tr>
              <a:tr h="1340468">
                <a:tc>
                  <a:txBody>
                    <a:bodyPr/>
                    <a:lstStyle/>
                    <a:p>
                      <a:pPr algn="ctr"/>
                      <a:r>
                        <a:rPr lang="en-US" sz="4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Miya</a:t>
                      </a:r>
                      <a:endParaRPr lang="ru-RU" sz="4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6213" indent="0"/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Protsessor</a:t>
                      </a:r>
                      <a:endParaRPr lang="ru-RU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2132694"/>
                  </a:ext>
                </a:extLst>
              </a:tr>
              <a:tr h="1340468"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Sezgi</a:t>
                      </a:r>
                      <a:r>
                        <a:rPr lang="en-US" sz="4000" b="1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1" i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</a:t>
                      </a:r>
                      <a:endParaRPr lang="ru-RU" sz="4000" b="1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176213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Klaviatura</a:t>
                      </a:r>
                      <a:endParaRPr lang="en-US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176213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sichqoncha</a:t>
                      </a:r>
                      <a:endParaRPr lang="ru-RU" sz="4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626929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54476" y="253019"/>
            <a:ext cx="78908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O‘tilgan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mavzuni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takrorlash</a:t>
            </a:r>
            <a:endParaRPr lang="ru-RU" sz="4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91200" y="2366682"/>
            <a:ext cx="5647765" cy="1057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791199" y="3773707"/>
            <a:ext cx="5647765" cy="1057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91199" y="5024066"/>
            <a:ext cx="5647765" cy="1125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15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4538933" y="246071"/>
            <a:ext cx="32520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Klaviatura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1016"/>
          <a:stretch/>
        </p:blipFill>
        <p:spPr>
          <a:xfrm>
            <a:off x="5302567" y="2316480"/>
            <a:ext cx="6677025" cy="4202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" y="1447800"/>
            <a:ext cx="5684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Klaviatura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inson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bilan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kompyuter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o‘rtasida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muloqot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vazifasini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bajaruvchi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vosita</a:t>
            </a:r>
            <a:r>
              <a:rPr lang="en-US" sz="4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hisoblanadi</a:t>
            </a:r>
            <a:r>
              <a:rPr lang="ru-RU" sz="4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лавиатура Genius SlimStar 13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376" y="2941320"/>
            <a:ext cx="10324208" cy="34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лавиатура Genius SlimStar 130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5" t="64472" r="49143" b="24287"/>
          <a:stretch/>
        </p:blipFill>
        <p:spPr bwMode="auto">
          <a:xfrm>
            <a:off x="6690418" y="1218298"/>
            <a:ext cx="1382299" cy="14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лавиатура Genius SlimStar 130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t="51474" r="72684" b="37084"/>
          <a:stretch/>
        </p:blipFill>
        <p:spPr bwMode="auto">
          <a:xfrm>
            <a:off x="4837029" y="1210719"/>
            <a:ext cx="1460344" cy="141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лавиатура Genius SlimStar 130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4" t="64470" r="44705" b="23938"/>
          <a:stretch/>
        </p:blipFill>
        <p:spPr bwMode="auto">
          <a:xfrm>
            <a:off x="8465762" y="1245991"/>
            <a:ext cx="1381572" cy="141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лавиатура Genius SlimStar 130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8" t="39322" r="28676" b="50503"/>
          <a:stretch/>
        </p:blipFill>
        <p:spPr bwMode="auto">
          <a:xfrm>
            <a:off x="2806271" y="1236284"/>
            <a:ext cx="1637713" cy="142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6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721425" y="2062223"/>
            <a:ext cx="9288895" cy="3111500"/>
            <a:chOff x="380" y="803"/>
            <a:chExt cx="5205" cy="187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803"/>
              <a:ext cx="5205" cy="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80" y="803"/>
              <a:ext cx="5205" cy="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87963" y="1285223"/>
            <a:ext cx="11641098" cy="5059821"/>
            <a:chOff x="1419226" y="111483"/>
            <a:chExt cx="11641098" cy="5059821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10955123" y="331875"/>
              <a:ext cx="2105201" cy="41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Indikatorlar</a:t>
              </a:r>
              <a:endParaRPr lang="ru-RU" alt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AutoShape 5"/>
            <p:cNvSpPr>
              <a:spLocks noChangeArrowheads="1"/>
            </p:cNvSpPr>
            <p:nvPr/>
          </p:nvSpPr>
          <p:spPr bwMode="auto">
            <a:xfrm>
              <a:off x="2024063" y="111484"/>
              <a:ext cx="428625" cy="428625"/>
            </a:xfrm>
            <a:prstGeom prst="roundRect">
              <a:avLst>
                <a:gd name="adj" fmla="val 16667"/>
              </a:avLst>
            </a:prstGeom>
            <a:solidFill>
              <a:srgbClr val="95B3D7"/>
            </a:solidFill>
            <a:ln w="25560" cap="sq">
              <a:solidFill>
                <a:srgbClr val="3276C8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endParaRPr lang="ru-RU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2452688" y="111483"/>
              <a:ext cx="3857625" cy="41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Funksional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tugmachalar</a:t>
              </a:r>
              <a:endParaRPr lang="ru-RU" alt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1419226" y="4483166"/>
              <a:ext cx="428625" cy="42862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560" cap="sq">
              <a:solidFill>
                <a:srgbClr val="558ED5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endParaRPr lang="ru-RU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1905934" y="4405069"/>
              <a:ext cx="1993151" cy="74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Alifbo-raqamli</a:t>
              </a:r>
              <a:endParaRPr lang="en-US" altLang="ru-RU" sz="2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Tx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tugmachalar</a:t>
              </a:r>
              <a:endParaRPr lang="ru-RU" alt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AutoShape 7"/>
            <p:cNvSpPr>
              <a:spLocks noChangeArrowheads="1"/>
            </p:cNvSpPr>
            <p:nvPr/>
          </p:nvSpPr>
          <p:spPr bwMode="auto">
            <a:xfrm>
              <a:off x="6310313" y="128459"/>
              <a:ext cx="428625" cy="428625"/>
            </a:xfrm>
            <a:prstGeom prst="roundRect">
              <a:avLst>
                <a:gd name="adj" fmla="val 16667"/>
              </a:avLst>
            </a:prstGeom>
            <a:solidFill>
              <a:srgbClr val="FFC44F"/>
            </a:solidFill>
            <a:ln w="25560" cap="sq">
              <a:solidFill>
                <a:srgbClr val="E46C0A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endParaRPr lang="ru-RU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>
              <a:off x="6738938" y="157033"/>
              <a:ext cx="5357813" cy="41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Raqamli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tugmachalar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paneli</a:t>
              </a:r>
              <a:endParaRPr lang="ru-RU" alt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AutoShape 11"/>
            <p:cNvSpPr>
              <a:spLocks noChangeArrowheads="1"/>
            </p:cNvSpPr>
            <p:nvPr/>
          </p:nvSpPr>
          <p:spPr bwMode="auto">
            <a:xfrm>
              <a:off x="4649397" y="4431403"/>
              <a:ext cx="428625" cy="428625"/>
            </a:xfrm>
            <a:prstGeom prst="roundRect">
              <a:avLst>
                <a:gd name="adj" fmla="val 16667"/>
              </a:avLst>
            </a:prstGeom>
            <a:solidFill>
              <a:srgbClr val="CC706E"/>
            </a:solidFill>
            <a:ln w="25560" cap="sq">
              <a:solidFill>
                <a:srgbClr val="E44A4E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endParaRPr lang="ru-RU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>
              <a:off x="5112479" y="4405069"/>
              <a:ext cx="4782161" cy="74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Maxsus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xizmat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vazifasini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buClrTx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boshqaruvchi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tugmachalar</a:t>
              </a:r>
              <a:endParaRPr lang="ru-RU" alt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AutoShape 13"/>
            <p:cNvSpPr>
              <a:spLocks noChangeArrowheads="1"/>
            </p:cNvSpPr>
            <p:nvPr/>
          </p:nvSpPr>
          <p:spPr bwMode="auto">
            <a:xfrm>
              <a:off x="9018874" y="4430459"/>
              <a:ext cx="428625" cy="428625"/>
            </a:xfrm>
            <a:prstGeom prst="roundRect">
              <a:avLst>
                <a:gd name="adj" fmla="val 16667"/>
              </a:avLst>
            </a:prstGeom>
            <a:solidFill>
              <a:srgbClr val="37FF91"/>
            </a:solidFill>
            <a:ln w="25560" cap="sq">
              <a:solidFill>
                <a:srgbClr val="00B050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endParaRPr lang="ru-RU" sz="2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 Box 14"/>
            <p:cNvSpPr txBox="1">
              <a:spLocks noChangeArrowheads="1"/>
            </p:cNvSpPr>
            <p:nvPr/>
          </p:nvSpPr>
          <p:spPr bwMode="auto">
            <a:xfrm>
              <a:off x="9463233" y="4430459"/>
              <a:ext cx="2983780" cy="7408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Kursorni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boshqarish</a:t>
              </a:r>
              <a:r>
                <a:rPr lang="en-US" altLang="ru-RU" sz="21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buClrTx/>
                <a:buFontTx/>
                <a:buNone/>
              </a:pPr>
              <a:r>
                <a:rPr lang="en-US" altLang="ru-RU" sz="21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tugmachalari</a:t>
              </a:r>
              <a:endParaRPr lang="ru-RU" altLang="ru-RU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1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67233" y="303221"/>
            <a:ext cx="79624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Alifbo-raqamli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6351" y="1374514"/>
            <a:ext cx="10744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latin typeface="Roboto Light"/>
              </a:rPr>
              <a:t>Lotin</a:t>
            </a:r>
            <a:r>
              <a:rPr lang="en-US" sz="4000" dirty="0">
                <a:latin typeface="Roboto Light"/>
              </a:rPr>
              <a:t>, </a:t>
            </a:r>
            <a:r>
              <a:rPr lang="en-US" sz="4000" dirty="0" err="1">
                <a:latin typeface="Roboto Light"/>
              </a:rPr>
              <a:t>kirill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harflari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yoki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arab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raqamlari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ko‘rsatilgan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tugmachalar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guruhidan</a:t>
            </a:r>
            <a:r>
              <a:rPr lang="en-US" sz="4000" dirty="0">
                <a:latin typeface="Roboto Light"/>
              </a:rPr>
              <a:t> </a:t>
            </a:r>
            <a:r>
              <a:rPr lang="en-US" sz="4000" dirty="0" err="1">
                <a:latin typeface="Roboto Light"/>
              </a:rPr>
              <a:t>iborat</a:t>
            </a:r>
            <a:r>
              <a:rPr lang="en-US" sz="4000" dirty="0">
                <a:latin typeface="Roboto Light"/>
              </a:rPr>
              <a:t>. </a:t>
            </a:r>
          </a:p>
          <a:p>
            <a:r>
              <a:rPr lang="en-US" sz="4000" b="1" dirty="0" err="1">
                <a:latin typeface="Roboto Medium"/>
              </a:rPr>
              <a:t>Raqamlar</a:t>
            </a:r>
            <a:r>
              <a:rPr lang="en-US" sz="4000" b="1" dirty="0">
                <a:latin typeface="Roboto Medium"/>
              </a:rPr>
              <a:t>:</a:t>
            </a:r>
            <a:r>
              <a:rPr lang="en-US" sz="4000" dirty="0">
                <a:latin typeface="Roboto Medium"/>
              </a:rPr>
              <a:t> 0 1 2 3 4 5 6 7 8 9 . </a:t>
            </a:r>
          </a:p>
          <a:p>
            <a:r>
              <a:rPr lang="en-US" sz="4000" b="1" dirty="0" err="1">
                <a:latin typeface="Roboto Medium"/>
              </a:rPr>
              <a:t>Belgilar</a:t>
            </a:r>
            <a:r>
              <a:rPr lang="en-US" sz="4000" b="1" dirty="0">
                <a:latin typeface="Roboto Medium"/>
              </a:rPr>
              <a:t>:</a:t>
            </a:r>
            <a:r>
              <a:rPr lang="en-US" sz="4000" dirty="0">
                <a:latin typeface="Roboto Medium"/>
              </a:rPr>
              <a:t> @ № ! $ &amp; * + ( ) = / </a:t>
            </a:r>
            <a:r>
              <a:rPr lang="en-US" sz="4000" dirty="0" err="1">
                <a:latin typeface="Roboto Medium"/>
              </a:rPr>
              <a:t>va</a:t>
            </a:r>
            <a:r>
              <a:rPr lang="en-US" sz="4000" dirty="0">
                <a:latin typeface="Roboto Medium"/>
              </a:rPr>
              <a:t> </a:t>
            </a:r>
            <a:r>
              <a:rPr lang="en-US" sz="4000" dirty="0" err="1">
                <a:latin typeface="Roboto Medium"/>
              </a:rPr>
              <a:t>h.k</a:t>
            </a:r>
            <a:r>
              <a:rPr lang="en-US" sz="4000" dirty="0">
                <a:latin typeface="Roboto Medium"/>
              </a:rPr>
              <a:t> </a:t>
            </a:r>
          </a:p>
          <a:p>
            <a:r>
              <a:rPr lang="en-US" sz="4000" b="1" dirty="0" err="1">
                <a:latin typeface="Roboto Medium"/>
              </a:rPr>
              <a:t>Lotin</a:t>
            </a:r>
            <a:r>
              <a:rPr lang="en-US" sz="4000" b="1" dirty="0">
                <a:latin typeface="Roboto Medium"/>
              </a:rPr>
              <a:t> </a:t>
            </a:r>
            <a:r>
              <a:rPr lang="en-US" sz="4000" b="1" dirty="0" err="1">
                <a:latin typeface="Roboto Medium"/>
              </a:rPr>
              <a:t>va</a:t>
            </a:r>
            <a:r>
              <a:rPr lang="en-US" sz="4000" b="1" dirty="0">
                <a:latin typeface="Roboto Medium"/>
              </a:rPr>
              <a:t> </a:t>
            </a:r>
            <a:r>
              <a:rPr lang="en-US" sz="4000" b="1" dirty="0" err="1">
                <a:latin typeface="Roboto Medium"/>
              </a:rPr>
              <a:t>kirill</a:t>
            </a:r>
            <a:r>
              <a:rPr lang="en-US" sz="4000" b="1" dirty="0">
                <a:latin typeface="Roboto Medium"/>
              </a:rPr>
              <a:t> </a:t>
            </a:r>
            <a:r>
              <a:rPr lang="en-US" sz="4000" b="1" dirty="0" err="1">
                <a:latin typeface="Roboto Medium"/>
              </a:rPr>
              <a:t>alifbosi</a:t>
            </a:r>
            <a:r>
              <a:rPr lang="en-US" sz="4000" b="1" dirty="0">
                <a:latin typeface="Roboto Medium"/>
              </a:rPr>
              <a:t> </a:t>
            </a:r>
            <a:r>
              <a:rPr lang="en-US" sz="4000" b="1" dirty="0" err="1">
                <a:latin typeface="Roboto Medium"/>
              </a:rPr>
              <a:t>harflari</a:t>
            </a:r>
            <a:r>
              <a:rPr lang="en-US" sz="4000" b="1" dirty="0">
                <a:latin typeface="Roboto Medium"/>
              </a:rPr>
              <a:t>: </a:t>
            </a:r>
            <a:r>
              <a:rPr lang="en-US" sz="4000" dirty="0">
                <a:latin typeface="Roboto Medium"/>
              </a:rPr>
              <a:t>q(</a:t>
            </a:r>
            <a:r>
              <a:rPr lang="ru-RU" sz="4000" dirty="0">
                <a:latin typeface="Roboto Medium"/>
              </a:rPr>
              <a:t>й), </a:t>
            </a:r>
            <a:r>
              <a:rPr lang="en-US" sz="4000" dirty="0">
                <a:latin typeface="Roboto Medium"/>
              </a:rPr>
              <a:t>w(</a:t>
            </a:r>
            <a:r>
              <a:rPr lang="ru-RU" sz="4000" dirty="0">
                <a:latin typeface="Roboto Medium"/>
              </a:rPr>
              <a:t>ц), </a:t>
            </a:r>
            <a:r>
              <a:rPr lang="en-US" sz="4000" dirty="0">
                <a:latin typeface="Roboto Medium"/>
              </a:rPr>
              <a:t>e(</a:t>
            </a:r>
            <a:r>
              <a:rPr lang="ru-RU" sz="4000" dirty="0">
                <a:latin typeface="Roboto Medium"/>
              </a:rPr>
              <a:t>у), </a:t>
            </a:r>
            <a:r>
              <a:rPr lang="en-US" sz="4000" dirty="0">
                <a:latin typeface="Roboto Medium"/>
              </a:rPr>
              <a:t>r(</a:t>
            </a:r>
            <a:r>
              <a:rPr lang="ru-RU" sz="4000" dirty="0">
                <a:latin typeface="Roboto Medium"/>
              </a:rPr>
              <a:t>к), </a:t>
            </a:r>
            <a:r>
              <a:rPr lang="en-US" sz="4000" dirty="0">
                <a:latin typeface="Roboto Medium"/>
              </a:rPr>
              <a:t>t(</a:t>
            </a:r>
            <a:r>
              <a:rPr lang="ru-RU" sz="4000" dirty="0">
                <a:latin typeface="Roboto Medium"/>
              </a:rPr>
              <a:t>е), </a:t>
            </a:r>
            <a:r>
              <a:rPr lang="en-US" sz="4000" dirty="0">
                <a:latin typeface="Roboto Medium"/>
              </a:rPr>
              <a:t>y(</a:t>
            </a:r>
            <a:r>
              <a:rPr lang="ru-RU" sz="4000" dirty="0">
                <a:latin typeface="Roboto Medium"/>
              </a:rPr>
              <a:t>н) … </a:t>
            </a:r>
            <a:endParaRPr lang="ru-RU" sz="4000" dirty="0"/>
          </a:p>
        </p:txBody>
      </p:sp>
      <p:pic>
        <p:nvPicPr>
          <p:cNvPr id="7" name="Picture 2" descr="Apple клавиатура Wireless Keyboard SWE - Клавиатуры - Photo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38704" r="10792" b="54750"/>
          <a:stretch/>
        </p:blipFill>
        <p:spPr bwMode="auto">
          <a:xfrm>
            <a:off x="420217" y="5285672"/>
            <a:ext cx="11534301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5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22653" y="322361"/>
            <a:ext cx="27142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PROBEL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6473" y="2539841"/>
            <a:ext cx="9281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latin typeface="Roboto Light"/>
              </a:rPr>
              <a:t>Bo‘shjoytashlanmayyozilganmatn</a:t>
            </a:r>
            <a:endParaRPr lang="ru-RU" sz="4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42657" y="1411842"/>
            <a:ext cx="11777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PROBEL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joy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qoldirish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tugmachasi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312416" y="3790950"/>
            <a:ext cx="8109823" cy="2438400"/>
            <a:chOff x="380" y="803"/>
            <a:chExt cx="5205" cy="187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" y="803"/>
              <a:ext cx="5205" cy="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" y="803"/>
              <a:ext cx="5205" cy="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cxnSp>
        <p:nvCxnSpPr>
          <p:cNvPr id="12" name="Прямая со стрелкой 11"/>
          <p:cNvCxnSpPr/>
          <p:nvPr/>
        </p:nvCxnSpPr>
        <p:spPr>
          <a:xfrm>
            <a:off x="1237129" y="4518212"/>
            <a:ext cx="3252174" cy="14063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234888" y="2409680"/>
            <a:ext cx="10264878" cy="1017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Roboto Light"/>
              </a:rPr>
              <a:t>Bo‘sh</a:t>
            </a:r>
            <a:r>
              <a:rPr lang="en-US" sz="4400" b="1" dirty="0" smtClean="0">
                <a:solidFill>
                  <a:schemeClr val="tx1"/>
                </a:solidFill>
                <a:latin typeface="Roboto Light"/>
              </a:rPr>
              <a:t> joy </a:t>
            </a:r>
            <a:r>
              <a:rPr lang="en-US" sz="4400" b="1" dirty="0" err="1" smtClean="0">
                <a:solidFill>
                  <a:schemeClr val="tx1"/>
                </a:solidFill>
                <a:latin typeface="Roboto Light"/>
              </a:rPr>
              <a:t>tashlanmay</a:t>
            </a:r>
            <a:r>
              <a:rPr lang="en-US" sz="4400" b="1" dirty="0" smtClean="0">
                <a:solidFill>
                  <a:schemeClr val="tx1"/>
                </a:solidFill>
                <a:latin typeface="Roboto Light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Roboto Light"/>
              </a:rPr>
              <a:t>yozilgan</a:t>
            </a:r>
            <a:r>
              <a:rPr lang="en-US" sz="4400" b="1" dirty="0" smtClean="0">
                <a:solidFill>
                  <a:schemeClr val="tx1"/>
                </a:solidFill>
                <a:latin typeface="Roboto Light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Roboto Light"/>
              </a:rPr>
              <a:t>matn</a:t>
            </a:r>
            <a:r>
              <a:rPr lang="ru-RU" sz="4400" b="1" dirty="0" smtClean="0">
                <a:solidFill>
                  <a:schemeClr val="tx1"/>
                </a:solidFill>
                <a:latin typeface="Roboto Light"/>
              </a:rPr>
              <a:t>.</a:t>
            </a:r>
            <a:endParaRPr lang="ru-RU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55277" y="256064"/>
            <a:ext cx="88673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Matn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ichida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yurgich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(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kursor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Компьютерная мышь PNG фото скачать бесплатно">
            <a:extLst>
              <a:ext uri="{FF2B5EF4-FFF2-40B4-BE49-F238E27FC236}">
                <a16:creationId xmlns:a16="http://schemas.microsoft.com/office/drawing/2014/main" id="{F20C401B-C56B-4C12-AFB9-49EFA4E7E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44" y="1618530"/>
            <a:ext cx="3009674" cy="245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B771E32-B55A-407D-B5D5-C3C0DCAA14AF}"/>
              </a:ext>
            </a:extLst>
          </p:cNvPr>
          <p:cNvGrpSpPr/>
          <p:nvPr/>
        </p:nvGrpSpPr>
        <p:grpSpPr>
          <a:xfrm>
            <a:off x="5699073" y="4011341"/>
            <a:ext cx="989886" cy="1257177"/>
            <a:chOff x="2689412" y="4356846"/>
            <a:chExt cx="322728" cy="485684"/>
          </a:xfrm>
        </p:grpSpPr>
        <p:sp>
          <p:nvSpPr>
            <p:cNvPr id="9" name="Правая круглая скобка 8">
              <a:extLst>
                <a:ext uri="{FF2B5EF4-FFF2-40B4-BE49-F238E27FC236}">
                  <a16:creationId xmlns:a16="http://schemas.microsoft.com/office/drawing/2014/main" id="{E18097A7-45E0-4E46-9B11-C58E64DFB0EA}"/>
                </a:ext>
              </a:extLst>
            </p:cNvPr>
            <p:cNvSpPr/>
            <p:nvPr/>
          </p:nvSpPr>
          <p:spPr>
            <a:xfrm>
              <a:off x="2689412" y="4356847"/>
              <a:ext cx="161364" cy="485683"/>
            </a:xfrm>
            <a:prstGeom prst="rightBracket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авая круглая скобка 9">
              <a:extLst>
                <a:ext uri="{FF2B5EF4-FFF2-40B4-BE49-F238E27FC236}">
                  <a16:creationId xmlns:a16="http://schemas.microsoft.com/office/drawing/2014/main" id="{3533FF86-CF34-4C0C-9DAA-435D890CBE37}"/>
                </a:ext>
              </a:extLst>
            </p:cNvPr>
            <p:cNvSpPr/>
            <p:nvPr/>
          </p:nvSpPr>
          <p:spPr>
            <a:xfrm flipH="1">
              <a:off x="2850776" y="4356846"/>
              <a:ext cx="161364" cy="485683"/>
            </a:xfrm>
            <a:prstGeom prst="rightBracket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7594762" y="2231968"/>
            <a:ext cx="38715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Sichqoncha</a:t>
            </a:r>
            <a:endParaRPr lang="ru-RU" sz="4800" b="1" dirty="0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859622" y="2141829"/>
            <a:ext cx="12412" cy="703285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437672" y="4004774"/>
            <a:ext cx="1261401" cy="65994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7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90600" y="251996"/>
            <a:ext cx="11049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Kursorni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boshqarish</a:t>
            </a: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tugmachalari</a:t>
            </a:r>
            <a:r>
              <a:rPr lang="en-US" sz="44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943949"/>
              </p:ext>
            </p:extLst>
          </p:nvPr>
        </p:nvGraphicFramePr>
        <p:xfrm>
          <a:off x="527050" y="1524000"/>
          <a:ext cx="11303000" cy="4389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7865">
                  <a:extLst>
                    <a:ext uri="{9D8B030D-6E8A-4147-A177-3AD203B41FA5}">
                      <a16:colId xmlns:a16="http://schemas.microsoft.com/office/drawing/2014/main" val="204005143"/>
                    </a:ext>
                  </a:extLst>
                </a:gridCol>
                <a:gridCol w="4055528">
                  <a:extLst>
                    <a:ext uri="{9D8B030D-6E8A-4147-A177-3AD203B41FA5}">
                      <a16:colId xmlns:a16="http://schemas.microsoft.com/office/drawing/2014/main" val="1686091435"/>
                    </a:ext>
                  </a:extLst>
                </a:gridCol>
                <a:gridCol w="1895301">
                  <a:extLst>
                    <a:ext uri="{9D8B030D-6E8A-4147-A177-3AD203B41FA5}">
                      <a16:colId xmlns:a16="http://schemas.microsoft.com/office/drawing/2014/main" val="2566339597"/>
                    </a:ext>
                  </a:extLst>
                </a:gridCol>
                <a:gridCol w="3734306">
                  <a:extLst>
                    <a:ext uri="{9D8B030D-6E8A-4147-A177-3AD203B41FA5}">
                      <a16:colId xmlns:a16="http://schemas.microsoft.com/office/drawing/2014/main" val="3421252567"/>
                    </a:ext>
                  </a:extLst>
                </a:gridCol>
              </a:tblGrid>
              <a:tr h="1123950">
                <a:tc>
                  <a:txBody>
                    <a:bodyPr/>
                    <a:lstStyle/>
                    <a:p>
                      <a:r>
                        <a:rPr lang="en-US" sz="3200" b="1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Home 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satr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boshiga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o‘tkazish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bir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belgi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oldinga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o‘tkazish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4276103"/>
                  </a:ext>
                </a:extLst>
              </a:tr>
              <a:tr h="1094803">
                <a:tc>
                  <a:txBody>
                    <a:bodyPr/>
                    <a:lstStyle/>
                    <a:p>
                      <a:r>
                        <a:rPr lang="en-US" sz="3200" b="1" i="0" u="none" strike="noStrike" baseline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End</a:t>
                      </a:r>
                      <a:endParaRPr lang="en-US" sz="3200" b="1" i="0" u="none" strike="noStrike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 satr oxiriga o‘tkazish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 bir belgi </a:t>
                      </a:r>
                    </a:p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keyinga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o‘tkazish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133642"/>
                  </a:ext>
                </a:extLst>
              </a:tr>
              <a:tr h="1100295">
                <a:tc>
                  <a:txBody>
                    <a:bodyPr/>
                    <a:lstStyle/>
                    <a:p>
                      <a:r>
                        <a:rPr lang="en-US" sz="3200" b="1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PgUp</a:t>
                      </a:r>
                      <a:endParaRPr lang="en-US" sz="3200" b="1" i="0" u="none" strike="noStrike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avvalgi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sahifaga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o‘tkazish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bir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satr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yuqoriga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o‘tkazish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36870"/>
                  </a:ext>
                </a:extLst>
              </a:tr>
              <a:tr h="1070262">
                <a:tc>
                  <a:txBody>
                    <a:bodyPr/>
                    <a:lstStyle/>
                    <a:p>
                      <a:r>
                        <a:rPr lang="en-US" sz="3200" b="1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PgDn</a:t>
                      </a:r>
                      <a:endParaRPr lang="en-US" sz="3200" b="1" i="0" u="none" strike="noStrike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keyingi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sahifaga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o‘tkazish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Kursorni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bir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satr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pastga</a:t>
                      </a:r>
                      <a:r>
                        <a:rPr lang="en-US" sz="3200" b="0" i="0" u="none" strike="noStrike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i="0" u="none" strike="noStrike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o‘tkazish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504990"/>
                  </a:ext>
                </a:extLst>
              </a:tr>
            </a:tbl>
          </a:graphicData>
        </a:graphic>
      </p:graphicFrame>
      <p:sp>
        <p:nvSpPr>
          <p:cNvPr id="10" name="Стрелка вправо 9"/>
          <p:cNvSpPr/>
          <p:nvPr/>
        </p:nvSpPr>
        <p:spPr>
          <a:xfrm rot="10800000">
            <a:off x="6515100" y="1714500"/>
            <a:ext cx="1143000" cy="74295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667500" y="2883813"/>
            <a:ext cx="1143000" cy="74295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6702790" y="3938551"/>
            <a:ext cx="920020" cy="74295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6702790" y="5061197"/>
            <a:ext cx="920020" cy="74295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1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лавиша переключения регистров клавиатуры. Название клавиши ...">
            <a:extLst>
              <a:ext uri="{FF2B5EF4-FFF2-40B4-BE49-F238E27FC236}">
                <a16:creationId xmlns:a16="http://schemas.microsoft.com/office/drawing/2014/main" id="{627708CF-1CE5-4D1B-BDF5-FEFC9CAA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866" y="2815224"/>
            <a:ext cx="3362077" cy="120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ownload Free png File:Oxygen480-actions-key-enter.svg - Wikimedia ...">
            <a:extLst>
              <a:ext uri="{FF2B5EF4-FFF2-40B4-BE49-F238E27FC236}">
                <a16:creationId xmlns:a16="http://schemas.microsoft.com/office/drawing/2014/main" id="{8C4E2AB6-12C1-410D-BF7F-6333F298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4" y="2840956"/>
            <a:ext cx="2016305" cy="20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Магнит Кнопка Esc купить на Printdirect.ru | 4628914-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3" t="13601" r="12720" b="14316"/>
          <a:stretch/>
        </p:blipFill>
        <p:spPr bwMode="auto">
          <a:xfrm>
            <a:off x="956068" y="1193230"/>
            <a:ext cx="1534277" cy="14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5877634" y="1444118"/>
            <a:ext cx="2747787" cy="1165666"/>
            <a:chOff x="3203848" y="908720"/>
            <a:chExt cx="864096" cy="936104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203848" y="908720"/>
              <a:ext cx="864096" cy="936104"/>
            </a:xfrm>
            <a:prstGeom prst="roundRect">
              <a:avLst/>
            </a:prstGeom>
            <a:solidFill>
              <a:srgbClr val="FFFFFF">
                <a:lumMod val="8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prst="convex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Microsoft YaHei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39852" y="1174661"/>
              <a:ext cx="792088" cy="35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Microsoft YaHei"/>
                </a:rPr>
                <a:t>Caps Lock</a:t>
              </a:r>
              <a:r>
                <a:rPr kumimoji="0" lang="ru-RU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Microsoft YaHei"/>
                </a:rPr>
                <a:t> </a:t>
              </a:r>
            </a:p>
          </p:txBody>
        </p:sp>
      </p:grpSp>
      <p:pic>
        <p:nvPicPr>
          <p:cNvPr id="13" name="Picture 6" descr="Ctrl Key PNG Transparent Ctrl Key.PNG Images. | PlusPNG">
            <a:extLst>
              <a:ext uri="{FF2B5EF4-FFF2-40B4-BE49-F238E27FC236}">
                <a16:creationId xmlns:a16="http://schemas.microsoft.com/office/drawing/2014/main" id="{DEB823D9-612A-4DB6-8AB2-26E126D4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90" y="5079595"/>
            <a:ext cx="1482291" cy="13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8477" y="265533"/>
            <a:ext cx="120205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Maxsus</a:t>
            </a:r>
            <a:r>
              <a:rPr lang="en-US" sz="3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 Black" panose="020B0A04020102020204" pitchFamily="34" charset="0"/>
              </a:rPr>
              <a:t>vazifalarni</a:t>
            </a:r>
            <a:r>
              <a:rPr lang="en-US" sz="3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 Black" panose="020B0A04020102020204" pitchFamily="34" charset="0"/>
              </a:rPr>
              <a:t>bajaruvchi</a:t>
            </a:r>
            <a:r>
              <a:rPr lang="en-US" sz="3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r>
              <a:rPr lang="en-US" sz="3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3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25010" y="1607192"/>
            <a:ext cx="31035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amalni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bekor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67727" y="3047853"/>
            <a:ext cx="2971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Roboto Light"/>
              </a:rPr>
              <a:t>Buyruq</a:t>
            </a:r>
            <a:r>
              <a:rPr lang="en-US" sz="3200" dirty="0" smtClean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yoki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amalni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tasdiqlash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Roboto Light"/>
              </a:rPr>
              <a:t>	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530566" y="4123592"/>
            <a:ext cx="4083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Roboto Light"/>
              </a:rPr>
              <a:t>Bosh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harfni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yozish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yoki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sonlar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birga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kelgan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belgilarni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tanlash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dirty="0">
                <a:solidFill>
                  <a:srgbClr val="000000"/>
                </a:solidFill>
                <a:latin typeface="Roboto Light"/>
              </a:rPr>
              <a:t>	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717060" y="1444118"/>
            <a:ext cx="3295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Roboto Light"/>
              </a:rPr>
              <a:t>Faqat</a:t>
            </a:r>
            <a:r>
              <a:rPr lang="en-US" sz="3200" dirty="0" smtClean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bosh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harflarni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Roboto Light"/>
              </a:rPr>
              <a:t>yozish</a:t>
            </a:r>
            <a:r>
              <a:rPr lang="en-US" sz="3200" dirty="0">
                <a:solidFill>
                  <a:srgbClr val="000000"/>
                </a:solidFill>
                <a:latin typeface="Roboto Light"/>
              </a:rPr>
              <a:t> 	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67727" y="5108477"/>
            <a:ext cx="4478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klavishlar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Roboto Ligh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1966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lete Button Clipart Best Png #28574 - Free Icons and PNG Backgrounds">
            <a:extLst>
              <a:ext uri="{FF2B5EF4-FFF2-40B4-BE49-F238E27FC236}">
                <a16:creationId xmlns:a16="http://schemas.microsoft.com/office/drawing/2014/main" id="{BE8FB4D3-EEC7-4AB2-8FB9-8A68C56D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6" y="1420035"/>
            <a:ext cx="1618569" cy="15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ackspace Key Clipart Black And White">
            <a:extLst>
              <a:ext uri="{FF2B5EF4-FFF2-40B4-BE49-F238E27FC236}">
                <a16:creationId xmlns:a16="http://schemas.microsoft.com/office/drawing/2014/main" id="{A8F6B910-4791-4C1F-A4F7-F5ADACAFA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6" y="3609477"/>
            <a:ext cx="2779205" cy="13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trl Key PNG Transparent Ctrl Key.PNG Images. | PlusPNG">
            <a:extLst>
              <a:ext uri="{FF2B5EF4-FFF2-40B4-BE49-F238E27FC236}">
                <a16:creationId xmlns:a16="http://schemas.microsoft.com/office/drawing/2014/main" id="{DEB823D9-612A-4DB6-8AB2-26E126D4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30" y="3507893"/>
            <a:ext cx="1628066" cy="15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ssessment Literacy - NORTHERN UTAH UNISER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76" y="1420035"/>
            <a:ext cx="1616906" cy="152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trl Key PNG Transparent Ctrl Key.PNG Images. | PlusPNG">
            <a:extLst>
              <a:ext uri="{FF2B5EF4-FFF2-40B4-BE49-F238E27FC236}">
                <a16:creationId xmlns:a16="http://schemas.microsoft.com/office/drawing/2014/main" id="{DEB823D9-612A-4DB6-8AB2-26E126D45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5" t="39840" r="16760" b="14237"/>
          <a:stretch/>
        </p:blipFill>
        <p:spPr bwMode="auto">
          <a:xfrm>
            <a:off x="7297540" y="3609477"/>
            <a:ext cx="1179709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543363" y="3685309"/>
            <a:ext cx="2518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icrosoft YaHei"/>
              </a:rPr>
              <a:t>Ins</a:t>
            </a: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icrosoft YaHei"/>
              </a:rPr>
              <a:t>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8477" y="265533"/>
            <a:ext cx="1202054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Maxsus</a:t>
            </a:r>
            <a:r>
              <a:rPr lang="en-US" sz="3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 Black" panose="020B0A04020102020204" pitchFamily="34" charset="0"/>
              </a:rPr>
              <a:t>vazifalarni</a:t>
            </a:r>
            <a:r>
              <a:rPr lang="en-US" sz="3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 Black" panose="020B0A04020102020204" pitchFamily="34" charset="0"/>
              </a:rPr>
              <a:t>bajaruvchi</a:t>
            </a:r>
            <a:r>
              <a:rPr lang="en-US" sz="3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r>
              <a:rPr lang="en-US" sz="38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3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68103" y="1398160"/>
            <a:ext cx="4007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klavishlar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7716" y="5221419"/>
            <a:ext cx="6096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Kursordan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o‘chirish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25606" y="1348980"/>
            <a:ext cx="30188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Kursordan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o‘chirish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925606" y="3685309"/>
            <a:ext cx="43175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Harf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almashtirish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82117" y="246003"/>
            <a:ext cx="6866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Rebusni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javobini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toping!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Напечатать книгу в Москве малым тиражом.Цены, примеры рабо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/>
          <a:stretch/>
        </p:blipFill>
        <p:spPr bwMode="auto">
          <a:xfrm>
            <a:off x="559965" y="2283862"/>
            <a:ext cx="3031954" cy="22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ᐈ Винтик картинка фотографии, картинки винтик | скачать на Depositphotos®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7"/>
          <a:stretch/>
        </p:blipFill>
        <p:spPr bwMode="auto">
          <a:xfrm>
            <a:off x="5988978" y="2120784"/>
            <a:ext cx="1466851" cy="21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65010" y="2818456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,,,,</a:t>
            </a:r>
            <a:endParaRPr lang="ru-RU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8049536" y="1965352"/>
            <a:ext cx="2447925" cy="2447926"/>
            <a:chOff x="7162692" y="1945120"/>
            <a:chExt cx="2447925" cy="2447926"/>
          </a:xfrm>
        </p:grpSpPr>
        <p:pic>
          <p:nvPicPr>
            <p:cNvPr id="2056" name="Picture 8" descr="Versace Bright Crystal Туалетная вода цена от 3390 руб купить духи,  Парфюмерия в интернет магазине ИЛЬ ДЕ БОТЭ, parfum арт V5100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692" y="1945120"/>
              <a:ext cx="2447925" cy="2447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Versace Bright Crystal Туалетная вода цена от 3390 руб купить духи,  Парфюмерия в интернет магазине ИЛЬ ДЕ БОТЭ, parfum арт V51002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69" t="51794" r="28062" b="37700"/>
            <a:stretch/>
          </p:blipFill>
          <p:spPr bwMode="auto">
            <a:xfrm>
              <a:off x="7834875" y="3406580"/>
              <a:ext cx="1124295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Цветы по штучно тюльпан крупный в Бишкеке по дешевым ценам. Купить Цветы по  штучно тюльпан крупный в Бишкеке и во всех регионах Кыргызстана.Цветы по  штучно тюльпан крупный в Svetofor.info. Доставка Цветы п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r="20662"/>
          <a:stretch/>
        </p:blipFill>
        <p:spPr bwMode="auto">
          <a:xfrm>
            <a:off x="4086473" y="1833472"/>
            <a:ext cx="1669985" cy="294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>
            <a:off x="3552281" y="1586590"/>
            <a:ext cx="9220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89117" y="2760977"/>
            <a:ext cx="9220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470233" y="1064877"/>
            <a:ext cx="16065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I=U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233918" y="2760977"/>
            <a:ext cx="18341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15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80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7343" y="5322240"/>
            <a:ext cx="40564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KLAVIATURA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44142" y="196504"/>
            <a:ext cx="88811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Funksional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292" y="1624135"/>
            <a:ext cx="4814986" cy="45099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0100" y="1789897"/>
            <a:ext cx="5524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ompyuterni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sichqonchasiz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dasturda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belgilangan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amallarni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tugmachalari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1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5818" y="283050"/>
            <a:ext cx="8705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Yordamchi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tugmachalar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 Black" panose="020B0A04020102020204" pitchFamily="34" charset="0"/>
              </a:rPr>
              <a:t>paneli</a:t>
            </a:r>
            <a:r>
              <a:rPr lang="en-US" sz="40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08" y="1190755"/>
            <a:ext cx="4185242" cy="52136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29250" y="1583004"/>
            <a:ext cx="6629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tugmacha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faollashtirilgan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undagi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raqamli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tugmachalar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kalkulyator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vazifasini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bajaradi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tugmacha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bo‘lmagan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/, *, -, +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kursorni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tugmachalaridan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429250" y="1190755"/>
            <a:ext cx="1123950" cy="999995"/>
            <a:chOff x="3203848" y="908720"/>
            <a:chExt cx="864096" cy="936104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3203848" y="908720"/>
              <a:ext cx="864096" cy="9361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03848" y="1052736"/>
              <a:ext cx="792088" cy="60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Calibri"/>
                </a:rPr>
                <a:t>Num Lock</a:t>
              </a:r>
              <a:endParaRPr lang="ru-RU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429250" y="3999534"/>
            <a:ext cx="1123950" cy="999995"/>
            <a:chOff x="3203848" y="908720"/>
            <a:chExt cx="864096" cy="93610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203848" y="908720"/>
              <a:ext cx="864096" cy="9361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03848" y="1052736"/>
              <a:ext cx="792088" cy="605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Calibri"/>
                </a:rPr>
                <a:t>Num Lock</a:t>
              </a:r>
              <a:endParaRPr lang="ru-RU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55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82309" y="30254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Indikatorlar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716" y="2302706"/>
            <a:ext cx="4651641" cy="24430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7109" y="1274006"/>
            <a:ext cx="6553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Num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Lock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yordamchi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panelning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Caps Lock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 bosh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harflar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faolligini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ko‘tsatib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3. Scroll Lock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kursorni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ekranni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boshqarish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holatiga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o‘tganligini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ko‘rsatib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к сделать скриншот на Android или iOS смартфоне (Включение+Громкость вниз) 📱⌨️🖼️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92786" end="206472.1777"/>
                </p14:media>
              </p:ext>
            </p:extLst>
          </p:nvPr>
        </p:nvPicPr>
        <p:blipFill rotWithShape="1">
          <a:blip r:embed="rId4"/>
          <a:srcRect l="34125" r="34065"/>
          <a:stretch/>
        </p:blipFill>
        <p:spPr>
          <a:xfrm>
            <a:off x="1032384" y="224546"/>
            <a:ext cx="3539615" cy="62576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121" y="1211545"/>
            <a:ext cx="2614565" cy="2679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8093" y="22454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ScreenShot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68529" y="389066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Joriy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tasvir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nusxasini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xotiraga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buferga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saqlab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qo‘yish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ixtiyoriy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hujjatga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grafik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muharrirga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371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222109" y="1480232"/>
            <a:ext cx="8025750" cy="4105963"/>
            <a:chOff x="2383474" y="1408515"/>
            <a:chExt cx="8025750" cy="410596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l="25729" t="19132" r="63145" b="11094"/>
            <a:stretch/>
          </p:blipFill>
          <p:spPr>
            <a:xfrm>
              <a:off x="2814918" y="3982570"/>
              <a:ext cx="1219200" cy="11811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/>
            <a:srcRect l="1258" t="18286" r="87964" b="11939"/>
            <a:stretch/>
          </p:blipFill>
          <p:spPr>
            <a:xfrm>
              <a:off x="2814918" y="1733550"/>
              <a:ext cx="1181100" cy="118110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2"/>
            <a:srcRect l="72881" t="11373" r="15471" b="8724"/>
            <a:stretch/>
          </p:blipFill>
          <p:spPr>
            <a:xfrm>
              <a:off x="7461998" y="3896845"/>
              <a:ext cx="1276350" cy="135255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49412" t="15895" r="39636" b="9829"/>
            <a:stretch/>
          </p:blipFill>
          <p:spPr>
            <a:xfrm>
              <a:off x="7461998" y="1695450"/>
              <a:ext cx="1200150" cy="1257300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4464422" y="1762506"/>
              <a:ext cx="7709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z-Cyrl-UZ" sz="7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Ў</a:t>
              </a:r>
              <a:endParaRPr lang="ru-RU" sz="72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9126069" y="4049066"/>
              <a:ext cx="7709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z-Cyrl-UZ" sz="7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Қ</a:t>
              </a:r>
              <a:endParaRPr lang="ru-RU" sz="72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9126069" y="1695450"/>
              <a:ext cx="7709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z-Cyrl-UZ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Ғ</a:t>
              </a:r>
              <a:endParaRPr lang="ru-RU" sz="7200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421839" y="4027215"/>
              <a:ext cx="7709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z-Cyrl-UZ" sz="7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Ҳ</a:t>
              </a:r>
              <a:endParaRPr lang="ru-RU" sz="7200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2383474" y="1408515"/>
              <a:ext cx="3225087" cy="17741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7049604" y="1408515"/>
              <a:ext cx="3225087" cy="17741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2430507" y="3740280"/>
              <a:ext cx="3225087" cy="17741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7184137" y="3740280"/>
              <a:ext cx="3225087" cy="17741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203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1553505" y="288642"/>
            <a:ext cx="10819907" cy="677108"/>
          </a:xfrm>
        </p:spPr>
        <p:txBody>
          <a:bodyPr/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Sichqoncha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ko‘rsatgichi</a:t>
            </a:r>
            <a:r>
              <a:rPr lang="en-US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belgisi</a:t>
            </a:r>
            <a:endParaRPr lang="ru-RU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3C1C5D-F193-4CB0-A735-FC3CC4AEA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34917" y="1518116"/>
            <a:ext cx="1335248" cy="1907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D42AEF-2653-40EE-B6E1-3CC6776AC1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131875" y="1857115"/>
            <a:ext cx="1292334" cy="3026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FE2F3A-BDE0-4E38-8543-F25F2B5373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53057" y="3293821"/>
            <a:ext cx="872620" cy="8726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6DED40-AB1B-4A90-AF63-EC1E93E7C0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183824" y="3256106"/>
            <a:ext cx="948050" cy="9480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C6485-7729-4E24-A975-E04407911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5400000">
            <a:off x="6131285" y="1777408"/>
            <a:ext cx="1135071" cy="328572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1020152" y="3730131"/>
            <a:ext cx="3225087" cy="1774198"/>
            <a:chOff x="1020152" y="3730131"/>
            <a:chExt cx="3225087" cy="1774198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EB771E32-B55A-407D-B5D5-C3C0DCAA14AF}"/>
                </a:ext>
              </a:extLst>
            </p:cNvPr>
            <p:cNvGrpSpPr/>
            <p:nvPr/>
          </p:nvGrpSpPr>
          <p:grpSpPr>
            <a:xfrm>
              <a:off x="1432319" y="4218037"/>
              <a:ext cx="725647" cy="908793"/>
              <a:chOff x="2689412" y="4356846"/>
              <a:chExt cx="322728" cy="485684"/>
            </a:xfrm>
          </p:grpSpPr>
          <p:sp>
            <p:nvSpPr>
              <p:cNvPr id="14" name="Правая круглая скобка 13">
                <a:extLst>
                  <a:ext uri="{FF2B5EF4-FFF2-40B4-BE49-F238E27FC236}">
                    <a16:creationId xmlns:a16="http://schemas.microsoft.com/office/drawing/2014/main" id="{E18097A7-45E0-4E46-9B11-C58E64DFB0EA}"/>
                  </a:ext>
                </a:extLst>
              </p:cNvPr>
              <p:cNvSpPr/>
              <p:nvPr/>
            </p:nvSpPr>
            <p:spPr>
              <a:xfrm>
                <a:off x="2689412" y="4356847"/>
                <a:ext cx="161364" cy="485683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Правая круглая скобка 14">
                <a:extLst>
                  <a:ext uri="{FF2B5EF4-FFF2-40B4-BE49-F238E27FC236}">
                    <a16:creationId xmlns:a16="http://schemas.microsoft.com/office/drawing/2014/main" id="{3533FF86-CF34-4C0C-9DAA-435D890CBE37}"/>
                  </a:ext>
                </a:extLst>
              </p:cNvPr>
              <p:cNvSpPr/>
              <p:nvPr/>
            </p:nvSpPr>
            <p:spPr>
              <a:xfrm flipH="1">
                <a:off x="2850776" y="4356846"/>
                <a:ext cx="161364" cy="485683"/>
              </a:xfrm>
              <a:prstGeom prst="rightBracket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03C1C5D-F193-4CB0-A735-FC3CC4AEA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flipH="1">
              <a:off x="2860096" y="4049132"/>
              <a:ext cx="754387" cy="1077696"/>
            </a:xfrm>
            <a:prstGeom prst="rect">
              <a:avLst/>
            </a:prstGeom>
          </p:spPr>
        </p:pic>
        <p:sp>
          <p:nvSpPr>
            <p:cNvPr id="18" name="Скругленный прямоугольник 17"/>
            <p:cNvSpPr/>
            <p:nvPr/>
          </p:nvSpPr>
          <p:spPr>
            <a:xfrm>
              <a:off x="1020152" y="3730131"/>
              <a:ext cx="3225087" cy="17741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Скругленный прямоугольник 18"/>
          <p:cNvSpPr/>
          <p:nvPr/>
        </p:nvSpPr>
        <p:spPr>
          <a:xfrm>
            <a:off x="5876817" y="1259627"/>
            <a:ext cx="2886635" cy="13641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876817" y="3048063"/>
            <a:ext cx="2886635" cy="13641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5916940" y="4793496"/>
            <a:ext cx="2314470" cy="1636019"/>
            <a:chOff x="6199506" y="4788201"/>
            <a:chExt cx="2314470" cy="163601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3850746-F208-4F19-8B30-ABC6CCB7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724115" y="4973585"/>
              <a:ext cx="1265252" cy="1265252"/>
            </a:xfrm>
            <a:prstGeom prst="rect">
              <a:avLst/>
            </a:prstGeom>
          </p:spPr>
        </p:pic>
        <p:sp>
          <p:nvSpPr>
            <p:cNvPr id="21" name="Скругленный прямоугольник 20"/>
            <p:cNvSpPr/>
            <p:nvPr/>
          </p:nvSpPr>
          <p:spPr>
            <a:xfrm>
              <a:off x="6199506" y="4788201"/>
              <a:ext cx="2314470" cy="1636019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868204" y="5769258"/>
            <a:ext cx="3983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matnli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faylda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9012234" y="1288590"/>
            <a:ext cx="336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vertikal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o‘lchamni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004006" y="3027204"/>
            <a:ext cx="33694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Diagonal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o‘lchamni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o‘zgartirish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8424209" y="5042222"/>
            <a:ext cx="245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Obyektlarni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siljitish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243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ogitech B100 910-003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43" y="2095499"/>
            <a:ext cx="3940175" cy="394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230" y="2581446"/>
            <a:ext cx="3879020" cy="39336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88101" y="1247767"/>
            <a:ext cx="4157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tugmacha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52075" y="1247767"/>
            <a:ext cx="4157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</a:t>
            </a:r>
            <a:r>
              <a:rPr lang="en-US" sz="3200" b="1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tugmacha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1460" y="5272773"/>
            <a:ext cx="415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G‘ildirakcha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41434" y="1350478"/>
            <a:ext cx="4157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Kontekst</a:t>
            </a:r>
            <a:r>
              <a:rPr lang="en-US" sz="3200" b="1" i="1" noProof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noProof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menyu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586861" y="1247767"/>
            <a:ext cx="2263270" cy="1869493"/>
            <a:chOff x="6586861" y="1247767"/>
            <a:chExt cx="2263270" cy="186949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6586861" y="1247767"/>
              <a:ext cx="2126682" cy="1869493"/>
            </a:xfrm>
            <a:prstGeom prst="roundRect">
              <a:avLst/>
            </a:prstGeom>
            <a:noFill/>
            <a:ln w="76200"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52590" y="1283742"/>
              <a:ext cx="1797541" cy="1797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3978" y="1727967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4" name="Прямая со стрелкой 13"/>
          <p:cNvCxnSpPr/>
          <p:nvPr/>
        </p:nvCxnSpPr>
        <p:spPr>
          <a:xfrm flipV="1">
            <a:off x="4053216" y="2427696"/>
            <a:ext cx="1117421" cy="5673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048053" y="2324985"/>
            <a:ext cx="843252" cy="5673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424380" y="3131505"/>
            <a:ext cx="1858428" cy="214126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238343" y="170546"/>
            <a:ext cx="98487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Sichqoncha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bilan</a:t>
            </a:r>
            <a:r>
              <a:rPr lang="en-US" sz="4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ishlash</a:t>
            </a:r>
            <a:endParaRPr lang="ru-RU" sz="4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41"/>
          <p:cNvGrpSpPr/>
          <p:nvPr/>
        </p:nvGrpSpPr>
        <p:grpSpPr>
          <a:xfrm>
            <a:off x="385349" y="1373344"/>
            <a:ext cx="2126682" cy="1869493"/>
            <a:chOff x="464118" y="1373344"/>
            <a:chExt cx="2126682" cy="1869493"/>
          </a:xfrm>
        </p:grpSpPr>
        <p:pic>
          <p:nvPicPr>
            <p:cNvPr id="7170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550" y="1714501"/>
              <a:ext cx="1238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842659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464118" y="1373344"/>
              <a:ext cx="2126682" cy="186949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312928" y="4367110"/>
            <a:ext cx="2586805" cy="1869493"/>
            <a:chOff x="312928" y="4367110"/>
            <a:chExt cx="2586805" cy="1869493"/>
          </a:xfrm>
        </p:grpSpPr>
        <p:pic>
          <p:nvPicPr>
            <p:cNvPr id="13" name="Picture 2" descr="Управление | Subnautica вики | Fando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483" y="4600573"/>
              <a:ext cx="1238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15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Дидактическая игра «Божьи коровки на цветах» Стрелка вниз – olgasergeeff.ru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8264" y="4664652"/>
              <a:ext cx="654169" cy="1174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Скругленный прямоугольник 32"/>
            <p:cNvSpPr/>
            <p:nvPr/>
          </p:nvSpPr>
          <p:spPr>
            <a:xfrm>
              <a:off x="312928" y="4367110"/>
              <a:ext cx="2579974" cy="1869493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Picture 2" descr="Управление | Subnautica вики | Fan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47" y="1740211"/>
            <a:ext cx="1238250" cy="12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Дидактическая игра «Божьи коровки на цветах» Стрелка вниз – olgasergeeff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62" y="1853662"/>
            <a:ext cx="654169" cy="116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3170651" y="552450"/>
            <a:ext cx="2126682" cy="266006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Управление | Subnautica вики | Fan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366" y="1678995"/>
            <a:ext cx="1183828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Управление | Subnautica вики | Fan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376" y="1678995"/>
            <a:ext cx="1183828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Дидактическая игра «Божьи коровки на цветах» Стрелка вниз – olgasergeeff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951" y="1821869"/>
            <a:ext cx="625418" cy="11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5852910" y="552451"/>
            <a:ext cx="2898385" cy="2638426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2" descr="Управление | Subnautica вики | Fan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631" y="4600573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Дидактическая игра «Божьи коровки на цветах» Стрелка вниз – olgasergeeff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214" y="4670712"/>
            <a:ext cx="654169" cy="11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Дидактическая игра «Божьи коровки на цветах» Стрелка вниз – olgasergeeff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400" y="4642136"/>
            <a:ext cx="654169" cy="11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3787798" y="4262435"/>
            <a:ext cx="8192341" cy="1869493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Управление | Subnautica вики | Fan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312" y="1741331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Дидактическая игра «Божьи коровки на цветах» Стрелка вниз – olgasergeeff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368" y="1833986"/>
            <a:ext cx="654169" cy="11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9234758" y="552450"/>
            <a:ext cx="2745381" cy="266006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10308437" y="1799536"/>
            <a:ext cx="1791168" cy="1030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+</a:t>
            </a:r>
            <a:r>
              <a:rPr lang="en-US" sz="4000" b="1" dirty="0" smtClean="0">
                <a:solidFill>
                  <a:schemeClr val="tx1"/>
                </a:solidFill>
              </a:rPr>
              <a:t> Del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2155148" y="616477"/>
            <a:ext cx="415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Belgilash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284350" y="596322"/>
            <a:ext cx="415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Siljitish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515198" y="670201"/>
            <a:ext cx="4157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O‘chirish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349910" y="4208315"/>
            <a:ext cx="5561626" cy="1030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 smtClean="0">
                <a:solidFill>
                  <a:srgbClr val="002060"/>
                </a:solidFill>
              </a:rPr>
              <a:t>Papka</a:t>
            </a:r>
            <a:r>
              <a:rPr lang="en-US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yoki</a:t>
            </a:r>
            <a:r>
              <a:rPr lang="en-US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hujjat</a:t>
            </a:r>
            <a:r>
              <a:rPr lang="en-US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ochish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365674" y="4873317"/>
            <a:ext cx="5561626" cy="1030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 err="1" smtClean="0">
                <a:solidFill>
                  <a:srgbClr val="002060"/>
                </a:solidFill>
              </a:rPr>
              <a:t>Dasturni</a:t>
            </a:r>
            <a:r>
              <a:rPr lang="en-US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ishga</a:t>
            </a:r>
            <a:r>
              <a:rPr lang="en-US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tushirish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9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2" grpId="0"/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37823" y="184661"/>
            <a:ext cx="123060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9300" y="1228517"/>
            <a:ext cx="9067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Raqamli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tugmachalardagi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belgi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yozilishi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uchun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qaysi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tugmachani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bosib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turgan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holda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yoziladi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Microsoft YaHei"/>
                <a:cs typeface="Arial" panose="020B0604020202020204" pitchFamily="34" charset="0"/>
              </a:rPr>
              <a:t>?</a:t>
            </a:r>
            <a:endParaRPr lang="ru-RU" sz="4400" dirty="0">
              <a:solidFill>
                <a:prstClr val="black"/>
              </a:solidFill>
              <a:latin typeface="Arial" panose="020B0604020202020204" pitchFamily="34" charset="0"/>
              <a:ea typeface="Microsoft YaHei"/>
              <a:cs typeface="Arial" panose="020B0604020202020204" pitchFamily="34" charset="0"/>
            </a:endParaRPr>
          </a:p>
        </p:txBody>
      </p:sp>
      <p:pic>
        <p:nvPicPr>
          <p:cNvPr id="14" name="Picture 2" descr="Apple клавиатура Wireless Keyboard SWE - Клавиатуры - Photo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5" t="38868" r="51734" b="55313"/>
          <a:stretch/>
        </p:blipFill>
        <p:spPr bwMode="auto">
          <a:xfrm>
            <a:off x="600926" y="3780800"/>
            <a:ext cx="11028523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7226" y="5561690"/>
            <a:ext cx="14959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Shift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271725"/>
            <a:ext cx="11963400" cy="707886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Kursor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yozilgan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so‘zda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turibdi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023721" y="1403244"/>
            <a:ext cx="4384534" cy="1101692"/>
            <a:chOff x="4023721" y="1403244"/>
            <a:chExt cx="4384534" cy="110169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4023721" y="1571282"/>
              <a:ext cx="4384534" cy="933654"/>
            </a:xfrm>
            <a:prstGeom prst="rect">
              <a:avLst/>
            </a:prstGeom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5467" b="1" dirty="0" smtClean="0">
                  <a:solidFill>
                    <a:srgbClr val="FF0000"/>
                  </a:solidFill>
                  <a:latin typeface="Courier New" panose="02070309020205020404" pitchFamily="49" charset="0"/>
                  <a:ea typeface="Microsoft YaHei"/>
                  <a:cs typeface="Courier New" panose="02070309020205020404" pitchFamily="49" charset="0"/>
                </a:rPr>
                <a:t>KOMPYMUTER</a:t>
              </a:r>
              <a:endParaRPr lang="ru-RU" sz="5467" dirty="0">
                <a:solidFill>
                  <a:srgbClr val="FF0000"/>
                </a:solidFill>
                <a:ea typeface="Microsoft YaHei"/>
              </a:endParaRP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6171432" y="1403244"/>
              <a:ext cx="0" cy="933589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5" name="Picture 4" descr="Клавиатура и назначение ее клавиш | Компьютер для чайников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857"/>
          <a:stretch/>
        </p:blipFill>
        <p:spPr bwMode="auto">
          <a:xfrm>
            <a:off x="853637" y="2943253"/>
            <a:ext cx="10724703" cy="355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Delete Button Clipart Best Png #28574 - Free Icons and PNG Backgrounds">
            <a:extLst>
              <a:ext uri="{FF2B5EF4-FFF2-40B4-BE49-F238E27FC236}">
                <a16:creationId xmlns:a16="http://schemas.microsoft.com/office/drawing/2014/main" id="{BE8FB4D3-EEC7-4AB2-8FB9-8A68C56D7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109" y="1262444"/>
            <a:ext cx="1684773" cy="158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07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w White Background HD Photos | HD Wallpap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2" y="2250399"/>
            <a:ext cx="3314126" cy="26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шок джутовый 80х110, 380гр/м2 (в упаковке 50 штук) купить. Цена,  характеристики и фото в каталоге B2B-Cen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34" y="1994971"/>
            <a:ext cx="3668518" cy="27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Акварель рождественская елка силуэт на белом фоне | Премиум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999" y="1504684"/>
            <a:ext cx="2677336" cy="32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24287" y="2126854"/>
            <a:ext cx="223170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endParaRPr lang="ru-RU" sz="13800" b="1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2117" y="246003"/>
            <a:ext cx="6866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Rebusni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javobini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toping!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1828" y="3050644"/>
            <a:ext cx="129073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,,,</a:t>
            </a:r>
            <a:endParaRPr lang="ru-RU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43812" y="1142403"/>
            <a:ext cx="18373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=N</a:t>
            </a:r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9469223" y="1372802"/>
            <a:ext cx="92204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,,</a:t>
            </a:r>
            <a:endParaRPr lang="ru-RU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8843" y="5244985"/>
            <a:ext cx="4092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SICHQONCHA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41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-d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4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907" t="-273" r="37284" b="23504"/>
          <a:stretch/>
        </p:blipFill>
        <p:spPr>
          <a:xfrm>
            <a:off x="2251659" y="207852"/>
            <a:ext cx="7914317" cy="6333147"/>
          </a:xfrm>
          <a:prstGeom prst="rect">
            <a:avLst/>
          </a:prstGeom>
          <a:ln>
            <a:solidFill>
              <a:srgbClr val="2365C7"/>
            </a:solidFill>
          </a:ln>
        </p:spPr>
      </p:pic>
    </p:spTree>
    <p:extLst>
      <p:ext uri="{BB962C8B-B14F-4D97-AF65-F5344CB8AC3E}">
        <p14:creationId xmlns:p14="http://schemas.microsoft.com/office/powerpoint/2010/main" val="34278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611" y="95250"/>
            <a:ext cx="104567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</a:t>
            </a:r>
            <a:r>
              <a:rPr lang="en-US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120" y="1469723"/>
            <a:ext cx="11125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topshiriqlarga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javob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toping. </a:t>
            </a:r>
            <a:r>
              <a:rPr kumimoji="0" lang="en-US" sz="48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(35-bet)</a:t>
            </a:r>
            <a:endParaRPr kumimoji="0" lang="ru-RU" sz="4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1191" y="3414053"/>
            <a:ext cx="10599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4800" b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en-US" sz="4800" b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mashqlar</a:t>
            </a:r>
            <a:r>
              <a:rPr lang="en-US" sz="48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35-bet)</a:t>
            </a:r>
            <a:r>
              <a:rPr kumimoji="0" lang="en-US" sz="48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1191" y="4648114"/>
            <a:ext cx="105990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48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48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Uyga</a:t>
            </a:r>
            <a:r>
              <a:rPr lang="en-US" sz="48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noProof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vazifa</a:t>
            </a:r>
            <a:r>
              <a:rPr lang="en-US" sz="4800" i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35-bet)</a:t>
            </a:r>
            <a:r>
              <a:rPr kumimoji="0" lang="en-US" sz="48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4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188" r="27814"/>
          <a:stretch/>
        </p:blipFill>
        <p:spPr>
          <a:xfrm>
            <a:off x="304800" y="1524000"/>
            <a:ext cx="1167765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680224" y="24403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5366" y="2391310"/>
            <a:ext cx="7631531" cy="2522814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defTabSz="871057">
              <a:spcBef>
                <a:spcPts val="232"/>
              </a:spcBef>
            </a:pPr>
            <a:r>
              <a:rPr sz="4800" b="1" dirty="0" err="1" smtClean="0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en-US" sz="4800" b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Klaviatura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sichqoncha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bilan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ishlash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ko‘nikmalari</a:t>
            </a:r>
            <a:endParaRPr sz="5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2464" y="4762509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картинки : портативный компьютер, блокнот, Работа, технологии, мышь,  Макрос, современное, шрифт, Электроника, Мультимедиа, компьютерная  клавиатура, гаджет, компьютерное железо, Музыкальная клавиатура, Компонент  ЭВМ 4608x3456 - - 993802 - красив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045" y="2626850"/>
            <a:ext cx="3053627" cy="2287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Что такое Персональный компьютер (ПК)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81" y="2238874"/>
            <a:ext cx="3669792" cy="22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роектор Viewsonic PJD5255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809" y="4045503"/>
            <a:ext cx="1772775" cy="8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3334"/>
          <a:stretch/>
        </p:blipFill>
        <p:spPr>
          <a:xfrm>
            <a:off x="2765429" y="1214279"/>
            <a:ext cx="1485579" cy="12874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00" b="90000" l="1167" r="98333"/>
                    </a14:imgEffect>
                  </a14:imgLayer>
                </a14:imgProps>
              </a:ext>
            </a:extLst>
          </a:blip>
          <a:srcRect t="21712" b="21813"/>
          <a:stretch/>
        </p:blipFill>
        <p:spPr>
          <a:xfrm>
            <a:off x="6024600" y="5317270"/>
            <a:ext cx="2094873" cy="11830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63" r="100000">
                        <a14:foregroundMark x1="32846" y1="58568" x2="49106" y2="60738"/>
                        <a14:foregroundMark x1="36748" y1="75054" x2="16585" y2="87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51562" y="1918812"/>
            <a:ext cx="2393186" cy="1793917"/>
          </a:xfrm>
          <a:prstGeom prst="rect">
            <a:avLst/>
          </a:prstGeom>
        </p:spPr>
      </p:pic>
      <p:pic>
        <p:nvPicPr>
          <p:cNvPr id="4102" name="Picture 6" descr="ᐈ Колонка фото, фотографии музыкальные колонки | скачать на 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155" y="1275675"/>
            <a:ext cx="1226100" cy="12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714" l="0" r="100000">
                        <a14:foregroundMark x1="62917" y1="15238" x2="47917" y2="43810"/>
                        <a14:foregroundMark x1="64583" y1="17619" x2="52917" y2="21905"/>
                        <a14:foregroundMark x1="56667" y1="21905" x2="64167" y2="9524"/>
                        <a14:foregroundMark x1="59167" y1="21429" x2="59167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9709" y="4632004"/>
            <a:ext cx="1431216" cy="12523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541254" y="246003"/>
            <a:ext cx="9147954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Kompyuterning</a:t>
            </a:r>
            <a:r>
              <a:rPr lang="en-US" sz="3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asosiy</a:t>
            </a:r>
            <a:r>
              <a:rPr lang="en-US" sz="3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qurilmalari</a:t>
            </a:r>
            <a:endParaRPr lang="ru-RU" sz="3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855949" y="1740926"/>
            <a:ext cx="4555985" cy="3414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92200" y="5083886"/>
            <a:ext cx="1113224" cy="1416466"/>
          </a:xfrm>
          <a:prstGeom prst="rect">
            <a:avLst/>
          </a:prstGeom>
        </p:spPr>
      </p:pic>
      <p:pic>
        <p:nvPicPr>
          <p:cNvPr id="15" name="Picture 6" descr="Обзор модема wi-f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38" l="0" r="99059">
                        <a14:foregroundMark x1="22235" y1="11538" x2="22824" y2="47077"/>
                        <a14:foregroundMark x1="6706" y1="15692" x2="22824" y2="44462"/>
                        <a14:foregroundMark x1="29294" y1="69846" x2="41647" y2="69077"/>
                        <a14:foregroundMark x1="88824" y1="71538" x2="93294" y2="92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39" y="1178347"/>
            <a:ext cx="1777625" cy="135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048" y="3221322"/>
            <a:ext cx="2822273" cy="2375893"/>
          </a:xfrm>
          <a:prstGeom prst="rect">
            <a:avLst/>
          </a:prstGeom>
        </p:spPr>
      </p:pic>
      <p:pic>
        <p:nvPicPr>
          <p:cNvPr id="13" name="Picture 4" descr="Новые беспроводные Bluetooth наушники в линейке eXtra Bass, Sony ...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899" y="4608836"/>
            <a:ext cx="1414065" cy="141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Внешний жесткий диск Transcend StoreJet 25MС 1 Тб USB 3.1 (TS1TSJ25MC) —  купить в городе ОМСК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44" y="2238874"/>
            <a:ext cx="1100937" cy="110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64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Реалистичный монитор компьютера или пк изолирован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14247" r="10349" b="9181"/>
          <a:stretch/>
        </p:blipFill>
        <p:spPr bwMode="auto">
          <a:xfrm>
            <a:off x="2772696" y="2403988"/>
            <a:ext cx="4778479" cy="399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19282" y="2654710"/>
            <a:ext cx="4173793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7101348" y="1334730"/>
            <a:ext cx="4726857" cy="929150"/>
          </a:xfrm>
          <a:prstGeom prst="wedgeRoundRectCallout">
            <a:avLst>
              <a:gd name="adj1" fmla="val -53926"/>
              <a:gd name="adj2" fmla="val 125320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 </a:t>
            </a:r>
            <a:endParaRPr lang="en-US" sz="28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kiritish 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qurilmalari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22169" y="2263880"/>
            <a:ext cx="6303095" cy="958644"/>
          </a:xfrm>
          <a:prstGeom prst="wedgeRoundRectCallout">
            <a:avLst>
              <a:gd name="adj1" fmla="val 38434"/>
              <a:gd name="adj2" fmla="val 8301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 </a:t>
            </a:r>
            <a:r>
              <a:rPr lang="en-US" sz="2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kompyuterdan 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 qurilmalari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724284" y="3731342"/>
            <a:ext cx="6103921" cy="995519"/>
          </a:xfrm>
          <a:prstGeom prst="wedgeRoundRectCallout">
            <a:avLst>
              <a:gd name="adj1" fmla="val -53497"/>
              <a:gd name="adj2" fmla="val 104436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Ma’lumotlarni ham uzatish, </a:t>
            </a:r>
            <a:endParaRPr lang="en-US" sz="2800" b="1" noProof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 qilish qurilmalari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076" name="Picture 4" descr="Step one two three icons sequence of options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1583" r="50389" b="53495"/>
          <a:stretch/>
        </p:blipFill>
        <p:spPr bwMode="auto">
          <a:xfrm>
            <a:off x="10494033" y="1092950"/>
            <a:ext cx="1404873" cy="14094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tep one two three icons sequence of options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1" t="2512" r="10029" b="51491"/>
          <a:stretch/>
        </p:blipFill>
        <p:spPr bwMode="auto">
          <a:xfrm>
            <a:off x="5456903" y="2023161"/>
            <a:ext cx="1386345" cy="1446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tep one two three icons sequence of options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42666" r="49565" b="9859"/>
          <a:stretch/>
        </p:blipFill>
        <p:spPr bwMode="auto">
          <a:xfrm>
            <a:off x="10494033" y="3501100"/>
            <a:ext cx="1455997" cy="1456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30984" y="246003"/>
            <a:ext cx="111685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Kompyuterning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qo‘shimcha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qurilmalari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1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E42A9E-EC8A-45A2-A4D2-81396C5A5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86" y="3563481"/>
            <a:ext cx="5878340" cy="2230498"/>
          </a:xfrm>
          <a:prstGeom prst="rect">
            <a:avLst/>
          </a:prstGeom>
        </p:spPr>
      </p:pic>
      <p:pic>
        <p:nvPicPr>
          <p:cNvPr id="6" name="Picture 2" descr="компьютерная мышь - купить мышку для компьютера по лучшей цене в Киеве и  Украине, заказать мышь для компа в каталоге интернет магазина Типографии  Вольф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7" t="5398" b="13434"/>
          <a:stretch/>
        </p:blipFill>
        <p:spPr bwMode="auto">
          <a:xfrm>
            <a:off x="2268866" y="1294054"/>
            <a:ext cx="2494780" cy="22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00" b="90000" l="1167" r="98333"/>
                    </a14:imgEffect>
                  </a14:imgLayer>
                </a14:imgProps>
              </a:ext>
            </a:extLst>
          </a:blip>
          <a:srcRect t="21712" b="21813"/>
          <a:stretch/>
        </p:blipFill>
        <p:spPr>
          <a:xfrm>
            <a:off x="6927638" y="1301940"/>
            <a:ext cx="4521532" cy="2553541"/>
          </a:xfrm>
          <a:prstGeom prst="rect">
            <a:avLst/>
          </a:prstGeom>
        </p:spPr>
      </p:pic>
      <p:pic>
        <p:nvPicPr>
          <p:cNvPr id="8" name="Picture 6" descr="ᐈ Колонка фото, фотографии музыкальные колонки | скачать на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426" y="3672348"/>
            <a:ext cx="2700939" cy="270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90271" y="246003"/>
            <a:ext cx="5849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To‘rtinchisi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ortiqcha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5504329" y="2922494"/>
            <a:ext cx="4578601" cy="4114800"/>
          </a:xfrm>
          <a:prstGeom prst="mathMultiply">
            <a:avLst>
              <a:gd name="adj1" fmla="val 72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3" r="100000">
                        <a14:foregroundMark x1="32846" y1="58568" x2="49106" y2="60738"/>
                        <a14:foregroundMark x1="36748" y1="75054" x2="16585" y2="87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7643" y="3437331"/>
            <a:ext cx="3586329" cy="2688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1207" b="11162"/>
          <a:stretch/>
        </p:blipFill>
        <p:spPr>
          <a:xfrm>
            <a:off x="7454783" y="1416728"/>
            <a:ext cx="3462907" cy="26882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00" b="90000" l="1167" r="98333"/>
                    </a14:imgEffect>
                  </a14:imgLayer>
                </a14:imgProps>
              </a:ext>
            </a:extLst>
          </a:blip>
          <a:srcRect t="21712" b="21813"/>
          <a:stretch/>
        </p:blipFill>
        <p:spPr>
          <a:xfrm>
            <a:off x="1993782" y="1610247"/>
            <a:ext cx="3580579" cy="20221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8F4970-9980-45A4-BF32-38D210ED8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8251" y="3651629"/>
            <a:ext cx="2382906" cy="31266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90271" y="246003"/>
            <a:ext cx="5849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To‘rtinchisi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ortiqcha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Умножение 9"/>
          <p:cNvSpPr/>
          <p:nvPr/>
        </p:nvSpPr>
        <p:spPr>
          <a:xfrm>
            <a:off x="1397335" y="340046"/>
            <a:ext cx="4864164" cy="4347387"/>
          </a:xfrm>
          <a:prstGeom prst="mathMultiply">
            <a:avLst>
              <a:gd name="adj1" fmla="val 72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9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1207" b="11162"/>
          <a:stretch/>
        </p:blipFill>
        <p:spPr>
          <a:xfrm>
            <a:off x="8133602" y="1433664"/>
            <a:ext cx="3462907" cy="26882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63" r="100000">
                        <a14:foregroundMark x1="32846" y1="58568" x2="49106" y2="60738"/>
                        <a14:foregroundMark x1="36748" y1="75054" x2="16585" y2="87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2179" y="3481801"/>
            <a:ext cx="3423678" cy="25663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72" y="2654710"/>
            <a:ext cx="4365288" cy="3674860"/>
          </a:xfrm>
          <a:prstGeom prst="rect">
            <a:avLst/>
          </a:prstGeom>
        </p:spPr>
      </p:pic>
      <p:pic>
        <p:nvPicPr>
          <p:cNvPr id="4098" name="Picture 2" descr="Как можно зарядить джойстик для PS3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60" y="1433664"/>
            <a:ext cx="2604961" cy="165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90271" y="246003"/>
            <a:ext cx="5849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To‘rtinchisi</a:t>
            </a:r>
            <a:r>
              <a:rPr lang="en-US" sz="4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ortiqcha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Умножение 7"/>
          <p:cNvSpPr/>
          <p:nvPr/>
        </p:nvSpPr>
        <p:spPr>
          <a:xfrm>
            <a:off x="3683156" y="144753"/>
            <a:ext cx="4864164" cy="4347387"/>
          </a:xfrm>
          <a:prstGeom prst="mathMultiply">
            <a:avLst>
              <a:gd name="adj1" fmla="val 727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502</Words>
  <Application>Microsoft Office PowerPoint</Application>
  <PresentationFormat>Широкоэкранный</PresentationFormat>
  <Paragraphs>138</Paragraphs>
  <Slides>33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48" baseType="lpstr">
      <vt:lpstr>Microsoft YaHei</vt:lpstr>
      <vt:lpstr>Arial</vt:lpstr>
      <vt:lpstr>Arial Black</vt:lpstr>
      <vt:lpstr>Calibri</vt:lpstr>
      <vt:lpstr>Calibri Light</vt:lpstr>
      <vt:lpstr>Courier New</vt:lpstr>
      <vt:lpstr>Helvetica</vt:lpstr>
      <vt:lpstr>Open Sans</vt:lpstr>
      <vt:lpstr>Roboto Light</vt:lpstr>
      <vt:lpstr>Roboto Medium</vt:lpstr>
      <vt:lpstr>Times New Roman</vt:lpstr>
      <vt:lpstr>1_Office Theme</vt:lpstr>
      <vt:lpstr>Office Theme</vt:lpstr>
      <vt:lpstr>Тема Office</vt:lpstr>
      <vt:lpstr>Template PresentationGO</vt:lpstr>
      <vt:lpstr>Informatika va axborot texnologiyalari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Пользователь</cp:lastModifiedBy>
  <cp:revision>221</cp:revision>
  <dcterms:created xsi:type="dcterms:W3CDTF">2020-04-30T17:20:46Z</dcterms:created>
  <dcterms:modified xsi:type="dcterms:W3CDTF">2020-10-02T10:21:21Z</dcterms:modified>
</cp:coreProperties>
</file>