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702" r:id="rId3"/>
    <p:sldMasterId id="2147483704" r:id="rId4"/>
  </p:sldMasterIdLst>
  <p:notesMasterIdLst>
    <p:notesMasterId r:id="rId39"/>
  </p:notesMasterIdLst>
  <p:handoutMasterIdLst>
    <p:handoutMasterId r:id="rId40"/>
  </p:handoutMasterIdLst>
  <p:sldIdLst>
    <p:sldId id="334" r:id="rId5"/>
    <p:sldId id="335" r:id="rId6"/>
    <p:sldId id="462" r:id="rId7"/>
    <p:sldId id="461" r:id="rId8"/>
    <p:sldId id="439" r:id="rId9"/>
    <p:sldId id="443" r:id="rId10"/>
    <p:sldId id="442" r:id="rId11"/>
    <p:sldId id="384" r:id="rId12"/>
    <p:sldId id="444" r:id="rId13"/>
    <p:sldId id="385" r:id="rId14"/>
    <p:sldId id="445" r:id="rId15"/>
    <p:sldId id="449" r:id="rId16"/>
    <p:sldId id="448" r:id="rId17"/>
    <p:sldId id="447" r:id="rId18"/>
    <p:sldId id="450" r:id="rId19"/>
    <p:sldId id="451" r:id="rId20"/>
    <p:sldId id="452" r:id="rId21"/>
    <p:sldId id="364" r:id="rId22"/>
    <p:sldId id="453" r:id="rId23"/>
    <p:sldId id="454" r:id="rId24"/>
    <p:sldId id="455" r:id="rId25"/>
    <p:sldId id="457" r:id="rId26"/>
    <p:sldId id="458" r:id="rId27"/>
    <p:sldId id="463" r:id="rId28"/>
    <p:sldId id="459" r:id="rId29"/>
    <p:sldId id="474" r:id="rId30"/>
    <p:sldId id="456" r:id="rId31"/>
    <p:sldId id="467" r:id="rId32"/>
    <p:sldId id="468" r:id="rId33"/>
    <p:sldId id="471" r:id="rId34"/>
    <p:sldId id="472" r:id="rId35"/>
    <p:sldId id="473" r:id="rId36"/>
    <p:sldId id="460" r:id="rId37"/>
    <p:sldId id="464" r:id="rId38"/>
  </p:sldIdLst>
  <p:sldSz cx="12192000" cy="6858000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0404"/>
    <a:srgbClr val="F2F6F9"/>
    <a:srgbClr val="F4F8FB"/>
    <a:srgbClr val="F8FAFC"/>
    <a:srgbClr val="FAC090"/>
    <a:srgbClr val="C3D69B"/>
    <a:srgbClr val="00B0F0"/>
    <a:srgbClr val="00B050"/>
    <a:srgbClr val="BFBFBF"/>
    <a:srgbClr val="F78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82" autoAdjust="0"/>
    <p:restoredTop sz="94182" autoAdjust="0"/>
  </p:normalViewPr>
  <p:slideViewPr>
    <p:cSldViewPr snapToGrid="0">
      <p:cViewPr varScale="1">
        <p:scale>
          <a:sx n="66" d="100"/>
          <a:sy n="66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77859-D999-4131-A04F-F6EDD4C4677E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0810E-6B30-46D4-A0E0-D3FCECB9F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386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5B0B9-4B28-45B8-844F-BFF3D7C7C3B5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9691"/>
            <a:ext cx="5388610" cy="3886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527B7-2F03-4CC5-ABF7-01E958571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631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79"/>
            <a:ext cx="10363200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10/7/2020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32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5"/>
            <a:ext cx="8413371" cy="666569"/>
          </a:xfrm>
        </p:spPr>
        <p:txBody>
          <a:bodyPr lIns="0" tIns="0" rIns="0" bIns="0"/>
          <a:lstStyle>
            <a:lvl1pPr>
              <a:defRPr sz="4331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10/7/2020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1355" y="150393"/>
            <a:ext cx="11948965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3" y="1523337"/>
            <a:ext cx="3857667" cy="418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2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3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10/7/2020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066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44181" y="2232516"/>
            <a:ext cx="5544137" cy="2186239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10/7/2020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26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10/7/2020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101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2" y="227013"/>
            <a:ext cx="9969500" cy="4078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51369" y="1598614"/>
            <a:ext cx="4821767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76334" y="1598614"/>
            <a:ext cx="4823884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fld id="{1C659A22-F514-4D5A-8495-8ED58DC7B761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>
                <a:defRPr/>
              </a:pPr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5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objects" type="fourObj">
  <p:cSld name="Title and four 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29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165601" y="6245225"/>
            <a:ext cx="3860800" cy="29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fld id="{00000000-1234-1234-1234-123412341234}" type="slidenum">
              <a:rPr lang="en-US" kern="0" smtClean="0">
                <a:solidFill>
                  <a:srgbClr val="000000"/>
                </a:solidFill>
              </a:rPr>
              <a:pPr defTabSz="848671">
                <a:buClr>
                  <a:srgbClr val="000000"/>
                </a:buClr>
              </a:pPr>
              <a:t>‹#›</a:t>
            </a:fld>
            <a:endParaRPr lang="en-US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7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79"/>
            <a:ext cx="10363200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619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718145"/>
          </a:xfrm>
        </p:spPr>
        <p:txBody>
          <a:bodyPr lIns="0" tIns="0" rIns="0" bIns="0"/>
          <a:lstStyle>
            <a:lvl1pPr>
              <a:defRPr sz="4667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68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1354" y="150393"/>
            <a:ext cx="11948965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2" y="1523336"/>
            <a:ext cx="3857667" cy="451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3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2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53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44181" y="2232515"/>
            <a:ext cx="5544137" cy="2186239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578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946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2" y="227013"/>
            <a:ext cx="9969500" cy="4078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51369" y="1598614"/>
            <a:ext cx="4821767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76334" y="1598614"/>
            <a:ext cx="4823884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659A22-F514-4D5A-8495-8ED58DC7B761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421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objects" type="fourObj">
  <p:cSld name="Title and four 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3457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=""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4476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=""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E2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E2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498040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3"/>
            <a:ext cx="3406669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1"/>
            <a:ext cx="3901440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59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10/7/2020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2" y="6377941"/>
            <a:ext cx="2804159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68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897115">
        <a:defRPr>
          <a:latin typeface="+mn-lt"/>
          <a:ea typeface="+mn-ea"/>
          <a:cs typeface="+mn-cs"/>
        </a:defRPr>
      </a:lvl2pPr>
      <a:lvl3pPr marL="1794231">
        <a:defRPr>
          <a:latin typeface="+mn-lt"/>
          <a:ea typeface="+mn-ea"/>
          <a:cs typeface="+mn-cs"/>
        </a:defRPr>
      </a:lvl3pPr>
      <a:lvl4pPr marL="2691346">
        <a:defRPr>
          <a:latin typeface="+mn-lt"/>
          <a:ea typeface="+mn-ea"/>
          <a:cs typeface="+mn-cs"/>
        </a:defRPr>
      </a:lvl4pPr>
      <a:lvl5pPr marL="3588459">
        <a:defRPr>
          <a:latin typeface="+mn-lt"/>
          <a:ea typeface="+mn-ea"/>
          <a:cs typeface="+mn-cs"/>
        </a:defRPr>
      </a:lvl5pPr>
      <a:lvl6pPr marL="4485576">
        <a:defRPr>
          <a:latin typeface="+mn-lt"/>
          <a:ea typeface="+mn-ea"/>
          <a:cs typeface="+mn-cs"/>
        </a:defRPr>
      </a:lvl6pPr>
      <a:lvl7pPr marL="5382691">
        <a:defRPr>
          <a:latin typeface="+mn-lt"/>
          <a:ea typeface="+mn-ea"/>
          <a:cs typeface="+mn-cs"/>
        </a:defRPr>
      </a:lvl7pPr>
      <a:lvl8pPr marL="6279805">
        <a:defRPr>
          <a:latin typeface="+mn-lt"/>
          <a:ea typeface="+mn-ea"/>
          <a:cs typeface="+mn-cs"/>
        </a:defRPr>
      </a:lvl8pPr>
      <a:lvl9pPr marL="71769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897115">
        <a:defRPr>
          <a:latin typeface="+mn-lt"/>
          <a:ea typeface="+mn-ea"/>
          <a:cs typeface="+mn-cs"/>
        </a:defRPr>
      </a:lvl2pPr>
      <a:lvl3pPr marL="1794231">
        <a:defRPr>
          <a:latin typeface="+mn-lt"/>
          <a:ea typeface="+mn-ea"/>
          <a:cs typeface="+mn-cs"/>
        </a:defRPr>
      </a:lvl3pPr>
      <a:lvl4pPr marL="2691346">
        <a:defRPr>
          <a:latin typeface="+mn-lt"/>
          <a:ea typeface="+mn-ea"/>
          <a:cs typeface="+mn-cs"/>
        </a:defRPr>
      </a:lvl4pPr>
      <a:lvl5pPr marL="3588459">
        <a:defRPr>
          <a:latin typeface="+mn-lt"/>
          <a:ea typeface="+mn-ea"/>
          <a:cs typeface="+mn-cs"/>
        </a:defRPr>
      </a:lvl5pPr>
      <a:lvl6pPr marL="4485576">
        <a:defRPr>
          <a:latin typeface="+mn-lt"/>
          <a:ea typeface="+mn-ea"/>
          <a:cs typeface="+mn-cs"/>
        </a:defRPr>
      </a:lvl6pPr>
      <a:lvl7pPr marL="5382691">
        <a:defRPr>
          <a:latin typeface="+mn-lt"/>
          <a:ea typeface="+mn-ea"/>
          <a:cs typeface="+mn-cs"/>
        </a:defRPr>
      </a:lvl7pPr>
      <a:lvl8pPr marL="6279805">
        <a:defRPr>
          <a:latin typeface="+mn-lt"/>
          <a:ea typeface="+mn-ea"/>
          <a:cs typeface="+mn-cs"/>
        </a:defRPr>
      </a:lvl8pPr>
      <a:lvl9pPr marL="7176922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0"/>
            <a:ext cx="3901440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09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6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5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195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5.png"/><Relationship Id="rId18" Type="http://schemas.microsoft.com/office/2007/relationships/hdphoto" Target="../media/hdphoto5.wdp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17" Type="http://schemas.openxmlformats.org/officeDocument/2006/relationships/image" Target="../media/image18.png"/><Relationship Id="rId2" Type="http://schemas.openxmlformats.org/officeDocument/2006/relationships/image" Target="../media/image7.jpe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10.png"/><Relationship Id="rId15" Type="http://schemas.openxmlformats.org/officeDocument/2006/relationships/image" Target="../media/image16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jpeg"/><Relationship Id="rId1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0.xml"/><Relationship Id="rId4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0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0.wdp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0.xml"/><Relationship Id="rId4" Type="http://schemas.microsoft.com/office/2007/relationships/hdphoto" Target="../media/hdphoto11.wdp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66.png"/><Relationship Id="rId7" Type="http://schemas.openxmlformats.org/officeDocument/2006/relationships/image" Target="../media/image6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8.png"/><Relationship Id="rId5" Type="http://schemas.microsoft.com/office/2007/relationships/hdphoto" Target="../media/hdphoto12.wdp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Вычислительные и операционные системы в ЭВМ - СофтоПарк.ру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4" t="4729" r="19948" b="512"/>
          <a:stretch/>
        </p:blipFill>
        <p:spPr bwMode="auto">
          <a:xfrm>
            <a:off x="8197323" y="2281466"/>
            <a:ext cx="3780152" cy="3603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/>
          <p:nvPr/>
        </p:nvSpPr>
        <p:spPr>
          <a:xfrm>
            <a:off x="1" y="0"/>
            <a:ext cx="12191999" cy="165753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871057"/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1168686" y="64020"/>
            <a:ext cx="8288211" cy="1508504"/>
          </a:xfrm>
          <a:prstGeom prst="rect">
            <a:avLst/>
          </a:prstGeom>
        </p:spPr>
        <p:txBody>
          <a:bodyPr vert="horz" wrap="square" lIns="0" tIns="3087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850" algn="ctr">
              <a:spcBef>
                <a:spcPts val="241"/>
              </a:spcBef>
            </a:pP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Informatika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axborot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texnologiyalari</a:t>
            </a:r>
            <a:endParaRPr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89097" y="2503834"/>
            <a:ext cx="7047388" cy="2522814"/>
          </a:xfrm>
          <a:prstGeom prst="rect">
            <a:avLst/>
          </a:prstGeom>
        </p:spPr>
        <p:txBody>
          <a:bodyPr vert="horz" wrap="square" lIns="0" tIns="29535" rIns="0" bIns="0" rtlCol="0">
            <a:spAutoFit/>
          </a:bodyPr>
          <a:lstStyle/>
          <a:p>
            <a:pPr marL="38933" defTabSz="871057">
              <a:spcBef>
                <a:spcPts val="232"/>
              </a:spcBef>
            </a:pPr>
            <a:r>
              <a:rPr sz="5400" b="1" dirty="0" err="1" smtClean="0">
                <a:solidFill>
                  <a:srgbClr val="002060"/>
                </a:solidFill>
                <a:latin typeface="Arial"/>
                <a:cs typeface="Arial"/>
              </a:rPr>
              <a:t>Mavzu</a:t>
            </a:r>
            <a:r>
              <a:rPr sz="4800" b="1" dirty="0" smtClean="0">
                <a:solidFill>
                  <a:srgbClr val="002060"/>
                </a:solidFill>
                <a:latin typeface="Arial"/>
                <a:cs typeface="Arial"/>
              </a:rPr>
              <a:t>:</a:t>
            </a:r>
            <a:r>
              <a:rPr lang="en-US" sz="48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Kompyuterni</a:t>
            </a:r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boshqaruvchi</a:t>
            </a:r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dasturlar</a:t>
            </a:r>
            <a:endParaRPr sz="5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5723" y="2381244"/>
            <a:ext cx="693497" cy="170188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871057"/>
            <a:endParaRPr sz="240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52464" y="4762509"/>
            <a:ext cx="727760" cy="1438704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pPr defTabSz="871057"/>
            <a:endParaRPr sz="2401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9695543" y="117868"/>
            <a:ext cx="2281932" cy="1284316"/>
            <a:chOff x="9901419" y="579022"/>
            <a:chExt cx="1340489" cy="1349829"/>
          </a:xfrm>
        </p:grpSpPr>
        <p:grpSp>
          <p:nvGrpSpPr>
            <p:cNvPr id="7" name="object 7"/>
            <p:cNvGrpSpPr/>
            <p:nvPr/>
          </p:nvGrpSpPr>
          <p:grpSpPr>
            <a:xfrm>
              <a:off x="9901419" y="579022"/>
              <a:ext cx="1340489" cy="1349829"/>
              <a:chOff x="4656695" y="224817"/>
              <a:chExt cx="603885" cy="608391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4656695" y="229323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603605" y="0"/>
                    </a:moveTo>
                    <a:lnTo>
                      <a:pt x="0" y="0"/>
                    </a:lnTo>
                    <a:lnTo>
                      <a:pt x="0" y="603618"/>
                    </a:lnTo>
                    <a:lnTo>
                      <a:pt x="603605" y="603618"/>
                    </a:lnTo>
                    <a:lnTo>
                      <a:pt x="603605" y="0"/>
                    </a:lnTo>
                    <a:close/>
                  </a:path>
                </a:pathLst>
              </a:custGeom>
              <a:solidFill>
                <a:srgbClr val="00A859"/>
              </a:solidFill>
            </p:spPr>
            <p:txBody>
              <a:bodyPr wrap="square" lIns="0" tIns="0" rIns="0" bIns="0" rtlCol="0"/>
              <a:lstStyle/>
              <a:p>
                <a:pPr algn="ctr" defTabSz="871057"/>
                <a:endParaRPr sz="240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4656695" y="224817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0" y="0"/>
                    </a:moveTo>
                    <a:lnTo>
                      <a:pt x="603605" y="0"/>
                    </a:lnTo>
                    <a:lnTo>
                      <a:pt x="603605" y="603618"/>
                    </a:lnTo>
                    <a:lnTo>
                      <a:pt x="0" y="603618"/>
                    </a:lnTo>
                    <a:lnTo>
                      <a:pt x="0" y="0"/>
                    </a:lnTo>
                    <a:close/>
                  </a:path>
                </a:pathLst>
              </a:custGeom>
              <a:ln w="30481">
                <a:solidFill>
                  <a:srgbClr val="FEFEFE"/>
                </a:solidFill>
              </a:ln>
            </p:spPr>
            <p:txBody>
              <a:bodyPr wrap="square" lIns="0" tIns="0" rIns="0" bIns="0" rtlCol="0"/>
              <a:lstStyle/>
              <a:p>
                <a:pPr algn="ctr" defTabSz="871057"/>
                <a:endParaRPr sz="2401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12" name="object 12"/>
            <p:cNvSpPr txBox="1"/>
            <p:nvPr/>
          </p:nvSpPr>
          <p:spPr>
            <a:xfrm>
              <a:off x="10042969" y="761050"/>
              <a:ext cx="1085680" cy="775098"/>
            </a:xfrm>
            <a:prstGeom prst="rect">
              <a:avLst/>
            </a:prstGeom>
          </p:spPr>
          <p:txBody>
            <a:bodyPr vert="horz" wrap="square" lIns="0" tIns="33561" rIns="0" bIns="0" rtlCol="0">
              <a:spAutoFit/>
            </a:bodyPr>
            <a:lstStyle/>
            <a:p>
              <a:pPr algn="ctr" defTabSz="871057">
                <a:spcBef>
                  <a:spcPts val="264"/>
                </a:spcBef>
              </a:pPr>
              <a:r>
                <a:rPr lang="en-US" sz="4572" b="1" spc="21" dirty="0" smtClean="0">
                  <a:solidFill>
                    <a:srgbClr val="FEFEFE"/>
                  </a:solidFill>
                  <a:latin typeface="Arial"/>
                  <a:cs typeface="Arial"/>
                </a:rPr>
                <a:t>5- </a:t>
              </a:r>
              <a:r>
                <a:rPr lang="en-US" sz="4572" b="1" spc="21" dirty="0" err="1" smtClean="0">
                  <a:solidFill>
                    <a:srgbClr val="FEFEFE"/>
                  </a:solidFill>
                  <a:latin typeface="Arial"/>
                  <a:cs typeface="Arial"/>
                </a:rPr>
                <a:t>sinf</a:t>
              </a:r>
              <a:endParaRPr sz="4572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078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60304" y="246003"/>
            <a:ext cx="109361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Klaviaturadagi</a:t>
            </a:r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tugmachalar</a:t>
            </a:r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yodingizdami</a:t>
            </a:r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33" t="1180" r="1110" b="1747"/>
          <a:stretch/>
        </p:blipFill>
        <p:spPr>
          <a:xfrm rot="5400000">
            <a:off x="3475888" y="-474190"/>
            <a:ext cx="5400399" cy="885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5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33" t="1180" r="1110" b="1747"/>
          <a:stretch/>
        </p:blipFill>
        <p:spPr>
          <a:xfrm rot="5400000">
            <a:off x="3475888" y="-474190"/>
            <a:ext cx="5400399" cy="885600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91633" y="5073448"/>
            <a:ext cx="375684" cy="32446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1858297" y="1297857"/>
            <a:ext cx="619432" cy="560441"/>
            <a:chOff x="1858297" y="1297857"/>
            <a:chExt cx="619432" cy="560441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905165" y="1327352"/>
              <a:ext cx="342381" cy="280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2521975" y="1297861"/>
            <a:ext cx="619432" cy="560441"/>
            <a:chOff x="1858297" y="1297857"/>
            <a:chExt cx="619432" cy="560441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875669" y="1312604"/>
              <a:ext cx="342381" cy="280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3193429" y="1297857"/>
            <a:ext cx="619432" cy="560441"/>
            <a:chOff x="1858297" y="1297857"/>
            <a:chExt cx="619432" cy="560441"/>
          </a:xfrm>
          <a:solidFill>
            <a:srgbClr val="00FFFF"/>
          </a:solidFill>
        </p:grpSpPr>
        <p:sp>
          <p:nvSpPr>
            <p:cNvPr id="14" name="Прямоугольник 13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875669" y="131260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3878829" y="1297856"/>
            <a:ext cx="619432" cy="560441"/>
            <a:chOff x="1858297" y="1297857"/>
            <a:chExt cx="619432" cy="560441"/>
          </a:xfrm>
          <a:solidFill>
            <a:srgbClr val="F785D6"/>
          </a:solidFill>
        </p:grpSpPr>
        <p:sp>
          <p:nvSpPr>
            <p:cNvPr id="18" name="Прямоугольник 17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875669" y="131260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$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4558057" y="1297856"/>
            <a:ext cx="619432" cy="560441"/>
            <a:chOff x="1858297" y="1297857"/>
            <a:chExt cx="619432" cy="560441"/>
          </a:xfrm>
          <a:solidFill>
            <a:schemeClr val="bg1">
              <a:lumMod val="75000"/>
            </a:schemeClr>
          </a:solidFill>
        </p:grpSpPr>
        <p:sp>
          <p:nvSpPr>
            <p:cNvPr id="22" name="Прямоугольник 21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875669" y="131260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5235683" y="1297856"/>
            <a:ext cx="619432" cy="560441"/>
            <a:chOff x="1858297" y="1297857"/>
            <a:chExt cx="619432" cy="560441"/>
          </a:xfrm>
          <a:solidFill>
            <a:schemeClr val="bg1">
              <a:lumMod val="75000"/>
            </a:schemeClr>
          </a:solidFill>
        </p:grpSpPr>
        <p:sp>
          <p:nvSpPr>
            <p:cNvPr id="26" name="Прямоугольник 25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1875669" y="131260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^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5899355" y="1297856"/>
            <a:ext cx="619432" cy="560441"/>
            <a:chOff x="1858297" y="1297857"/>
            <a:chExt cx="619432" cy="560441"/>
          </a:xfrm>
          <a:solidFill>
            <a:srgbClr val="00B050"/>
          </a:solidFill>
        </p:grpSpPr>
        <p:sp>
          <p:nvSpPr>
            <p:cNvPr id="30" name="Прямоугольник 29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875669" y="131260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6584763" y="1297855"/>
            <a:ext cx="619432" cy="560441"/>
            <a:chOff x="1858297" y="1297857"/>
            <a:chExt cx="619432" cy="560441"/>
          </a:xfrm>
          <a:solidFill>
            <a:srgbClr val="00B050"/>
          </a:solidFill>
        </p:grpSpPr>
        <p:sp>
          <p:nvSpPr>
            <p:cNvPr id="34" name="Прямоугольник 33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875669" y="131260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7254632" y="1297861"/>
            <a:ext cx="619432" cy="560441"/>
            <a:chOff x="1858297" y="1297857"/>
            <a:chExt cx="619432" cy="560441"/>
          </a:xfrm>
          <a:solidFill>
            <a:srgbClr val="00B0F0"/>
          </a:solidFill>
        </p:grpSpPr>
        <p:sp>
          <p:nvSpPr>
            <p:cNvPr id="38" name="Прямоугольник 37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1875669" y="131260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7919895" y="1297855"/>
            <a:ext cx="619432" cy="560441"/>
            <a:chOff x="1858297" y="1297857"/>
            <a:chExt cx="619432" cy="560441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2" name="Прямоугольник 41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1875669" y="131260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8598970" y="1297855"/>
            <a:ext cx="619432" cy="560441"/>
            <a:chOff x="1858297" y="1297857"/>
            <a:chExt cx="619432" cy="56044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46" name="Прямоугольник 45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1875669" y="131260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_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9269775" y="1297860"/>
            <a:ext cx="619432" cy="560441"/>
            <a:chOff x="1858297" y="1297857"/>
            <a:chExt cx="619432" cy="56044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0" name="Прямоугольник 49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1875669" y="131260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9933446" y="1297856"/>
            <a:ext cx="619432" cy="560441"/>
            <a:chOff x="1858297" y="1297857"/>
            <a:chExt cx="619432" cy="56044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4" name="Прямоугольник 53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\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1875669" y="131260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|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7" name="Прямоугольник 56"/>
          <p:cNvSpPr/>
          <p:nvPr/>
        </p:nvSpPr>
        <p:spPr>
          <a:xfrm>
            <a:off x="4015451" y="4704742"/>
            <a:ext cx="375684" cy="324461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4459812" y="4557259"/>
            <a:ext cx="375684" cy="324461"/>
          </a:xfrm>
          <a:prstGeom prst="rect">
            <a:avLst/>
          </a:prstGeom>
          <a:solidFill>
            <a:srgbClr val="F785D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976802" y="4734238"/>
            <a:ext cx="375684" cy="3244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5637777" y="5515904"/>
            <a:ext cx="375684" cy="36870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6150079" y="5515903"/>
            <a:ext cx="375684" cy="36870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802821" y="4734238"/>
            <a:ext cx="375684" cy="324461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7314614" y="4557258"/>
            <a:ext cx="375684" cy="32446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7757528" y="4704743"/>
            <a:ext cx="375684" cy="32446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8170085" y="5073448"/>
            <a:ext cx="375684" cy="32446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165370" y="3827263"/>
            <a:ext cx="6053031" cy="560441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4" name="Группа 73"/>
          <p:cNvGrpSpPr/>
          <p:nvPr/>
        </p:nvGrpSpPr>
        <p:grpSpPr>
          <a:xfrm>
            <a:off x="2880547" y="1954105"/>
            <a:ext cx="619432" cy="560441"/>
            <a:chOff x="1858297" y="1297857"/>
            <a:chExt cx="619432" cy="560441"/>
          </a:xfrm>
        </p:grpSpPr>
        <p:sp>
          <p:nvSpPr>
            <p:cNvPr id="75" name="Прямоугольник 74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Группа 76"/>
          <p:cNvGrpSpPr/>
          <p:nvPr/>
        </p:nvGrpSpPr>
        <p:grpSpPr>
          <a:xfrm>
            <a:off x="2187371" y="1946785"/>
            <a:ext cx="619432" cy="560441"/>
            <a:chOff x="1858297" y="1297857"/>
            <a:chExt cx="619432" cy="560441"/>
          </a:xfrm>
        </p:grpSpPr>
        <p:sp>
          <p:nvSpPr>
            <p:cNvPr id="78" name="Прямоугольник 77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Прямоугольник 78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0" name="Группа 79"/>
          <p:cNvGrpSpPr/>
          <p:nvPr/>
        </p:nvGrpSpPr>
        <p:grpSpPr>
          <a:xfrm>
            <a:off x="2539750" y="2580856"/>
            <a:ext cx="619432" cy="560441"/>
            <a:chOff x="1858297" y="1297857"/>
            <a:chExt cx="619432" cy="560441"/>
          </a:xfrm>
        </p:grpSpPr>
        <p:sp>
          <p:nvSpPr>
            <p:cNvPr id="81" name="Прямоугольник 80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 81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2861187" y="3200507"/>
            <a:ext cx="619432" cy="560441"/>
            <a:chOff x="1858297" y="1297857"/>
            <a:chExt cx="619432" cy="560441"/>
          </a:xfrm>
        </p:grpSpPr>
        <p:sp>
          <p:nvSpPr>
            <p:cNvPr id="84" name="Прямоугольник 83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3535926" y="1940764"/>
            <a:ext cx="619432" cy="560441"/>
            <a:chOff x="1858297" y="1297857"/>
            <a:chExt cx="619432" cy="560441"/>
          </a:xfrm>
          <a:solidFill>
            <a:srgbClr val="00FFFF"/>
          </a:solidFill>
        </p:grpSpPr>
        <p:sp>
          <p:nvSpPr>
            <p:cNvPr id="87" name="Прямоугольник 86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Прямоугольник 87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Группа 88"/>
          <p:cNvGrpSpPr/>
          <p:nvPr/>
        </p:nvGrpSpPr>
        <p:grpSpPr>
          <a:xfrm>
            <a:off x="4903062" y="1952694"/>
            <a:ext cx="619432" cy="560441"/>
            <a:chOff x="1858297" y="1297857"/>
            <a:chExt cx="619432" cy="560441"/>
          </a:xfrm>
          <a:solidFill>
            <a:srgbClr val="BFBFBF"/>
          </a:solidFill>
        </p:grpSpPr>
        <p:sp>
          <p:nvSpPr>
            <p:cNvPr id="90" name="Прямоугольник 89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рямоугольник 90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4224634" y="1945374"/>
            <a:ext cx="619432" cy="560441"/>
            <a:chOff x="1858297" y="1297857"/>
            <a:chExt cx="619432" cy="560441"/>
          </a:xfrm>
          <a:solidFill>
            <a:srgbClr val="F785D6"/>
          </a:solidFill>
        </p:grpSpPr>
        <p:sp>
          <p:nvSpPr>
            <p:cNvPr id="93" name="Прямоугольник 92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Прямоугольник 93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5558441" y="1939353"/>
            <a:ext cx="619432" cy="560441"/>
            <a:chOff x="1858297" y="1297857"/>
            <a:chExt cx="619432" cy="560441"/>
          </a:xfrm>
          <a:solidFill>
            <a:srgbClr val="BFBFBF"/>
          </a:solidFill>
        </p:grpSpPr>
        <p:sp>
          <p:nvSpPr>
            <p:cNvPr id="96" name="Прямоугольник 95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Прямоугольник 96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8" name="Группа 97"/>
          <p:cNvGrpSpPr/>
          <p:nvPr/>
        </p:nvGrpSpPr>
        <p:grpSpPr>
          <a:xfrm>
            <a:off x="6902407" y="1938645"/>
            <a:ext cx="619432" cy="560441"/>
            <a:chOff x="1858297" y="1297857"/>
            <a:chExt cx="619432" cy="560441"/>
          </a:xfrm>
          <a:solidFill>
            <a:srgbClr val="00B050"/>
          </a:solidFill>
        </p:grpSpPr>
        <p:sp>
          <p:nvSpPr>
            <p:cNvPr id="99" name="Прямоугольник 98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Прямоугольник 99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6223979" y="1931325"/>
            <a:ext cx="619432" cy="560441"/>
            <a:chOff x="1858297" y="1297857"/>
            <a:chExt cx="619432" cy="560441"/>
          </a:xfrm>
          <a:solidFill>
            <a:srgbClr val="00B050"/>
          </a:solidFill>
        </p:grpSpPr>
        <p:sp>
          <p:nvSpPr>
            <p:cNvPr id="102" name="Прямоугольник 101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рямоугольник 102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4" name="Группа 103"/>
          <p:cNvGrpSpPr/>
          <p:nvPr/>
        </p:nvGrpSpPr>
        <p:grpSpPr>
          <a:xfrm>
            <a:off x="7587282" y="1925304"/>
            <a:ext cx="619432" cy="560441"/>
            <a:chOff x="1858297" y="1297857"/>
            <a:chExt cx="619432" cy="560441"/>
          </a:xfrm>
          <a:solidFill>
            <a:srgbClr val="00B0F0"/>
          </a:solidFill>
        </p:grpSpPr>
        <p:sp>
          <p:nvSpPr>
            <p:cNvPr id="105" name="Прямоугольник 104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Прямоугольник 105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0" name="Группа 109"/>
          <p:cNvGrpSpPr/>
          <p:nvPr/>
        </p:nvGrpSpPr>
        <p:grpSpPr>
          <a:xfrm>
            <a:off x="8241472" y="1932092"/>
            <a:ext cx="619432" cy="560441"/>
            <a:chOff x="1858297" y="1297857"/>
            <a:chExt cx="619432" cy="560441"/>
          </a:xfrm>
          <a:solidFill>
            <a:srgbClr val="C3D69B"/>
          </a:solidFill>
        </p:grpSpPr>
        <p:sp>
          <p:nvSpPr>
            <p:cNvPr id="111" name="Прямоугольник 110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Прямоугольник 111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7" name="Группа 136"/>
          <p:cNvGrpSpPr/>
          <p:nvPr/>
        </p:nvGrpSpPr>
        <p:grpSpPr>
          <a:xfrm>
            <a:off x="3215792" y="2574190"/>
            <a:ext cx="619432" cy="560441"/>
            <a:chOff x="1858297" y="1297857"/>
            <a:chExt cx="619432" cy="560441"/>
          </a:xfrm>
          <a:solidFill>
            <a:srgbClr val="00FFFF"/>
          </a:solidFill>
        </p:grpSpPr>
        <p:sp>
          <p:nvSpPr>
            <p:cNvPr id="138" name="Прямоугольник 137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Прямоугольник 138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0" name="Группа 139"/>
          <p:cNvGrpSpPr/>
          <p:nvPr/>
        </p:nvGrpSpPr>
        <p:grpSpPr>
          <a:xfrm>
            <a:off x="4536063" y="2586017"/>
            <a:ext cx="619432" cy="560441"/>
            <a:chOff x="1858297" y="1297857"/>
            <a:chExt cx="619432" cy="560441"/>
          </a:xfrm>
          <a:solidFill>
            <a:srgbClr val="BFBFBF"/>
          </a:solidFill>
        </p:grpSpPr>
        <p:sp>
          <p:nvSpPr>
            <p:cNvPr id="141" name="Прямоугольник 140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Прямоугольник 141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3" name="Группа 142"/>
          <p:cNvGrpSpPr/>
          <p:nvPr/>
        </p:nvGrpSpPr>
        <p:grpSpPr>
          <a:xfrm>
            <a:off x="3875004" y="2578800"/>
            <a:ext cx="619432" cy="560441"/>
            <a:chOff x="1858297" y="1297857"/>
            <a:chExt cx="619432" cy="560441"/>
          </a:xfrm>
          <a:solidFill>
            <a:srgbClr val="F785D6"/>
          </a:solidFill>
        </p:grpSpPr>
        <p:sp>
          <p:nvSpPr>
            <p:cNvPr id="144" name="Прямоугольник 143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5" name="Прямоугольник 144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7" name="Группа 166"/>
          <p:cNvGrpSpPr/>
          <p:nvPr/>
        </p:nvGrpSpPr>
        <p:grpSpPr>
          <a:xfrm>
            <a:off x="5214751" y="2572791"/>
            <a:ext cx="619432" cy="560441"/>
            <a:chOff x="1858297" y="1297857"/>
            <a:chExt cx="619432" cy="560441"/>
          </a:xfrm>
          <a:solidFill>
            <a:srgbClr val="BFBFBF"/>
          </a:solidFill>
        </p:grpSpPr>
        <p:sp>
          <p:nvSpPr>
            <p:cNvPr id="168" name="Прямоугольник 167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9" name="Прямоугольник 168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0" name="Группа 169"/>
          <p:cNvGrpSpPr/>
          <p:nvPr/>
        </p:nvGrpSpPr>
        <p:grpSpPr>
          <a:xfrm>
            <a:off x="6559479" y="2572823"/>
            <a:ext cx="619432" cy="560441"/>
            <a:chOff x="1858297" y="1297857"/>
            <a:chExt cx="619432" cy="560441"/>
          </a:xfrm>
          <a:solidFill>
            <a:srgbClr val="00B050"/>
          </a:solidFill>
        </p:grpSpPr>
        <p:sp>
          <p:nvSpPr>
            <p:cNvPr id="171" name="Прямоугольник 170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Прямоугольник 171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3" name="Группа 172"/>
          <p:cNvGrpSpPr/>
          <p:nvPr/>
        </p:nvGrpSpPr>
        <p:grpSpPr>
          <a:xfrm>
            <a:off x="5879100" y="2564729"/>
            <a:ext cx="619432" cy="560441"/>
            <a:chOff x="1858297" y="1297857"/>
            <a:chExt cx="619432" cy="560441"/>
          </a:xfrm>
          <a:solidFill>
            <a:srgbClr val="00B050"/>
          </a:solidFill>
        </p:grpSpPr>
        <p:sp>
          <p:nvSpPr>
            <p:cNvPr id="174" name="Прямоугольник 173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Прямоугольник 174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6" name="Группа 175"/>
          <p:cNvGrpSpPr/>
          <p:nvPr/>
        </p:nvGrpSpPr>
        <p:grpSpPr>
          <a:xfrm>
            <a:off x="7240941" y="2573569"/>
            <a:ext cx="619432" cy="560441"/>
            <a:chOff x="1858297" y="1297857"/>
            <a:chExt cx="619432" cy="560441"/>
          </a:xfrm>
          <a:solidFill>
            <a:srgbClr val="00B0F0"/>
          </a:solidFill>
        </p:grpSpPr>
        <p:sp>
          <p:nvSpPr>
            <p:cNvPr id="177" name="Прямоугольник 176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8" name="Прямоугольник 177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2" name="Группа 181"/>
          <p:cNvGrpSpPr/>
          <p:nvPr/>
        </p:nvGrpSpPr>
        <p:grpSpPr>
          <a:xfrm>
            <a:off x="7912719" y="2565474"/>
            <a:ext cx="619432" cy="560441"/>
            <a:chOff x="1858297" y="1297857"/>
            <a:chExt cx="619432" cy="560441"/>
          </a:xfrm>
          <a:solidFill>
            <a:srgbClr val="C3D69B"/>
          </a:solidFill>
        </p:grpSpPr>
        <p:sp>
          <p:nvSpPr>
            <p:cNvPr id="183" name="Прямоугольник 182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Прямоугольник 183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8" name="Группа 187"/>
          <p:cNvGrpSpPr/>
          <p:nvPr/>
        </p:nvGrpSpPr>
        <p:grpSpPr>
          <a:xfrm>
            <a:off x="3520525" y="3206960"/>
            <a:ext cx="619432" cy="560441"/>
            <a:chOff x="1858297" y="1297857"/>
            <a:chExt cx="619432" cy="560441"/>
          </a:xfrm>
          <a:solidFill>
            <a:srgbClr val="00FFFF"/>
          </a:solidFill>
        </p:grpSpPr>
        <p:sp>
          <p:nvSpPr>
            <p:cNvPr id="189" name="Прямоугольник 188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0" name="Прямоугольник 189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1" name="Группа 190"/>
          <p:cNvGrpSpPr/>
          <p:nvPr/>
        </p:nvGrpSpPr>
        <p:grpSpPr>
          <a:xfrm>
            <a:off x="4879239" y="3206252"/>
            <a:ext cx="619432" cy="560441"/>
            <a:chOff x="1858297" y="1297857"/>
            <a:chExt cx="619432" cy="560441"/>
          </a:xfrm>
          <a:solidFill>
            <a:srgbClr val="BFBFBF"/>
          </a:solidFill>
        </p:grpSpPr>
        <p:sp>
          <p:nvSpPr>
            <p:cNvPr id="192" name="Прямоугольник 191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3" name="Прямоугольник 192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4" name="Группа 193"/>
          <p:cNvGrpSpPr/>
          <p:nvPr/>
        </p:nvGrpSpPr>
        <p:grpSpPr>
          <a:xfrm>
            <a:off x="4200811" y="3198932"/>
            <a:ext cx="619432" cy="560441"/>
            <a:chOff x="1858297" y="1297857"/>
            <a:chExt cx="619432" cy="560441"/>
          </a:xfrm>
          <a:solidFill>
            <a:srgbClr val="F785D6"/>
          </a:solidFill>
        </p:grpSpPr>
        <p:sp>
          <p:nvSpPr>
            <p:cNvPr id="195" name="Прямоугольник 194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6" name="Прямоугольник 195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7" name="Группа 196"/>
          <p:cNvGrpSpPr/>
          <p:nvPr/>
        </p:nvGrpSpPr>
        <p:grpSpPr>
          <a:xfrm>
            <a:off x="5564114" y="3207659"/>
            <a:ext cx="619432" cy="560441"/>
            <a:chOff x="1858297" y="1297857"/>
            <a:chExt cx="619432" cy="560441"/>
          </a:xfrm>
          <a:solidFill>
            <a:srgbClr val="BFBFBF"/>
          </a:solidFill>
        </p:grpSpPr>
        <p:sp>
          <p:nvSpPr>
            <p:cNvPr id="198" name="Прямоугольник 197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9" name="Прямоугольник 198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0" name="Группа 199"/>
          <p:cNvGrpSpPr/>
          <p:nvPr/>
        </p:nvGrpSpPr>
        <p:grpSpPr>
          <a:xfrm>
            <a:off x="6896732" y="3207019"/>
            <a:ext cx="619432" cy="560441"/>
            <a:chOff x="1858297" y="1297857"/>
            <a:chExt cx="619432" cy="560441"/>
          </a:xfrm>
          <a:solidFill>
            <a:srgbClr val="00B050"/>
          </a:solidFill>
        </p:grpSpPr>
        <p:sp>
          <p:nvSpPr>
            <p:cNvPr id="201" name="Прямоугольник 200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2" name="Прямоугольник 201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3" name="Группа 202"/>
          <p:cNvGrpSpPr/>
          <p:nvPr/>
        </p:nvGrpSpPr>
        <p:grpSpPr>
          <a:xfrm>
            <a:off x="6218304" y="3199699"/>
            <a:ext cx="619432" cy="560441"/>
            <a:chOff x="1858297" y="1297857"/>
            <a:chExt cx="619432" cy="560441"/>
          </a:xfrm>
          <a:solidFill>
            <a:srgbClr val="00B050"/>
          </a:solidFill>
        </p:grpSpPr>
        <p:sp>
          <p:nvSpPr>
            <p:cNvPr id="204" name="Прямоугольник 203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5" name="Прямоугольник 204"/>
            <p:cNvSpPr/>
            <p:nvPr/>
          </p:nvSpPr>
          <p:spPr>
            <a:xfrm>
              <a:off x="2091104" y="1526461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2" name="Группа 211"/>
          <p:cNvGrpSpPr/>
          <p:nvPr/>
        </p:nvGrpSpPr>
        <p:grpSpPr>
          <a:xfrm>
            <a:off x="8913373" y="1931198"/>
            <a:ext cx="619432" cy="560441"/>
            <a:chOff x="1858297" y="1297857"/>
            <a:chExt cx="619432" cy="560441"/>
          </a:xfrm>
          <a:solidFill>
            <a:srgbClr val="FAC090"/>
          </a:solidFill>
        </p:grpSpPr>
        <p:sp>
          <p:nvSpPr>
            <p:cNvPr id="213" name="Прямоугольник 212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4" name="Прямоугольник 213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Прямоугольник 214"/>
            <p:cNvSpPr/>
            <p:nvPr/>
          </p:nvSpPr>
          <p:spPr>
            <a:xfrm>
              <a:off x="1905165" y="1327352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{</a:t>
              </a:r>
            </a:p>
          </p:txBody>
        </p:sp>
      </p:grpSp>
      <p:grpSp>
        <p:nvGrpSpPr>
          <p:cNvPr id="216" name="Группа 215"/>
          <p:cNvGrpSpPr/>
          <p:nvPr/>
        </p:nvGrpSpPr>
        <p:grpSpPr>
          <a:xfrm>
            <a:off x="9579082" y="1939353"/>
            <a:ext cx="619432" cy="560441"/>
            <a:chOff x="1858297" y="1297857"/>
            <a:chExt cx="619432" cy="560441"/>
          </a:xfrm>
          <a:solidFill>
            <a:srgbClr val="FAC090"/>
          </a:solidFill>
        </p:grpSpPr>
        <p:sp>
          <p:nvSpPr>
            <p:cNvPr id="217" name="Прямоугольник 216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8" name="Прямоугольник 217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Прямоугольник 218"/>
            <p:cNvSpPr/>
            <p:nvPr/>
          </p:nvSpPr>
          <p:spPr>
            <a:xfrm>
              <a:off x="1905165" y="1327352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}</a:t>
              </a:r>
              <a:endPara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0" name="Группа 219"/>
          <p:cNvGrpSpPr/>
          <p:nvPr/>
        </p:nvGrpSpPr>
        <p:grpSpPr>
          <a:xfrm>
            <a:off x="8588299" y="2566277"/>
            <a:ext cx="619432" cy="560441"/>
            <a:chOff x="1858297" y="1297857"/>
            <a:chExt cx="619432" cy="560441"/>
          </a:xfrm>
          <a:solidFill>
            <a:srgbClr val="FAC090"/>
          </a:solidFill>
        </p:grpSpPr>
        <p:sp>
          <p:nvSpPr>
            <p:cNvPr id="221" name="Прямоугольник 220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2" name="Прямоугольник 221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Прямоугольник 222"/>
            <p:cNvSpPr/>
            <p:nvPr/>
          </p:nvSpPr>
          <p:spPr>
            <a:xfrm>
              <a:off x="1905165" y="1327352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endPara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4" name="Группа 223"/>
          <p:cNvGrpSpPr/>
          <p:nvPr/>
        </p:nvGrpSpPr>
        <p:grpSpPr>
          <a:xfrm>
            <a:off x="9254008" y="2574432"/>
            <a:ext cx="619432" cy="560441"/>
            <a:chOff x="1858297" y="1297857"/>
            <a:chExt cx="619432" cy="560441"/>
          </a:xfrm>
          <a:solidFill>
            <a:srgbClr val="FAC090"/>
          </a:solidFill>
        </p:grpSpPr>
        <p:sp>
          <p:nvSpPr>
            <p:cNvPr id="225" name="Прямоугольник 224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6" name="Прямоугольник 225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‘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Прямоугольник 226"/>
            <p:cNvSpPr/>
            <p:nvPr/>
          </p:nvSpPr>
          <p:spPr>
            <a:xfrm>
              <a:off x="1905165" y="1327352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endPara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8" name="Группа 227"/>
          <p:cNvGrpSpPr/>
          <p:nvPr/>
        </p:nvGrpSpPr>
        <p:grpSpPr>
          <a:xfrm>
            <a:off x="7573507" y="3199602"/>
            <a:ext cx="619432" cy="560441"/>
            <a:chOff x="1858297" y="1297857"/>
            <a:chExt cx="619432" cy="560441"/>
          </a:xfrm>
          <a:solidFill>
            <a:srgbClr val="00B0F0"/>
          </a:solidFill>
        </p:grpSpPr>
        <p:sp>
          <p:nvSpPr>
            <p:cNvPr id="229" name="Прямоугольник 228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0" name="Прямоугольник 229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Прямоугольник 230"/>
            <p:cNvSpPr/>
            <p:nvPr/>
          </p:nvSpPr>
          <p:spPr>
            <a:xfrm>
              <a:off x="1905165" y="1327352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  <a:endPara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2" name="Группа 231"/>
          <p:cNvGrpSpPr/>
          <p:nvPr/>
        </p:nvGrpSpPr>
        <p:grpSpPr>
          <a:xfrm>
            <a:off x="8242449" y="3206252"/>
            <a:ext cx="619432" cy="560441"/>
            <a:chOff x="1858297" y="1297857"/>
            <a:chExt cx="619432" cy="560441"/>
          </a:xfrm>
          <a:solidFill>
            <a:srgbClr val="C3D69B"/>
          </a:solidFill>
        </p:grpSpPr>
        <p:sp>
          <p:nvSpPr>
            <p:cNvPr id="233" name="Прямоугольник 232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4" name="Прямоугольник 233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Прямоугольник 234"/>
            <p:cNvSpPr/>
            <p:nvPr/>
          </p:nvSpPr>
          <p:spPr>
            <a:xfrm>
              <a:off x="1905165" y="1327352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</p:txBody>
        </p:sp>
      </p:grpSp>
      <p:grpSp>
        <p:nvGrpSpPr>
          <p:cNvPr id="236" name="Группа 235"/>
          <p:cNvGrpSpPr/>
          <p:nvPr/>
        </p:nvGrpSpPr>
        <p:grpSpPr>
          <a:xfrm>
            <a:off x="8919224" y="3206222"/>
            <a:ext cx="619432" cy="560441"/>
            <a:chOff x="1858297" y="1297857"/>
            <a:chExt cx="619432" cy="560441"/>
          </a:xfrm>
          <a:solidFill>
            <a:srgbClr val="FAC090"/>
          </a:solidFill>
        </p:grpSpPr>
        <p:sp>
          <p:nvSpPr>
            <p:cNvPr id="237" name="Прямоугольник 236"/>
            <p:cNvSpPr/>
            <p:nvPr/>
          </p:nvSpPr>
          <p:spPr>
            <a:xfrm>
              <a:off x="1858297" y="1297857"/>
              <a:ext cx="619432" cy="56044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8" name="Прямоугольник 237"/>
            <p:cNvSpPr/>
            <p:nvPr/>
          </p:nvSpPr>
          <p:spPr>
            <a:xfrm>
              <a:off x="2105852" y="1526454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endPara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Прямоугольник 238"/>
            <p:cNvSpPr/>
            <p:nvPr/>
          </p:nvSpPr>
          <p:spPr>
            <a:xfrm>
              <a:off x="1905165" y="1327352"/>
              <a:ext cx="342381" cy="2802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9" name="Прямоугольник 178"/>
          <p:cNvSpPr/>
          <p:nvPr/>
        </p:nvSpPr>
        <p:spPr>
          <a:xfrm>
            <a:off x="2526424" y="246003"/>
            <a:ext cx="72038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Klaviaturadagi</a:t>
            </a:r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tugmachalar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64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500"/>
                            </p:stCondLst>
                            <p:childTnLst>
                              <p:par>
                                <p:cTn id="14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000"/>
                            </p:stCondLst>
                            <p:childTnLst>
                              <p:par>
                                <p:cTn id="15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000"/>
                            </p:stCondLst>
                            <p:childTnLst>
                              <p:par>
                                <p:cTn id="15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500"/>
                            </p:stCondLst>
                            <p:childTnLst>
                              <p:par>
                                <p:cTn id="16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000"/>
                            </p:stCondLst>
                            <p:childTnLst>
                              <p:par>
                                <p:cTn id="18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500"/>
                            </p:stCondLst>
                            <p:childTnLst>
                              <p:par>
                                <p:cTn id="18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00"/>
                            </p:stCondLst>
                            <p:childTnLst>
                              <p:par>
                                <p:cTn id="19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0"/>
                            </p:stCondLst>
                            <p:childTnLst>
                              <p:par>
                                <p:cTn id="20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500"/>
                            </p:stCondLst>
                            <p:childTnLst>
                              <p:par>
                                <p:cTn id="20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500"/>
                            </p:stCondLst>
                            <p:childTnLst>
                              <p:par>
                                <p:cTn id="2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500"/>
                            </p:stCondLst>
                            <p:childTnLst>
                              <p:par>
                                <p:cTn id="2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000"/>
                            </p:stCondLst>
                            <p:childTnLst>
                              <p:par>
                                <p:cTn id="2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3500"/>
                            </p:stCondLst>
                            <p:childTnLst>
                              <p:par>
                                <p:cTn id="2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7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202" y="1757485"/>
            <a:ext cx="5127399" cy="433002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4187" y="237999"/>
            <a:ext cx="1199781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Matnni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tez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yozishning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eng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osoni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10 ta </a:t>
            </a:r>
            <a:r>
              <a:rPr lang="en-US" sz="33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barmoqli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usuldir</a:t>
            </a:r>
            <a:r>
              <a:rPr lang="en-US" sz="33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3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43601" y="2323963"/>
            <a:ext cx="54537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Roboto Light"/>
              </a:rPr>
              <a:t>Ushbu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usulni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kim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birinchi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bo‘lib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o‘ylab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topgan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edi</a:t>
            </a:r>
            <a:r>
              <a:rPr lang="en-US" sz="3600" dirty="0" smtClean="0">
                <a:latin typeface="Roboto Light"/>
              </a:rPr>
              <a:t>?</a:t>
            </a:r>
            <a:endParaRPr lang="ru-RU" sz="3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632858" y="4036460"/>
            <a:ext cx="476444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Frank </a:t>
            </a:r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Makgurrin</a:t>
            </a:r>
            <a:r>
              <a:rPr lang="en-US" sz="44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39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Что такое Персональный компьютер (ПК)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681" y="2238874"/>
            <a:ext cx="3669792" cy="220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Проектор Viewsonic PJD5255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809" y="4045503"/>
            <a:ext cx="1772775" cy="88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t="13334"/>
          <a:stretch/>
        </p:blipFill>
        <p:spPr>
          <a:xfrm>
            <a:off x="2765429" y="1214279"/>
            <a:ext cx="1485579" cy="12874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00" b="90000" l="1167" r="98333"/>
                    </a14:imgEffect>
                  </a14:imgLayer>
                </a14:imgProps>
              </a:ext>
            </a:extLst>
          </a:blip>
          <a:srcRect t="21712" b="21813"/>
          <a:stretch/>
        </p:blipFill>
        <p:spPr>
          <a:xfrm>
            <a:off x="6024600" y="5317270"/>
            <a:ext cx="2094873" cy="11830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63" r="100000">
                        <a14:foregroundMark x1="32846" y1="58568" x2="49106" y2="60738"/>
                        <a14:foregroundMark x1="36748" y1="75054" x2="16585" y2="876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1562" y="1918812"/>
            <a:ext cx="2393186" cy="1793917"/>
          </a:xfrm>
          <a:prstGeom prst="rect">
            <a:avLst/>
          </a:prstGeom>
        </p:spPr>
      </p:pic>
      <p:pic>
        <p:nvPicPr>
          <p:cNvPr id="4102" name="Picture 6" descr="ᐈ Колонка фото, фотографии музыкальные колонки | скачать на ...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155" y="1275675"/>
            <a:ext cx="1226100" cy="122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5714" l="0" r="100000">
                        <a14:foregroundMark x1="62917" y1="15238" x2="47917" y2="43810"/>
                        <a14:foregroundMark x1="64583" y1="17619" x2="52917" y2="21905"/>
                        <a14:foregroundMark x1="56667" y1="21905" x2="64167" y2="9524"/>
                        <a14:foregroundMark x1="59167" y1="21429" x2="59167" y2="1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9709" y="4632004"/>
            <a:ext cx="1431216" cy="125231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95982" y="288938"/>
            <a:ext cx="110759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Kompyuterning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asosiy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va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qo‘shimcha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qurilmalari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3855949" y="1740926"/>
            <a:ext cx="4555985" cy="34147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292200" y="5083886"/>
            <a:ext cx="1113224" cy="1416466"/>
          </a:xfrm>
          <a:prstGeom prst="rect">
            <a:avLst/>
          </a:prstGeom>
        </p:spPr>
      </p:pic>
      <p:pic>
        <p:nvPicPr>
          <p:cNvPr id="15" name="Picture 6" descr="Обзор модема wi-fi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9538" l="0" r="99059">
                        <a14:foregroundMark x1="22235" y1="11538" x2="22824" y2="47077"/>
                        <a14:foregroundMark x1="6706" y1="15692" x2="22824" y2="44462"/>
                        <a14:foregroundMark x1="29294" y1="69846" x2="41647" y2="69077"/>
                        <a14:foregroundMark x1="88824" y1="71538" x2="93294" y2="92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39" y="1178347"/>
            <a:ext cx="1777625" cy="135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4048" y="3221322"/>
            <a:ext cx="2822273" cy="2375893"/>
          </a:xfrm>
          <a:prstGeom prst="rect">
            <a:avLst/>
          </a:prstGeom>
        </p:spPr>
      </p:pic>
      <p:pic>
        <p:nvPicPr>
          <p:cNvPr id="13" name="Picture 4" descr="Новые беспроводные Bluetooth наушники в линейке eXtra Bass, Sony ...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899" y="4608836"/>
            <a:ext cx="1414065" cy="141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Внешний жесткий диск Transcend StoreJet 25MС 1 Тб USB 3.1 (TS1TSJ25MC) —  купить в городе ОМСК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344" y="2238874"/>
            <a:ext cx="1100937" cy="110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88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Заказ компьютерной техники для учебных заведений в центре «Ректор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847" y="1767613"/>
            <a:ext cx="6060895" cy="387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29704" y="244693"/>
            <a:ext cx="383149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HARDWARE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368" y="1994924"/>
            <a:ext cx="545370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err="1" smtClean="0">
                <a:latin typeface="Roboto Light"/>
              </a:rPr>
              <a:t>Kompyuterning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asosiy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va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qo‘shimcha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qurilmalari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umumiy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qilib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qattiq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qism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ya’ni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b="1" dirty="0" smtClean="0">
                <a:latin typeface="Roboto Light"/>
              </a:rPr>
              <a:t>HARDWARE</a:t>
            </a:r>
            <a:r>
              <a:rPr lang="en-US" sz="3600" dirty="0" smtClean="0">
                <a:latin typeface="Roboto Light"/>
              </a:rPr>
              <a:t> deb </a:t>
            </a:r>
            <a:r>
              <a:rPr lang="en-US" sz="3600" dirty="0" err="1" smtClean="0">
                <a:latin typeface="Roboto Light"/>
              </a:rPr>
              <a:t>ataladi</a:t>
            </a:r>
            <a:r>
              <a:rPr lang="en-US" sz="3600" dirty="0" smtClean="0">
                <a:latin typeface="Roboto Light"/>
              </a:rPr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38416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86503" y="0"/>
            <a:ext cx="11772761" cy="7670352"/>
            <a:chOff x="286503" y="0"/>
            <a:chExt cx="11772761" cy="7670352"/>
          </a:xfrm>
        </p:grpSpPr>
        <p:pic>
          <p:nvPicPr>
            <p:cNvPr id="6146" name="Picture 2" descr="Отдых в Скадовске. Туры и экскурсии по Украине | relax)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503" y="1238865"/>
              <a:ext cx="11669522" cy="5397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Развитие ребенка в утробе матери неделя за неделей. Ребенок в утробе матери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167" b="87167" l="9900" r="100000">
                          <a14:foregroundMark x1="40601" y1="43333" x2="31591" y2="65500"/>
                          <a14:backgroundMark x1="39155" y1="58333" x2="35595" y2="81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737" y="0"/>
              <a:ext cx="11610527" cy="7670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1224610" y="171894"/>
            <a:ext cx="39408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0" dirty="0" err="1" smtClean="0">
                <a:solidFill>
                  <a:prstClr val="white"/>
                </a:solidFill>
                <a:latin typeface="Arial Black" panose="020B0A04020102020204" pitchFamily="34" charset="0"/>
              </a:rPr>
              <a:t>Nafas</a:t>
            </a:r>
            <a:r>
              <a:rPr lang="en-US" sz="4800" noProof="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 </a:t>
            </a:r>
            <a:r>
              <a:rPr lang="en-US" sz="4800" noProof="0" dirty="0" err="1" smtClean="0">
                <a:solidFill>
                  <a:prstClr val="white"/>
                </a:solidFill>
                <a:latin typeface="Arial Black" panose="020B0A04020102020204" pitchFamily="34" charset="0"/>
              </a:rPr>
              <a:t>olish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pic>
        <p:nvPicPr>
          <p:cNvPr id="8196" name="Picture 4" descr="Свойства кислорода. Вес 1 м3 кислорода. Вес жидкого кислорода. Способы  получения кислорода. | МеханикИнф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814" y="1002891"/>
            <a:ext cx="1835457" cy="183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Свойства кислорода. Вес 1 м3 кислорода. Вес жидкого кислорода. Способы  получения кислорода. | МеханикИнф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357" y="1324027"/>
            <a:ext cx="1835457" cy="183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Свойства кислорода. Вес 1 м3 кислорода. Вес жидкого кислорода. Способы  получения кислорода. | МеханикИнф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99" y="2437409"/>
            <a:ext cx="1835457" cy="183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Свойства кислорода. Вес 1 м3 кислорода. Вес жидкого кислорода. Способы  получения кислорода. | МеханикИнф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03" y="3062672"/>
            <a:ext cx="1835457" cy="183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Свойства кислорода. Вес 1 м3 кислорода. Вес жидкого кислорода. Способы  получения кислорода. | МеханикИнф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965" y="4468520"/>
            <a:ext cx="1835457" cy="183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41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32411" y="336417"/>
            <a:ext cx="115611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Kompyuterning</a:t>
            </a:r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ishlashi</a:t>
            </a:r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uchun</a:t>
            </a:r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kompyuter</a:t>
            </a:r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dasturlari</a:t>
            </a:r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kerak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052" name="Picture 4" descr="Что понимать под термином компьютерные программ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489" y="1560148"/>
            <a:ext cx="9385719" cy="485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69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27551" y="177130"/>
            <a:ext cx="73165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0" dirty="0" err="1" smtClean="0">
                <a:solidFill>
                  <a:prstClr val="white"/>
                </a:solidFill>
                <a:latin typeface="Arial Black" panose="020B0A04020102020204" pitchFamily="34" charset="0"/>
              </a:rPr>
              <a:t>Kompyuter</a:t>
            </a:r>
            <a:r>
              <a:rPr lang="en-US" sz="4800" noProof="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 </a:t>
            </a:r>
            <a:r>
              <a:rPr lang="en-US" sz="4800" noProof="0" dirty="0" err="1" smtClean="0">
                <a:solidFill>
                  <a:prstClr val="white"/>
                </a:solidFill>
                <a:latin typeface="Arial Black" panose="020B0A04020102020204" pitchFamily="34" charset="0"/>
              </a:rPr>
              <a:t>dasturlari</a:t>
            </a: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6754" y="2113255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Dastur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tushuna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oladigan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tilda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yozilgan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buyruq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ko‘rsatmalarning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tartibli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ketma-ketligidir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Сервисный центр RSTTomsk - Настройка програм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302" y="1225792"/>
            <a:ext cx="5760576" cy="4888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43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2407027" y="246452"/>
            <a:ext cx="73165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Kompyuter</a:t>
            </a:r>
            <a:r>
              <a:rPr lang="en-US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dasturlari</a:t>
            </a:r>
            <a:endParaRPr lang="ru-RU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93423" y="1374412"/>
            <a:ext cx="11782267" cy="4846460"/>
            <a:chOff x="1694" y="1079444"/>
            <a:chExt cx="11361853" cy="4846460"/>
          </a:xfrm>
        </p:grpSpPr>
        <p:sp>
          <p:nvSpPr>
            <p:cNvPr id="24" name="Rectangle 89">
              <a:extLst>
                <a:ext uri="{FF2B5EF4-FFF2-40B4-BE49-F238E27FC236}">
                  <a16:creationId xmlns="" xmlns:a16="http://schemas.microsoft.com/office/drawing/2014/main" id="{4BFB8EA4-27A5-44FC-B404-5DA2172A9033}"/>
                </a:ext>
              </a:extLst>
            </p:cNvPr>
            <p:cNvSpPr/>
            <p:nvPr/>
          </p:nvSpPr>
          <p:spPr>
            <a:xfrm>
              <a:off x="3799617" y="3740164"/>
              <a:ext cx="7563930" cy="8781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90">
              <a:extLst>
                <a:ext uri="{FF2B5EF4-FFF2-40B4-BE49-F238E27FC236}">
                  <a16:creationId xmlns="" xmlns:a16="http://schemas.microsoft.com/office/drawing/2014/main" id="{757CDC9B-AE59-4A39-8F4C-5243788D9AB4}"/>
                </a:ext>
              </a:extLst>
            </p:cNvPr>
            <p:cNvSpPr/>
            <p:nvPr/>
          </p:nvSpPr>
          <p:spPr>
            <a:xfrm>
              <a:off x="3799617" y="2285470"/>
              <a:ext cx="7563930" cy="87782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">
              <a:extLst>
                <a:ext uri="{FF2B5EF4-FFF2-40B4-BE49-F238E27FC236}">
                  <a16:creationId xmlns="" xmlns:a16="http://schemas.microsoft.com/office/drawing/2014/main" id="{55BAC97D-063F-45A0-92EA-EBAAACB67F94}"/>
                </a:ext>
              </a:extLst>
            </p:cNvPr>
            <p:cNvSpPr/>
            <p:nvPr/>
          </p:nvSpPr>
          <p:spPr>
            <a:xfrm>
              <a:off x="3174712" y="5047789"/>
              <a:ext cx="8188835" cy="8781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91">
              <a:extLst>
                <a:ext uri="{FF2B5EF4-FFF2-40B4-BE49-F238E27FC236}">
                  <a16:creationId xmlns="" xmlns:a16="http://schemas.microsoft.com/office/drawing/2014/main" id="{683D49E7-F436-48EE-8AB4-05BFF667BA25}"/>
                </a:ext>
              </a:extLst>
            </p:cNvPr>
            <p:cNvSpPr/>
            <p:nvPr/>
          </p:nvSpPr>
          <p:spPr>
            <a:xfrm>
              <a:off x="3174712" y="1079444"/>
              <a:ext cx="8188835" cy="8781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18AC7869-336D-4A6F-B7B1-B9DE19683E73}"/>
                </a:ext>
              </a:extLst>
            </p:cNvPr>
            <p:cNvSpPr txBox="1"/>
            <p:nvPr/>
          </p:nvSpPr>
          <p:spPr>
            <a:xfrm>
              <a:off x="3799617" y="1223416"/>
              <a:ext cx="597640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OPERATSION TIZIMLAR</a:t>
              </a:r>
              <a:endParaRPr lang="en-US" sz="2800" b="1" cap="al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9386D8E0-E3F8-446C-AA03-7ABFFC4DAF87}"/>
                </a:ext>
              </a:extLst>
            </p:cNvPr>
            <p:cNvSpPr txBox="1"/>
            <p:nvPr/>
          </p:nvSpPr>
          <p:spPr>
            <a:xfrm>
              <a:off x="4414774" y="2218520"/>
              <a:ext cx="5976400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Matn</a:t>
              </a:r>
              <a:r>
                <a:rPr lang="en-US" sz="2800" b="1" cap="al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cap="all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bilan</a:t>
              </a:r>
              <a:r>
                <a:rPr lang="en-US" sz="2800" b="1" cap="al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cap="all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ishlasH</a:t>
              </a:r>
              <a:r>
                <a:rPr lang="en-US" sz="2800" b="1" cap="al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cap="all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dasturlari</a:t>
              </a:r>
              <a:endParaRPr lang="en-US" sz="2800" b="1" cap="al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B1DC35BF-7F35-4CBE-93EE-4C7B0E26FE5F}"/>
                </a:ext>
              </a:extLst>
            </p:cNvPr>
            <p:cNvSpPr txBox="1"/>
            <p:nvPr/>
          </p:nvSpPr>
          <p:spPr>
            <a:xfrm>
              <a:off x="4414774" y="3738591"/>
              <a:ext cx="5976400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Rasm</a:t>
              </a:r>
              <a:r>
                <a:rPr lang="en-US" sz="2800" b="1" cap="al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800" b="1" cap="all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chizmalar</a:t>
              </a:r>
              <a:r>
                <a:rPr lang="en-US" sz="2800" b="1" cap="al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cap="all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bilan</a:t>
              </a:r>
              <a:r>
                <a:rPr lang="en-US" sz="2800" b="1" cap="al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cap="all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ishlash</a:t>
              </a:r>
              <a:r>
                <a:rPr lang="en-US" sz="2800" b="1" cap="al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cap="all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dasturlari</a:t>
              </a:r>
              <a:endParaRPr lang="en-US" sz="2800" b="1" cap="al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1CE5A938-6A3C-4B5D-AB28-CF45A2E2DF2B}"/>
                </a:ext>
              </a:extLst>
            </p:cNvPr>
            <p:cNvSpPr txBox="1"/>
            <p:nvPr/>
          </p:nvSpPr>
          <p:spPr>
            <a:xfrm>
              <a:off x="3990580" y="4971797"/>
              <a:ext cx="5976400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Hisob-kitoblarni</a:t>
              </a:r>
              <a:r>
                <a:rPr lang="en-US" sz="2800" b="1" cap="al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cap="all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bajaruvchi</a:t>
              </a:r>
              <a:r>
                <a:rPr lang="en-US" sz="2800" b="1" cap="al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cap="all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dasturlar</a:t>
              </a:r>
              <a:r>
                <a:rPr lang="en-US" sz="2800" b="1" cap="al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cap="all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va</a:t>
              </a:r>
              <a:r>
                <a:rPr lang="en-US" sz="2800" b="1" cap="al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cap="all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boshqalar</a:t>
              </a:r>
              <a:endParaRPr lang="en-US" sz="2800" b="1" cap="al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Straight Connector 74">
              <a:extLst>
                <a:ext uri="{FF2B5EF4-FFF2-40B4-BE49-F238E27FC236}">
                  <a16:creationId xmlns="" xmlns:a16="http://schemas.microsoft.com/office/drawing/2014/main" id="{EA127B4D-DA7A-4281-92EF-16D4F766B639}"/>
                </a:ext>
              </a:extLst>
            </p:cNvPr>
            <p:cNvCxnSpPr>
              <a:cxnSpLocks/>
            </p:cNvCxnSpPr>
            <p:nvPr/>
          </p:nvCxnSpPr>
          <p:spPr>
            <a:xfrm>
              <a:off x="1630469" y="4639631"/>
              <a:ext cx="1517491" cy="847215"/>
            </a:xfrm>
            <a:prstGeom prst="line">
              <a:avLst/>
            </a:prstGeom>
            <a:ln w="152400">
              <a:solidFill>
                <a:schemeClr val="accent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75">
              <a:extLst>
                <a:ext uri="{FF2B5EF4-FFF2-40B4-BE49-F238E27FC236}">
                  <a16:creationId xmlns="" xmlns:a16="http://schemas.microsoft.com/office/drawing/2014/main" id="{F14556C4-B089-44C0-8B20-40C32BA0282D}"/>
                </a:ext>
              </a:extLst>
            </p:cNvPr>
            <p:cNvSpPr/>
            <p:nvPr/>
          </p:nvSpPr>
          <p:spPr>
            <a:xfrm>
              <a:off x="2766960" y="5047789"/>
              <a:ext cx="878115" cy="87811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38" name="Freeform 14">
              <a:extLst>
                <a:ext uri="{FF2B5EF4-FFF2-40B4-BE49-F238E27FC236}">
                  <a16:creationId xmlns="" xmlns:a16="http://schemas.microsoft.com/office/drawing/2014/main" id="{8B5215FC-7AB9-422E-852B-1190F1348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" y="1157288"/>
              <a:ext cx="2309813" cy="4619625"/>
            </a:xfrm>
            <a:custGeom>
              <a:avLst/>
              <a:gdLst>
                <a:gd name="T0" fmla="*/ 0 w 3559"/>
                <a:gd name="T1" fmla="*/ 0 h 7118"/>
                <a:gd name="T2" fmla="*/ 3559 w 3559"/>
                <a:gd name="T3" fmla="*/ 3559 h 7118"/>
                <a:gd name="T4" fmla="*/ 0 w 3559"/>
                <a:gd name="T5" fmla="*/ 7118 h 7118"/>
                <a:gd name="T6" fmla="*/ 0 w 3559"/>
                <a:gd name="T7" fmla="*/ 6593 h 7118"/>
                <a:gd name="T8" fmla="*/ 3034 w 3559"/>
                <a:gd name="T9" fmla="*/ 3559 h 7118"/>
                <a:gd name="T10" fmla="*/ 0 w 3559"/>
                <a:gd name="T11" fmla="*/ 525 h 7118"/>
                <a:gd name="T12" fmla="*/ 0 w 3559"/>
                <a:gd name="T13" fmla="*/ 0 h 7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59" h="7118">
                  <a:moveTo>
                    <a:pt x="0" y="0"/>
                  </a:moveTo>
                  <a:cubicBezTo>
                    <a:pt x="1966" y="0"/>
                    <a:pt x="3559" y="1594"/>
                    <a:pt x="3559" y="3559"/>
                  </a:cubicBezTo>
                  <a:cubicBezTo>
                    <a:pt x="3559" y="5525"/>
                    <a:pt x="1966" y="7118"/>
                    <a:pt x="0" y="7118"/>
                  </a:cubicBezTo>
                  <a:lnTo>
                    <a:pt x="0" y="6593"/>
                  </a:lnTo>
                  <a:cubicBezTo>
                    <a:pt x="1676" y="6593"/>
                    <a:pt x="3034" y="5235"/>
                    <a:pt x="3034" y="3559"/>
                  </a:cubicBezTo>
                  <a:cubicBezTo>
                    <a:pt x="3034" y="1884"/>
                    <a:pt x="1676" y="525"/>
                    <a:pt x="0" y="5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7600"/>
            </a:solidFill>
            <a:ln w="0">
              <a:solidFill>
                <a:schemeClr val="accent3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9" name="Straight Connector 77">
              <a:extLst>
                <a:ext uri="{FF2B5EF4-FFF2-40B4-BE49-F238E27FC236}">
                  <a16:creationId xmlns="" xmlns:a16="http://schemas.microsoft.com/office/drawing/2014/main" id="{8C8AA849-C63A-47ED-9CB9-3F90FCD0FDB9}"/>
                </a:ext>
              </a:extLst>
            </p:cNvPr>
            <p:cNvCxnSpPr>
              <a:cxnSpLocks/>
            </p:cNvCxnSpPr>
            <p:nvPr/>
          </p:nvCxnSpPr>
          <p:spPr>
            <a:xfrm>
              <a:off x="1630469" y="3805334"/>
              <a:ext cx="2118348" cy="332835"/>
            </a:xfrm>
            <a:prstGeom prst="line">
              <a:avLst/>
            </a:prstGeom>
            <a:ln w="152400">
              <a:solidFill>
                <a:schemeClr val="accent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78">
              <a:extLst>
                <a:ext uri="{FF2B5EF4-FFF2-40B4-BE49-F238E27FC236}">
                  <a16:creationId xmlns="" xmlns:a16="http://schemas.microsoft.com/office/drawing/2014/main" id="{1C53E748-79D0-4BA0-8A9E-BA30A81EA991}"/>
                </a:ext>
              </a:extLst>
            </p:cNvPr>
            <p:cNvSpPr/>
            <p:nvPr/>
          </p:nvSpPr>
          <p:spPr>
            <a:xfrm>
              <a:off x="3350812" y="3740164"/>
              <a:ext cx="878115" cy="87811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41" name="Freeform 11">
              <a:extLst>
                <a:ext uri="{FF2B5EF4-FFF2-40B4-BE49-F238E27FC236}">
                  <a16:creationId xmlns="" xmlns:a16="http://schemas.microsoft.com/office/drawing/2014/main" id="{EA7C26BB-BD7E-45A4-8195-7E30554EB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" y="1497013"/>
              <a:ext cx="1968500" cy="3940175"/>
            </a:xfrm>
            <a:custGeom>
              <a:avLst/>
              <a:gdLst>
                <a:gd name="T0" fmla="*/ 0 w 3034"/>
                <a:gd name="T1" fmla="*/ 0 h 6068"/>
                <a:gd name="T2" fmla="*/ 3034 w 3034"/>
                <a:gd name="T3" fmla="*/ 3034 h 6068"/>
                <a:gd name="T4" fmla="*/ 0 w 3034"/>
                <a:gd name="T5" fmla="*/ 6068 h 6068"/>
                <a:gd name="T6" fmla="*/ 0 w 3034"/>
                <a:gd name="T7" fmla="*/ 5543 h 6068"/>
                <a:gd name="T8" fmla="*/ 2510 w 3034"/>
                <a:gd name="T9" fmla="*/ 3034 h 6068"/>
                <a:gd name="T10" fmla="*/ 0 w 3034"/>
                <a:gd name="T11" fmla="*/ 525 h 6068"/>
                <a:gd name="T12" fmla="*/ 0 w 3034"/>
                <a:gd name="T13" fmla="*/ 0 h 6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4" h="6068">
                  <a:moveTo>
                    <a:pt x="0" y="0"/>
                  </a:moveTo>
                  <a:cubicBezTo>
                    <a:pt x="1676" y="0"/>
                    <a:pt x="3034" y="1359"/>
                    <a:pt x="3034" y="3034"/>
                  </a:cubicBezTo>
                  <a:cubicBezTo>
                    <a:pt x="3034" y="4710"/>
                    <a:pt x="1676" y="6068"/>
                    <a:pt x="0" y="6068"/>
                  </a:cubicBezTo>
                  <a:lnTo>
                    <a:pt x="0" y="5543"/>
                  </a:lnTo>
                  <a:cubicBezTo>
                    <a:pt x="1386" y="5543"/>
                    <a:pt x="2510" y="4420"/>
                    <a:pt x="2510" y="3034"/>
                  </a:cubicBezTo>
                  <a:cubicBezTo>
                    <a:pt x="2510" y="1649"/>
                    <a:pt x="1386" y="525"/>
                    <a:pt x="0" y="5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1DB15"/>
            </a:solidFill>
            <a:ln w="0">
              <a:solidFill>
                <a:schemeClr val="accent4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42" name="Straight Connector 80">
              <a:extLst>
                <a:ext uri="{FF2B5EF4-FFF2-40B4-BE49-F238E27FC236}">
                  <a16:creationId xmlns="" xmlns:a16="http://schemas.microsoft.com/office/drawing/2014/main" id="{4929E781-94A7-4ABA-8CA0-2E43C24E9E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91983" y="2729451"/>
              <a:ext cx="2339829" cy="470563"/>
            </a:xfrm>
            <a:prstGeom prst="line">
              <a:avLst/>
            </a:prstGeom>
            <a:ln w="1524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81">
              <a:extLst>
                <a:ext uri="{FF2B5EF4-FFF2-40B4-BE49-F238E27FC236}">
                  <a16:creationId xmlns="" xmlns:a16="http://schemas.microsoft.com/office/drawing/2014/main" id="{CDB66E00-CC0B-4B3D-9543-EABA06FB5C7D}"/>
                </a:ext>
              </a:extLst>
            </p:cNvPr>
            <p:cNvSpPr/>
            <p:nvPr/>
          </p:nvSpPr>
          <p:spPr>
            <a:xfrm>
              <a:off x="3350812" y="2290394"/>
              <a:ext cx="878115" cy="878115"/>
            </a:xfrm>
            <a:prstGeom prst="ellipse">
              <a:avLst/>
            </a:prstGeom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44" name="Freeform 8">
              <a:extLst>
                <a:ext uri="{FF2B5EF4-FFF2-40B4-BE49-F238E27FC236}">
                  <a16:creationId xmlns="" xmlns:a16="http://schemas.microsoft.com/office/drawing/2014/main" id="{DF55AE38-FEB3-455F-AE93-9D14B69F9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" y="1838326"/>
              <a:ext cx="1628775" cy="3257550"/>
            </a:xfrm>
            <a:custGeom>
              <a:avLst/>
              <a:gdLst>
                <a:gd name="T0" fmla="*/ 0 w 2510"/>
                <a:gd name="T1" fmla="*/ 0 h 5018"/>
                <a:gd name="T2" fmla="*/ 2510 w 2510"/>
                <a:gd name="T3" fmla="*/ 2509 h 5018"/>
                <a:gd name="T4" fmla="*/ 0 w 2510"/>
                <a:gd name="T5" fmla="*/ 5018 h 5018"/>
                <a:gd name="T6" fmla="*/ 0 w 2510"/>
                <a:gd name="T7" fmla="*/ 4493 h 5018"/>
                <a:gd name="T8" fmla="*/ 1985 w 2510"/>
                <a:gd name="T9" fmla="*/ 2509 h 5018"/>
                <a:gd name="T10" fmla="*/ 0 w 2510"/>
                <a:gd name="T11" fmla="*/ 525 h 5018"/>
                <a:gd name="T12" fmla="*/ 0 w 2510"/>
                <a:gd name="T13" fmla="*/ 0 h 5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10" h="5018">
                  <a:moveTo>
                    <a:pt x="0" y="0"/>
                  </a:moveTo>
                  <a:cubicBezTo>
                    <a:pt x="1386" y="0"/>
                    <a:pt x="2510" y="1124"/>
                    <a:pt x="2510" y="2509"/>
                  </a:cubicBezTo>
                  <a:cubicBezTo>
                    <a:pt x="2510" y="3895"/>
                    <a:pt x="1386" y="5018"/>
                    <a:pt x="0" y="5018"/>
                  </a:cubicBezTo>
                  <a:lnTo>
                    <a:pt x="0" y="4493"/>
                  </a:lnTo>
                  <a:cubicBezTo>
                    <a:pt x="1096" y="4493"/>
                    <a:pt x="1985" y="3605"/>
                    <a:pt x="1985" y="2509"/>
                  </a:cubicBezTo>
                  <a:cubicBezTo>
                    <a:pt x="1985" y="1413"/>
                    <a:pt x="1096" y="525"/>
                    <a:pt x="0" y="5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A891"/>
            </a:solidFill>
            <a:ln w="0">
              <a:solidFill>
                <a:schemeClr val="accent1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45" name="Straight Connector 83">
              <a:extLst>
                <a:ext uri="{FF2B5EF4-FFF2-40B4-BE49-F238E27FC236}">
                  <a16:creationId xmlns="" xmlns:a16="http://schemas.microsoft.com/office/drawing/2014/main" id="{D59AB366-6FCA-4986-9A98-D97C21D4BE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8200" y="1559553"/>
              <a:ext cx="2326765" cy="1307626"/>
            </a:xfrm>
            <a:prstGeom prst="line">
              <a:avLst/>
            </a:prstGeom>
            <a:ln w="152400">
              <a:solidFill>
                <a:schemeClr val="tx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84">
              <a:extLst>
                <a:ext uri="{FF2B5EF4-FFF2-40B4-BE49-F238E27FC236}">
                  <a16:creationId xmlns="" xmlns:a16="http://schemas.microsoft.com/office/drawing/2014/main" id="{7C1699F5-1DC8-4113-B588-236A240CA6C4}"/>
                </a:ext>
              </a:extLst>
            </p:cNvPr>
            <p:cNvSpPr/>
            <p:nvPr/>
          </p:nvSpPr>
          <p:spPr>
            <a:xfrm>
              <a:off x="2766960" y="1079444"/>
              <a:ext cx="878115" cy="87811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47" name="Freeform 5">
              <a:extLst>
                <a:ext uri="{FF2B5EF4-FFF2-40B4-BE49-F238E27FC236}">
                  <a16:creationId xmlns="" xmlns:a16="http://schemas.microsoft.com/office/drawing/2014/main" id="{F97732AB-0082-4ABC-918C-961553734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" y="2179638"/>
              <a:ext cx="1287463" cy="2574925"/>
            </a:xfrm>
            <a:custGeom>
              <a:avLst/>
              <a:gdLst>
                <a:gd name="T0" fmla="*/ 0 w 1985"/>
                <a:gd name="T1" fmla="*/ 0 h 3968"/>
                <a:gd name="T2" fmla="*/ 1985 w 1985"/>
                <a:gd name="T3" fmla="*/ 1984 h 3968"/>
                <a:gd name="T4" fmla="*/ 0 w 1985"/>
                <a:gd name="T5" fmla="*/ 3968 h 3968"/>
                <a:gd name="T6" fmla="*/ 0 w 1985"/>
                <a:gd name="T7" fmla="*/ 3443 h 3968"/>
                <a:gd name="T8" fmla="*/ 1460 w 1985"/>
                <a:gd name="T9" fmla="*/ 1984 h 3968"/>
                <a:gd name="T10" fmla="*/ 0 w 1985"/>
                <a:gd name="T11" fmla="*/ 525 h 3968"/>
                <a:gd name="T12" fmla="*/ 0 w 1985"/>
                <a:gd name="T13" fmla="*/ 0 h 3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5" h="3968">
                  <a:moveTo>
                    <a:pt x="0" y="0"/>
                  </a:moveTo>
                  <a:cubicBezTo>
                    <a:pt x="1096" y="0"/>
                    <a:pt x="1985" y="888"/>
                    <a:pt x="1985" y="1984"/>
                  </a:cubicBezTo>
                  <a:cubicBezTo>
                    <a:pt x="1985" y="3080"/>
                    <a:pt x="1096" y="3968"/>
                    <a:pt x="0" y="3968"/>
                  </a:cubicBezTo>
                  <a:lnTo>
                    <a:pt x="0" y="3443"/>
                  </a:lnTo>
                  <a:cubicBezTo>
                    <a:pt x="806" y="3443"/>
                    <a:pt x="1460" y="2790"/>
                    <a:pt x="1460" y="1984"/>
                  </a:cubicBezTo>
                  <a:cubicBezTo>
                    <a:pt x="1460" y="1178"/>
                    <a:pt x="806" y="525"/>
                    <a:pt x="0" y="5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13D4D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98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57788" y="1164481"/>
            <a:ext cx="106802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Dasturiy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vositalar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omputer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tomonidan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qoʻllaniladigan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dasturlar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toʻplamidir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Ingliz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tilida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atama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yaʼni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“soft” -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yumshoq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“ware”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mahsulot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degan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maʼnoni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bildiradi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09812" y="265160"/>
            <a:ext cx="33762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SOFTWARE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9218" name="Picture 2" descr="Straightforward Understanding of Computer Software – Hot Net 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551" y="3226584"/>
            <a:ext cx="6534766" cy="323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94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👨‍💻 Что нужно знать Android-разработчику — Блог Live Typ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6" t="3764" r="36622"/>
          <a:stretch/>
        </p:blipFill>
        <p:spPr bwMode="auto">
          <a:xfrm>
            <a:off x="8069944" y="1190397"/>
            <a:ext cx="3381828" cy="518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9942" y="1520088"/>
            <a:ext cx="78957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Buyruqlar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kompyuterda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ishlashini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hech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o‘ylab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ko‘rganmisiz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Nima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harakatlarimiz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qandaydir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natijalarga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olib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keladi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o‘rtasidagi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amalga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oshiriladi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" name="Овал 1"/>
          <p:cNvSpPr/>
          <p:nvPr/>
        </p:nvSpPr>
        <p:spPr>
          <a:xfrm>
            <a:off x="9161929" y="1466301"/>
            <a:ext cx="1775012" cy="1043818"/>
          </a:xfrm>
          <a:prstGeom prst="ellipse">
            <a:avLst/>
          </a:prstGeom>
          <a:solidFill>
            <a:srgbClr val="F2F6F9"/>
          </a:solidFill>
          <a:ln>
            <a:solidFill>
              <a:srgbClr val="F4F8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66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6" name="Picture 12" descr="Blank Tablet Png - Tablet Vector Png | Transparent PNG Download #264259 -  Vip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3" b="7158"/>
          <a:stretch/>
        </p:blipFill>
        <p:spPr bwMode="auto">
          <a:xfrm rot="16200000">
            <a:off x="4879728" y="-484706"/>
            <a:ext cx="5136420" cy="887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37884" y="1880907"/>
            <a:ext cx="71087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yo‘qilishi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ishga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tushadigan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foydalanuvchi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o‘rtasida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muloqot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o‘rnatadigan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qurilma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dasturlarni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boshqara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oladigan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maxsus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dastur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operatsion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tizim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(OT) deb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ataladi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1600" y="250647"/>
            <a:ext cx="124700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Dasturiy</a:t>
            </a:r>
            <a:r>
              <a:rPr lang="en-US" sz="3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ta’minotning</a:t>
            </a:r>
            <a:r>
              <a:rPr lang="en-US" sz="3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asosiy</a:t>
            </a:r>
            <a:r>
              <a:rPr lang="en-US" sz="3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3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operatsion</a:t>
            </a:r>
            <a:r>
              <a:rPr lang="en-US" sz="3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tizimdir</a:t>
            </a:r>
            <a:endParaRPr lang="ru-RU" sz="3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utoShape 2" descr="картинки : iphone, яблоко, смартфон, операционная система, Ios, reboot,  Обновить, полная длина, жест, изолированный, рука, Изящный, Показ,  счастливый, технологии, Связь, поведение человека, Беседа, бизнес,  Организация, шрифт, Обои для рабочего стола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265473" y="2197870"/>
            <a:ext cx="3934644" cy="4413484"/>
            <a:chOff x="460375" y="2231466"/>
            <a:chExt cx="3934644" cy="4413484"/>
          </a:xfrm>
        </p:grpSpPr>
        <p:pic>
          <p:nvPicPr>
            <p:cNvPr id="11270" name="Picture 6" descr="этот Png о школе мальчик школьник очки, иллюстрация, Очки вектор, школьный  вектор PNG и вектор для бесплатной загруз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375" y="2710306"/>
              <a:ext cx="3934644" cy="39346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этот Png о школе мальчик школьник очки, иллюстрация, Очки вектор, школьный  вектор PNG и вектор для бесплатной загрузки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50" t="-651" r="68970" b="78911"/>
            <a:stretch/>
          </p:blipFill>
          <p:spPr bwMode="auto">
            <a:xfrm>
              <a:off x="1027757" y="2231466"/>
              <a:ext cx="1399940" cy="957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этот Png о школе мальчик школьник очки, иллюстрация, Очки вектор, школьный  вектор PNG и вектор для бесплатной загрузки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50" t="-651" r="68970" b="78911"/>
            <a:stretch/>
          </p:blipFill>
          <p:spPr bwMode="auto">
            <a:xfrm>
              <a:off x="1449612" y="2297244"/>
              <a:ext cx="1399940" cy="957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10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53475" y="302548"/>
            <a:ext cx="76925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Operatsion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tizim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dasturlari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2292" name="Picture 4" descr="isicad: Компания Onshape представила версию облачной CAD-системы для Androi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73"/>
          <a:stretch/>
        </p:blipFill>
        <p:spPr bwMode="auto">
          <a:xfrm>
            <a:off x="1821180" y="3837881"/>
            <a:ext cx="8324850" cy="244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Linux Logo PNG, Linux Icon Free Download - Free Transparent PNG Logo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869" y="1430141"/>
            <a:ext cx="1924709" cy="192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Operating System Apple Mac Icon - Web0.2ama Icons - SoftIcons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356" y="1145797"/>
            <a:ext cx="1982767" cy="198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sicad: Компания Onshape представила версию облачной CAD-системы для Androi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2" t="50811" r="57730" b="-3537"/>
          <a:stretch/>
        </p:blipFill>
        <p:spPr bwMode="auto">
          <a:xfrm>
            <a:off x="6562676" y="1324323"/>
            <a:ext cx="1828806" cy="209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MS DOS Logo by CyberAxe on Deviant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719" y="1398750"/>
            <a:ext cx="2001475" cy="209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83414" y="3181456"/>
            <a:ext cx="16882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Mac</a:t>
            </a:r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OS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98903" y="3217281"/>
            <a:ext cx="1755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52782" y="5889909"/>
            <a:ext cx="891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iOS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158921" y="5952306"/>
            <a:ext cx="19796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Windows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9220" name="Picture 4" descr="Как работает компьютер. Часть 4. Работа операционной системы компьютера и  её основные функции. / zremcom.co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37" r="57080" b="1017"/>
          <a:stretch/>
        </p:blipFill>
        <p:spPr bwMode="auto">
          <a:xfrm>
            <a:off x="3857277" y="3378096"/>
            <a:ext cx="3563691" cy="315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538787" y="5952047"/>
            <a:ext cx="18195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ubuntu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04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53475" y="302548"/>
            <a:ext cx="76925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Operatsion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tizim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dasturlari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98285" y="1367442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Operatsion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tizim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faqat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kompyuterning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asosiy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qurilmalaridagina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emas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shuningdek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tashqi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qurilmalardagi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axborotni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saqlash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qayta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ishlash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uzatish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zarur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6" name="Picture 4" descr="Facebook asoschisi va milliarder Mark Zuckerberg - PDF Free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285" y="1859378"/>
            <a:ext cx="4263401" cy="403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Doppix доступен для скачивания в TAS-IX | infoCOM.UZ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794" l="9434" r="100000">
                        <a14:foregroundMark x1="29434" y1="25735" x2="82642" y2="60294"/>
                        <a14:foregroundMark x1="58868" y1="31985" x2="39245" y2="6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986" y="1140872"/>
            <a:ext cx="2078787" cy="213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39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53475" y="302548"/>
            <a:ext cx="78991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WINDOWS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operatsion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tizimi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4344" name="Picture 8" descr="Windows Evolution by RandomPerson1146 on Deviant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"/>
          <a:stretch/>
        </p:blipFill>
        <p:spPr bwMode="auto">
          <a:xfrm>
            <a:off x="2992191" y="1422399"/>
            <a:ext cx="6543693" cy="519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18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Характеристики пластиковых окон - Joomla Master | Шаблоны Joomla 2.5  Компоненты Joomla 2.5 Модули Joomla 2.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91" b="89918" l="10000" r="90000">
                        <a14:foregroundMark x1="19200" y1="13749" x2="40100" y2="11457"/>
                        <a14:foregroundMark x1="55400" y1="11824" x2="75300" y2="11457"/>
                        <a14:foregroundMark x1="24900" y1="11916" x2="41800" y2="11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22" y="1849401"/>
            <a:ext cx="4837341" cy="527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633" y="2464812"/>
            <a:ext cx="5776084" cy="404671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53475" y="302548"/>
            <a:ext cx="78991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WINDOWS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operatsion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tizimi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95140" y="1137458"/>
            <a:ext cx="99395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WINDOWS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inglizcha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so‘z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“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oynalar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”, “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lavhalar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darchalar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ma’nosini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anglatadi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27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604676" y="284918"/>
            <a:ext cx="6388253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WINDOWS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ish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stoli</a:t>
            </a:r>
            <a:endParaRPr lang="ru-RU" sz="66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2" descr="Как настроить рабочий стол в windows 10 в привычный ви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6"/>
          <a:stretch/>
        </p:blipFill>
        <p:spPr bwMode="auto">
          <a:xfrm>
            <a:off x="407438" y="2324140"/>
            <a:ext cx="5621112" cy="4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376" y="2324140"/>
            <a:ext cx="5250659" cy="420052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3742" y="1138264"/>
            <a:ext cx="111857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Windows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operatsion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tizimi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ishga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tushirilganda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monitorda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bo‘ladigan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ko‘rinish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ish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stoli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deb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ataladi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73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742" y="2458932"/>
            <a:ext cx="3327923" cy="133739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53019" y="270403"/>
            <a:ext cx="6388253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BOSH </a:t>
            </a:r>
            <a:r>
              <a:rPr lang="en-US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MENYU </a:t>
            </a:r>
            <a:endParaRPr lang="ru-RU" sz="138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1905" y="1238485"/>
            <a:ext cx="93907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Windowsning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versiyalarida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bosh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menyu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piktogrammasi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ko‘rinishga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0" name="Picture 2" descr="Microsoft представила Windows Phone 8.1 c голосовым помощником Cortana •  i-ekb.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391" y="4312960"/>
            <a:ext cx="2024228" cy="200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Иконки в операционной системе Windows 10 тоже будут переработаны в  соответствии с новым дизайно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37" y="4290286"/>
            <a:ext cx="2332716" cy="203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Улучшаем Windows 8: как вернуть на место кнопку «Пуск» - ITC.ua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5534" y="2191591"/>
            <a:ext cx="2355397" cy="236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Как настроить рабочий стол в windows 10 в привычный вид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1" r="37972" b="1118"/>
          <a:stretch/>
        </p:blipFill>
        <p:spPr bwMode="auto">
          <a:xfrm>
            <a:off x="294081" y="2458932"/>
            <a:ext cx="3841792" cy="420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548409" y="4312960"/>
            <a:ext cx="4480791" cy="224325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96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447019" y="252274"/>
            <a:ext cx="6388253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Arial Black" panose="020B0A04020102020204" pitchFamily="34" charset="0"/>
              </a:rPr>
              <a:t>Mening</a:t>
            </a:r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 Black" panose="020B0A04020102020204" pitchFamily="34" charset="0"/>
              </a:rPr>
              <a:t>kompyuterim</a:t>
            </a:r>
            <a:endParaRPr lang="ru-RU" sz="138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1905" y="1363970"/>
            <a:ext cx="93907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Mening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kompyuterim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yorlig‘i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ichki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tashqi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xotiralarga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murojaat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tizimga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taalluqli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masalalarni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xizmat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Установка устройства запрещена на основании системной политики: что дел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904" y="3170564"/>
            <a:ext cx="2663443" cy="266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My Computer Icon Png #6672 - Free Icons Libr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225" y="3402218"/>
            <a:ext cx="2548563" cy="2318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Way Online: How to Change Icon My Computer @ windows X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t="7710" r="8673" b="6380"/>
          <a:stretch/>
        </p:blipFill>
        <p:spPr bwMode="auto">
          <a:xfrm>
            <a:off x="8543665" y="3536128"/>
            <a:ext cx="2800023" cy="218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08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447019" y="252274"/>
            <a:ext cx="6388253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Arial Black" panose="020B0A04020102020204" pitchFamily="34" charset="0"/>
              </a:rPr>
              <a:t>Mening</a:t>
            </a:r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 Black" panose="020B0A04020102020204" pitchFamily="34" charset="0"/>
              </a:rPr>
              <a:t>hujjatlarim</a:t>
            </a:r>
            <a:endParaRPr lang="ru-RU" sz="138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5910" y="1363970"/>
            <a:ext cx="108548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Mening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hujjatlarim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yorlig‘i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kompyuterni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dasturlarida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yaratilgan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manbalardan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ko‘chirib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olingan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hujjatlarni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saqlashga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mo‘ljallangan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papkani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ishga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tushirishga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xizmat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6" name="Picture 12" descr="Change Default Icon for User's Files in Windows 10 | Tutori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056" y="3672294"/>
            <a:ext cx="2804388" cy="280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ree Folder Icon For Windows 236555 | Do #126079 - PNG Images - PNG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922" y="3853887"/>
            <a:ext cx="2441202" cy="244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90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218708" y="303600"/>
            <a:ext cx="6388253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Arial Black" panose="020B0A04020102020204" pitchFamily="34" charset="0"/>
              </a:rPr>
              <a:t>Kompyuter</a:t>
            </a:r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 Black" panose="020B0A04020102020204" pitchFamily="34" charset="0"/>
              </a:rPr>
              <a:t>tarmoqlari</a:t>
            </a:r>
            <a:endParaRPr lang="ru-RU" sz="138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1905" y="1316345"/>
            <a:ext cx="93907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tarmoqlari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yorlig‘i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lokal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tarmoqqa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ulangan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kompyuterlar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aloqani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ta’minlash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xizmat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Change Default Icon for Network in Windows 10 | Tutori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04" y="3070671"/>
            <a:ext cx="3041983" cy="304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Network free icon download (374 Free icon) for commercial use. format: ico,  png sort by popular fir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054" y="3375530"/>
            <a:ext cx="2686332" cy="267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11 Windows 7 Network Connection Icon Images - Windows Network Connection  Icon, Internet Connection Icon Windows 7 and Windows 7 Network Icon /  Newdesignfile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27" y="3375530"/>
            <a:ext cx="2991283" cy="273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17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447019" y="252274"/>
            <a:ext cx="6388253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Internet Explorer</a:t>
            </a:r>
            <a:endParaRPr lang="ru-RU" sz="138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1905" y="1363970"/>
            <a:ext cx="93907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Explorer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yorlig‘i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internetga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ulanish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unda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ishlashni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ta’minlovchi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brauzer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4" name="Picture 4" descr="КАК ВКЛЮЧИТЬ ИКОНКУ ЭЛЕКТРОННОЙ ПОЧТЫ В INTERNET EXPLORER - КАК - 202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8"/>
          <a:stretch/>
        </p:blipFill>
        <p:spPr bwMode="auto">
          <a:xfrm>
            <a:off x="699247" y="2840083"/>
            <a:ext cx="3491288" cy="256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Browser Internet Explorer 10 Icon - Windows 8 Metro Invert Icons -  SoftIcons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870" y="3522106"/>
            <a:ext cx="2767829" cy="276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Should we all be as pissed as Mozilla about Edge taking over in Windows 10?  | BetaNew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573" y="2840083"/>
            <a:ext cx="3776732" cy="251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66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Как автоматически очистить корзину в Windows 10? | Сеть без пробле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80" y="2961578"/>
            <a:ext cx="4435937" cy="2037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594394" y="195835"/>
            <a:ext cx="6388253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Savatcha</a:t>
            </a:r>
            <a:endParaRPr lang="ru-RU" sz="138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1905" y="1124431"/>
            <a:ext cx="93907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Savatcha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yorlig‘ining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vazifasi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ortiqcha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keraksiz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ma’lumotlarni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saqlab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turuvchi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papkani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ishga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tushirish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xizmat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6" name="Picture 6" descr="Мусорная корзина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162" y="2877997"/>
            <a:ext cx="2025460" cy="202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Что такое корзина?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12" b="21776"/>
          <a:stretch/>
        </p:blipFill>
        <p:spPr bwMode="auto">
          <a:xfrm>
            <a:off x="3945676" y="4215723"/>
            <a:ext cx="2052156" cy="199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Что такое корзина?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22" r="9036" b="21776"/>
          <a:stretch/>
        </p:blipFill>
        <p:spPr bwMode="auto">
          <a:xfrm>
            <a:off x="6117577" y="4215723"/>
            <a:ext cx="1755058" cy="199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корзина иконки. Скачать бесплатно иконки корзин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359" y="2877997"/>
            <a:ext cx="2025460" cy="202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1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Прямая со стрелкой 49"/>
          <p:cNvCxnSpPr>
            <a:endCxn id="18" idx="0"/>
          </p:cNvCxnSpPr>
          <p:nvPr/>
        </p:nvCxnSpPr>
        <p:spPr>
          <a:xfrm>
            <a:off x="7565923" y="3598606"/>
            <a:ext cx="2558860" cy="95864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endCxn id="5" idx="0"/>
          </p:cNvCxnSpPr>
          <p:nvPr/>
        </p:nvCxnSpPr>
        <p:spPr>
          <a:xfrm flipH="1">
            <a:off x="2433484" y="3598606"/>
            <a:ext cx="2507226" cy="97339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22229" y="1248866"/>
            <a:ext cx="110834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Windows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muhitida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vaqtning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o‘zida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necha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oynacha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ishlash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imkoniyati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sichqoncha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oson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boshqariladi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45241" y="313257"/>
            <a:ext cx="92374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WINDOWS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oynachalari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bilan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ishlash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555" y="2633861"/>
            <a:ext cx="3980952" cy="1104762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737419" y="4572000"/>
            <a:ext cx="3392129" cy="1814051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Oynani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yopib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masalalar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paneliga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vaqtincha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olib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qo‘yish</a:t>
            </a: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583068" y="4557253"/>
            <a:ext cx="3392129" cy="181405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Oynani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ekran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bo‘ylab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kattalashtirish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kichraytirish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428718" y="4557253"/>
            <a:ext cx="3392129" cy="1828797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Oynani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butunlay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yopish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ishni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tugallash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3" name="Прямая со стрелкой 52"/>
          <p:cNvCxnSpPr>
            <a:stCxn id="4" idx="2"/>
            <a:endCxn id="17" idx="0"/>
          </p:cNvCxnSpPr>
          <p:nvPr/>
        </p:nvCxnSpPr>
        <p:spPr>
          <a:xfrm>
            <a:off x="6243031" y="3738623"/>
            <a:ext cx="36102" cy="81863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86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0-dar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7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6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Настольная лампа для рабочего стола: как выбрать нужный вариан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986848"/>
            <a:ext cx="6673062" cy="361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2" descr="Обзор ноутбука Samsung R522 :: Ноутбук-Цент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886706" y="1250271"/>
            <a:ext cx="2835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Stol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lampasi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842462" y="1910812"/>
            <a:ext cx="41037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Hujjatlar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solingan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papka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886705" y="3988226"/>
            <a:ext cx="2835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Darslik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886706" y="3295755"/>
            <a:ext cx="34548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Pusk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tugmachasi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886706" y="2603283"/>
            <a:ext cx="34548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Taqvim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kalendar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886706" y="4680698"/>
            <a:ext cx="2835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Bloknot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886705" y="5990242"/>
            <a:ext cx="2835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Soat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886706" y="5335470"/>
            <a:ext cx="2835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Yelim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455324" y="1431845"/>
            <a:ext cx="387138" cy="3097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455324" y="2061808"/>
            <a:ext cx="387138" cy="3097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464553" y="2710035"/>
            <a:ext cx="387138" cy="3097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455324" y="3402507"/>
            <a:ext cx="387138" cy="3097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455324" y="4094978"/>
            <a:ext cx="387138" cy="3097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455324" y="4787450"/>
            <a:ext cx="387138" cy="3097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455324" y="6096994"/>
            <a:ext cx="387138" cy="3097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455324" y="5442222"/>
            <a:ext cx="387138" cy="3097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90" name="Picture 18" descr="4 зеленая галочка PNG cliparts for free download | UIHe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0" b="100000" l="32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269" y="1833650"/>
            <a:ext cx="566791" cy="50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8" descr="4 зеленая галочка PNG cliparts for free download | UIHe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0" b="100000" l="32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268" y="4573946"/>
            <a:ext cx="566791" cy="50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8" descr="4 зеленая галочка PNG cliparts for free download | UIHe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0" b="100000" l="32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268" y="5852137"/>
            <a:ext cx="566791" cy="50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8" descr="4 зеленая галочка PNG cliparts for free download | UIHe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0" b="100000" l="32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267" y="2504304"/>
            <a:ext cx="566791" cy="50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1401238" y="227288"/>
            <a:ext cx="111595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Ish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stolingiz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+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kompyuter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ish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stoli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4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26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57834" y="1412413"/>
            <a:ext cx="108472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Windows </a:t>
            </a:r>
            <a:r>
              <a:rPr lang="en-US" sz="4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so‘zi</a:t>
            </a:r>
            <a:r>
              <a:rPr lang="en-US" sz="4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… </a:t>
            </a:r>
            <a:r>
              <a:rPr lang="en-US" sz="4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ma’nosini</a:t>
            </a:r>
            <a:r>
              <a:rPr lang="en-US" sz="4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kern="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anglatadi</a:t>
            </a:r>
            <a:r>
              <a:rPr lang="en-US" sz="4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4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57834" y="2649543"/>
            <a:ext cx="104349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Windows </a:t>
            </a:r>
            <a:r>
              <a:rPr lang="en-US" sz="48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so‘zi</a:t>
            </a:r>
            <a:r>
              <a:rPr lang="en-US" sz="4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4800" b="1" i="1" kern="0" dirty="0" smtClean="0">
                <a:solidFill>
                  <a:srgbClr val="EA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nn-NO" sz="4800" b="1" i="1" dirty="0" smtClean="0">
                <a:solidFill>
                  <a:srgbClr val="EA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ynalar</a:t>
            </a:r>
            <a:r>
              <a:rPr lang="nn-NO" sz="4800" b="1" i="1" dirty="0">
                <a:solidFill>
                  <a:srgbClr val="EA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derazalar </a:t>
            </a:r>
            <a:endParaRPr lang="ru-RU" sz="4800" b="1" i="1" dirty="0">
              <a:solidFill>
                <a:srgbClr val="EA04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4800" kern="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ma’nosini</a:t>
            </a:r>
            <a:r>
              <a:rPr lang="en-US" sz="4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kern="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anglatadi</a:t>
            </a:r>
            <a:r>
              <a:rPr lang="en-US" sz="4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4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057834" y="4571546"/>
            <a:ext cx="10434918" cy="1903247"/>
            <a:chOff x="1057834" y="4571546"/>
            <a:chExt cx="10434918" cy="1903247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057834" y="4571546"/>
              <a:ext cx="10434918" cy="1903247"/>
            </a:xfrm>
            <a:prstGeom prst="roundRect">
              <a:avLst/>
            </a:prstGeom>
            <a:solidFill>
              <a:schemeClr val="bg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815288" y="4656089"/>
              <a:ext cx="29915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Hardware</a:t>
              </a:r>
              <a:endParaRPr lang="ru-RU" sz="4800" b="1" i="1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666703" y="5572532"/>
              <a:ext cx="213552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Dastur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5007430" y="4664653"/>
              <a:ext cx="639497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n-NO" sz="4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Oynalar, </a:t>
              </a:r>
              <a:r>
                <a:rPr lang="nn-NO" sz="48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derazalar 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250165" y="5572533"/>
              <a:ext cx="278634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Software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516226" y="239850"/>
            <a:ext cx="11518133" cy="646331"/>
          </a:xfrm>
          <a:prstGeom prst="rect">
            <a:avLst/>
          </a:prstGeom>
          <a:solidFill>
            <a:srgbClr val="2365C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Nuqtalar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o‘rniga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kerakli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so‘zni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toping!</a:t>
            </a:r>
            <a:endParaRPr lang="ru-RU" sz="36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60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32328" y="1197260"/>
            <a:ext cx="108472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800" dirty="0" err="1">
                <a:latin typeface="Arial" panose="020B0604020202020204" pitchFamily="34" charset="0"/>
                <a:cs typeface="Arial" panose="020B0604020202020204" pitchFamily="34" charset="0"/>
              </a:rPr>
              <a:t>Kompyuterni</a:t>
            </a:r>
            <a:r>
              <a:rPr lang="de-DE" sz="4800" dirty="0">
                <a:latin typeface="Arial" panose="020B0604020202020204" pitchFamily="34" charset="0"/>
                <a:cs typeface="Arial" panose="020B0604020202020204" pitchFamily="34" charset="0"/>
              </a:rPr>
              <a:t> … </a:t>
            </a:r>
            <a:r>
              <a:rPr lang="de-DE" sz="4800" dirty="0" err="1">
                <a:latin typeface="Arial" panose="020B0604020202020204" pitchFamily="34" charset="0"/>
                <a:cs typeface="Arial" panose="020B0604020202020204" pitchFamily="34" charset="0"/>
              </a:rPr>
              <a:t>deb</a:t>
            </a:r>
            <a:r>
              <a:rPr lang="de-DE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4800" dirty="0" err="1">
                <a:latin typeface="Arial" panose="020B0604020202020204" pitchFamily="34" charset="0"/>
                <a:cs typeface="Arial" panose="020B0604020202020204" pitchFamily="34" charset="0"/>
              </a:rPr>
              <a:t>ataluvchi</a:t>
            </a:r>
            <a:r>
              <a:rPr lang="de-DE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4800" dirty="0" err="1">
                <a:latin typeface="Arial" panose="020B0604020202020204" pitchFamily="34" charset="0"/>
                <a:cs typeface="Arial" panose="020B0604020202020204" pitchFamily="34" charset="0"/>
              </a:rPr>
              <a:t>dastur</a:t>
            </a:r>
            <a:r>
              <a:rPr lang="de-DE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boshqaradi</a:t>
            </a:r>
            <a:r>
              <a:rPr lang="en-US" sz="4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4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32328" y="2900554"/>
            <a:ext cx="104349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800" dirty="0" err="1">
                <a:latin typeface="Arial" panose="020B0604020202020204" pitchFamily="34" charset="0"/>
                <a:cs typeface="Arial" panose="020B0604020202020204" pitchFamily="34" charset="0"/>
              </a:rPr>
              <a:t>Kompyuterni</a:t>
            </a:r>
            <a:r>
              <a:rPr lang="de-DE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4800" b="1" i="1" dirty="0" smtClean="0">
                <a:solidFill>
                  <a:srgbClr val="EA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4800" b="1" i="1" dirty="0" err="1" smtClean="0">
                <a:solidFill>
                  <a:srgbClr val="EA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peratsion</a:t>
            </a:r>
            <a:r>
              <a:rPr lang="en-US" sz="4800" b="1" i="1" dirty="0" smtClean="0">
                <a:solidFill>
                  <a:srgbClr val="EA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i="1" dirty="0" err="1">
                <a:solidFill>
                  <a:srgbClr val="EA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tizim</a:t>
            </a:r>
            <a:r>
              <a:rPr lang="en-US" sz="4800" b="1" i="1" dirty="0">
                <a:solidFill>
                  <a:srgbClr val="EA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800" b="1" i="1" dirty="0">
              <a:solidFill>
                <a:srgbClr val="EA04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deb</a:t>
            </a:r>
            <a:r>
              <a:rPr lang="de-DE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4800" dirty="0" err="1">
                <a:latin typeface="Arial" panose="020B0604020202020204" pitchFamily="34" charset="0"/>
                <a:cs typeface="Arial" panose="020B0604020202020204" pitchFamily="34" charset="0"/>
              </a:rPr>
              <a:t>ataluvchi</a:t>
            </a:r>
            <a:r>
              <a:rPr lang="de-DE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4800" dirty="0" err="1">
                <a:latin typeface="Arial" panose="020B0604020202020204" pitchFamily="34" charset="0"/>
                <a:cs typeface="Arial" panose="020B0604020202020204" pitchFamily="34" charset="0"/>
              </a:rPr>
              <a:t>dastur</a:t>
            </a:r>
            <a:r>
              <a:rPr lang="de-DE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4800" dirty="0" err="1">
                <a:latin typeface="Arial" panose="020B0604020202020204" pitchFamily="34" charset="0"/>
                <a:cs typeface="Arial" panose="020B0604020202020204" pitchFamily="34" charset="0"/>
              </a:rPr>
              <a:t>boshqaradi</a:t>
            </a:r>
            <a:r>
              <a:rPr lang="en-US" sz="4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932328" y="4603848"/>
            <a:ext cx="10434918" cy="1903247"/>
            <a:chOff x="1057834" y="4571546"/>
            <a:chExt cx="10434918" cy="1903247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057834" y="4571546"/>
              <a:ext cx="10434918" cy="1903247"/>
            </a:xfrm>
            <a:prstGeom prst="roundRect">
              <a:avLst/>
            </a:prstGeom>
            <a:solidFill>
              <a:schemeClr val="bg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697487" y="4674718"/>
              <a:ext cx="29915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Hardware</a:t>
              </a:r>
              <a:endParaRPr lang="ru-RU" sz="4800" b="1" i="1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666703" y="5572532"/>
              <a:ext cx="213552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Dastur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468570" y="4674719"/>
              <a:ext cx="501291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n-NO" sz="48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Operatsion tizim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250165" y="5572533"/>
              <a:ext cx="278634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Software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516226" y="239850"/>
            <a:ext cx="11518133" cy="646331"/>
          </a:xfrm>
          <a:prstGeom prst="rect">
            <a:avLst/>
          </a:prstGeom>
          <a:solidFill>
            <a:srgbClr val="2365C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Nuqtalar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o‘rniga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kerakli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so‘zni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toping!</a:t>
            </a:r>
            <a:endParaRPr lang="ru-RU" sz="36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18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32328" y="1197260"/>
            <a:ext cx="108472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… -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kompyuterning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texnik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ta’minoti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4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932328" y="4603848"/>
            <a:ext cx="10434918" cy="1903247"/>
            <a:chOff x="1057834" y="4571546"/>
            <a:chExt cx="10434918" cy="1903247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057834" y="4571546"/>
              <a:ext cx="10434918" cy="1903247"/>
            </a:xfrm>
            <a:prstGeom prst="roundRect">
              <a:avLst/>
            </a:prstGeom>
            <a:solidFill>
              <a:schemeClr val="bg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237507" y="4674718"/>
              <a:ext cx="345150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Hardware</a:t>
              </a:r>
              <a:endParaRPr lang="ru-RU" sz="4800" b="1" i="1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666703" y="5572532"/>
              <a:ext cx="213552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Dastur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468570" y="4674719"/>
              <a:ext cx="501291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n-NO" sz="48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Operatsion tizim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250165" y="5572533"/>
              <a:ext cx="278634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Software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117549" y="2485055"/>
            <a:ext cx="108472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i="1" dirty="0" smtClean="0">
                <a:solidFill>
                  <a:srgbClr val="EA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kompyuterning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texnik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ta’minoti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4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6226" y="239850"/>
            <a:ext cx="11518133" cy="646331"/>
          </a:xfrm>
          <a:prstGeom prst="rect">
            <a:avLst/>
          </a:prstGeom>
          <a:solidFill>
            <a:srgbClr val="2365C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Nuqtalar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o‘rniga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kerakli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so‘zni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toping!</a:t>
            </a:r>
            <a:endParaRPr lang="ru-RU" sz="36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06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32328" y="1197260"/>
            <a:ext cx="108472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4800" dirty="0">
                <a:latin typeface="Arial" panose="020B0604020202020204" pitchFamily="34" charset="0"/>
                <a:cs typeface="Arial" panose="020B0604020202020204" pitchFamily="34" charset="0"/>
              </a:rPr>
              <a:t>… - kompyuterning dasturiy </a:t>
            </a:r>
            <a:r>
              <a:rPr lang="nn-NO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ta’minoti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4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932328" y="4603848"/>
            <a:ext cx="10434918" cy="1903247"/>
            <a:chOff x="1057834" y="4571546"/>
            <a:chExt cx="10434918" cy="1903247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057834" y="4571546"/>
              <a:ext cx="10434918" cy="1903247"/>
            </a:xfrm>
            <a:prstGeom prst="roundRect">
              <a:avLst/>
            </a:prstGeom>
            <a:solidFill>
              <a:schemeClr val="bg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295563" y="4674718"/>
              <a:ext cx="339344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Hardware</a:t>
              </a:r>
              <a:endParaRPr lang="ru-RU" sz="4800" b="1" i="1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666703" y="5572532"/>
              <a:ext cx="213552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Dastur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468570" y="4674719"/>
              <a:ext cx="501291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n-NO" sz="48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Operatsion tizim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250165" y="5572533"/>
              <a:ext cx="278634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Software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117549" y="2485055"/>
            <a:ext cx="108472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i="1" dirty="0" smtClean="0">
                <a:solidFill>
                  <a:srgbClr val="EA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kompyuterning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dasturiy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ta’minoti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4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6226" y="239850"/>
            <a:ext cx="11518133" cy="646331"/>
          </a:xfrm>
          <a:prstGeom prst="rect">
            <a:avLst/>
          </a:prstGeom>
          <a:solidFill>
            <a:srgbClr val="2365C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Nuqtalar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o‘rniga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kerakli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so‘zni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toping!</a:t>
            </a:r>
            <a:endParaRPr lang="ru-RU" sz="36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39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8701" y="2747833"/>
            <a:ext cx="117021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dirty="0" err="1" smtClean="0">
                <a:solidFill>
                  <a:srgbClr val="EA04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Dastur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tomonidan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kompyuterga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beriladigan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buyruq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ko‘rsatmalarning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tartibli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ketma-ketligi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0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932328" y="4603848"/>
            <a:ext cx="10434918" cy="1903247"/>
            <a:chOff x="1057834" y="4571546"/>
            <a:chExt cx="10434918" cy="1903247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057834" y="4571546"/>
              <a:ext cx="10434918" cy="1903247"/>
            </a:xfrm>
            <a:prstGeom prst="roundRect">
              <a:avLst/>
            </a:prstGeom>
            <a:solidFill>
              <a:schemeClr val="bg2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697487" y="4674718"/>
              <a:ext cx="29915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Hardware</a:t>
              </a:r>
              <a:endParaRPr lang="ru-RU" sz="4800" b="1" i="1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666703" y="5572532"/>
              <a:ext cx="213552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4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Dastur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468570" y="4674719"/>
              <a:ext cx="501291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n-NO" sz="48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Operatsion tizim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250165" y="5572533"/>
              <a:ext cx="278634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Software</a:t>
              </a:r>
              <a:endParaRPr lang="ru-RU" sz="4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748337" y="1225447"/>
            <a:ext cx="110539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… -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tomonidan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kompyuterga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beriladigan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buyruq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ko‘rsatmalarning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tartibli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ketma-ketligi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0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6226" y="239850"/>
            <a:ext cx="11518133" cy="646331"/>
          </a:xfrm>
          <a:prstGeom prst="rect">
            <a:avLst/>
          </a:prstGeom>
          <a:solidFill>
            <a:srgbClr val="2365C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Nuqtalar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o‘rniga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kerakli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so‘zni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toping!</a:t>
            </a:r>
            <a:endParaRPr lang="ru-RU" sz="36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56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47485" y="160579"/>
            <a:ext cx="11931444" cy="1200329"/>
          </a:xfrm>
          <a:prstGeom prst="rect">
            <a:avLst/>
          </a:prstGeom>
          <a:solidFill>
            <a:srgbClr val="2365C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kompyuterlar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aloqani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ta’minlovchi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stoli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belgisini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ko‘rsating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2786" y="1590578"/>
            <a:ext cx="2561876" cy="2561876"/>
          </a:xfrm>
          <a:prstGeom prst="rect">
            <a:avLst/>
          </a:prstGeom>
        </p:spPr>
      </p:pic>
      <p:pic>
        <p:nvPicPr>
          <p:cNvPr id="10" name="Picture 2" descr="документы иконки. Скачать бесплатно иконки докумен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928" y="1746528"/>
            <a:ext cx="2136369" cy="213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Сетевое окружение-значки-Бесплатные Икона Скачать бесплатн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8594" y1="36719" x2="11328" y2="13281"/>
                        <a14:foregroundMark x1="12500" y1="50391" x2="60156" y2="3906"/>
                        <a14:foregroundMark x1="3906" y1="29297" x2="35156" y2="0"/>
                        <a14:foregroundMark x1="56641" y1="6641" x2="71094" y2="22656"/>
                        <a14:foregroundMark x1="60156" y1="16016" x2="94531" y2="36719"/>
                        <a14:foregroundMark x1="16406" y1="19922" x2="66797" y2="87891"/>
                        <a14:foregroundMark x1="93750" y1="34375" x2="71875" y2="92969"/>
                        <a14:foregroundMark x1="18359" y1="55078" x2="58594" y2="88672"/>
                        <a14:foregroundMark x1="82813" y1="36719" x2="89453" y2="86328"/>
                        <a14:foregroundMark x1="16406" y1="61328" x2="94531" y2="95703"/>
                        <a14:foregroundMark x1="96094" y1="83984" x2="21484" y2="99609"/>
                        <a14:foregroundMark x1="25781" y1="68750" x2="46875" y2="97266"/>
                        <a14:foregroundMark x1="66797" y1="80469" x2="88672" y2="98828"/>
                        <a14:foregroundMark x1="68359" y1="85547" x2="81250" y2="98828"/>
                        <a14:foregroundMark x1="69531" y1="87109" x2="74609" y2="99609"/>
                        <a14:foregroundMark x1="57813" y1="86328" x2="63672" y2="99609"/>
                        <a14:foregroundMark x1="55859" y1="89844" x2="55859" y2="99609"/>
                        <a14:foregroundMark x1="28906" y1="16797" x2="42578" y2="1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614" y="1777624"/>
            <a:ext cx="2136369" cy="213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Папка RECYCLER или $Recycle.Bin | Компьютер для чайников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301" y="1803332"/>
            <a:ext cx="2136369" cy="213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346289" y="4598412"/>
            <a:ext cx="9614015" cy="120032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Rasmda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tasvirlangan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ish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stoli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belgilari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vazifani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bajaradi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/>
          <p:cNvSpPr/>
          <p:nvPr/>
        </p:nvSpPr>
        <p:spPr bwMode="auto">
          <a:xfrm>
            <a:off x="2575709" y="3551004"/>
            <a:ext cx="756689" cy="663785"/>
          </a:xfrm>
          <a:prstGeom prst="ellipse">
            <a:avLst/>
          </a:prstGeom>
          <a:solidFill>
            <a:srgbClr val="DEECE3"/>
          </a:solidFill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44925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1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Овал 14"/>
          <p:cNvSpPr/>
          <p:nvPr/>
        </p:nvSpPr>
        <p:spPr bwMode="auto">
          <a:xfrm>
            <a:off x="5234396" y="3204603"/>
            <a:ext cx="756689" cy="663785"/>
          </a:xfrm>
          <a:prstGeom prst="ellipse">
            <a:avLst/>
          </a:prstGeom>
          <a:solidFill>
            <a:srgbClr val="DEECE3"/>
          </a:solidFill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44925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2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Овал 15"/>
          <p:cNvSpPr/>
          <p:nvPr/>
        </p:nvSpPr>
        <p:spPr bwMode="auto">
          <a:xfrm>
            <a:off x="7893082" y="3647344"/>
            <a:ext cx="756689" cy="663785"/>
          </a:xfrm>
          <a:prstGeom prst="ellipse">
            <a:avLst/>
          </a:prstGeom>
          <a:solidFill>
            <a:srgbClr val="DEECE3"/>
          </a:solidFill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44925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3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Овал 16"/>
          <p:cNvSpPr/>
          <p:nvPr/>
        </p:nvSpPr>
        <p:spPr bwMode="auto">
          <a:xfrm>
            <a:off x="10173424" y="3607808"/>
            <a:ext cx="756689" cy="663785"/>
          </a:xfrm>
          <a:prstGeom prst="ellipse">
            <a:avLst/>
          </a:prstGeom>
          <a:solidFill>
            <a:srgbClr val="DEECE3"/>
          </a:solidFill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44925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4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8" name="Picture 18" descr="4 зеленая галочка PNG cliparts for free download | UIHer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60" b="100000" l="32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821" y="3672643"/>
            <a:ext cx="1017237" cy="91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25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6611" y="95250"/>
            <a:ext cx="104567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Mustaqil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bajarish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uchun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topshiriq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8120" y="1469723"/>
            <a:ext cx="11125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Savol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topshiriqlarga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javob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toping. </a:t>
            </a:r>
            <a:r>
              <a:rPr kumimoji="0" lang="en-US" sz="4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(41-bet)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84265" y="3556534"/>
            <a:ext cx="105990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1-2-topshiriq.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sz="48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Uyga</a:t>
            </a:r>
            <a:r>
              <a:rPr kumimoji="0" lang="en-US" sz="4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vazifa</a:t>
            </a:r>
            <a:r>
              <a:rPr kumimoji="0" lang="en-US" sz="4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41-bet) 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56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3586</TotalTime>
  <Words>676</Words>
  <Application>Microsoft Office PowerPoint</Application>
  <PresentationFormat>Широкоэкранный</PresentationFormat>
  <Paragraphs>185</Paragraphs>
  <Slides>34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34</vt:i4>
      </vt:variant>
    </vt:vector>
  </HeadingPairs>
  <TitlesOfParts>
    <vt:vector size="47" baseType="lpstr">
      <vt:lpstr>Microsoft YaHei</vt:lpstr>
      <vt:lpstr>Arial</vt:lpstr>
      <vt:lpstr>Arial Black</vt:lpstr>
      <vt:lpstr>Calibri</vt:lpstr>
      <vt:lpstr>Calibri Light</vt:lpstr>
      <vt:lpstr>Helvetica</vt:lpstr>
      <vt:lpstr>Open Sans</vt:lpstr>
      <vt:lpstr>Roboto Light</vt:lpstr>
      <vt:lpstr>Times New Roman</vt:lpstr>
      <vt:lpstr>1_Office Theme</vt:lpstr>
      <vt:lpstr>Office Theme</vt:lpstr>
      <vt:lpstr>Template PresentationGO</vt:lpstr>
      <vt:lpstr>1_Template PresentationGo</vt:lpstr>
      <vt:lpstr>Informatika va axborot texnologiyalari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Feruza</dc:creator>
  <cp:lastModifiedBy>Учетная запись Майкрософт</cp:lastModifiedBy>
  <cp:revision>452</cp:revision>
  <dcterms:created xsi:type="dcterms:W3CDTF">2020-04-30T17:20:46Z</dcterms:created>
  <dcterms:modified xsi:type="dcterms:W3CDTF">2020-10-07T09:27:40Z</dcterms:modified>
</cp:coreProperties>
</file>