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61" r:id="rId3"/>
    <p:sldId id="387" r:id="rId4"/>
    <p:sldId id="388" r:id="rId5"/>
    <p:sldId id="389" r:id="rId6"/>
    <p:sldId id="390" r:id="rId7"/>
    <p:sldId id="391" r:id="rId8"/>
    <p:sldId id="412" r:id="rId9"/>
    <p:sldId id="413" r:id="rId10"/>
    <p:sldId id="41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5" r:id="rId21"/>
    <p:sldId id="406" r:id="rId22"/>
    <p:sldId id="408" r:id="rId23"/>
    <p:sldId id="404" r:id="rId24"/>
    <p:sldId id="409" r:id="rId25"/>
    <p:sldId id="410" r:id="rId26"/>
    <p:sldId id="411" r:id="rId27"/>
    <p:sldId id="385" r:id="rId2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950" autoAdjust="0"/>
  </p:normalViewPr>
  <p:slideViewPr>
    <p:cSldViewPr>
      <p:cViewPr>
        <p:scale>
          <a:sx n="140" d="100"/>
          <a:sy n="140" d="100"/>
        </p:scale>
        <p:origin x="-882" y="-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3CD5-805B-4A48-B883-82EFBD8FDF8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41B7E-6EE8-4B0E-B162-4C7B383F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6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1B7E-6EE8-4B0E-B162-4C7B383F64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0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3416"/>
            <a:ext cx="5760085" cy="84294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222930"/>
            <a:ext cx="4195227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400" dirty="0" err="1" smtClean="0"/>
              <a:t>Informatika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axborot</a:t>
            </a:r>
            <a:r>
              <a:rPr lang="en-US" sz="2400" dirty="0" smtClean="0"/>
              <a:t> </a:t>
            </a:r>
            <a:r>
              <a:rPr lang="en-US" sz="2400" dirty="0" err="1" smtClean="0"/>
              <a:t>texnologiyalari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528472" y="1334393"/>
            <a:ext cx="4343400" cy="155170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AMALIY MASHGʻULOT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6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Oʻqituvchi</a:t>
            </a:r>
            <a:r>
              <a:rPr lang="en-US" sz="16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Qurbonova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Nozima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Ulugʻbek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endParaRPr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619" y="123024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693" y="2327253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8"/>
          <p:cNvGrpSpPr/>
          <p:nvPr/>
        </p:nvGrpSpPr>
        <p:grpSpPr>
          <a:xfrm>
            <a:off x="4641104" y="330182"/>
            <a:ext cx="824679" cy="500156"/>
            <a:chOff x="4686759" y="212867"/>
            <a:chExt cx="634365" cy="634365"/>
          </a:xfrm>
        </p:grpSpPr>
        <p:sp>
          <p:nvSpPr>
            <p:cNvPr id="15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1"/>
          <p:cNvSpPr txBox="1"/>
          <p:nvPr/>
        </p:nvSpPr>
        <p:spPr>
          <a:xfrm>
            <a:off x="4685876" y="377485"/>
            <a:ext cx="173355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4864100" y="452506"/>
            <a:ext cx="53340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b="1" spc="5" dirty="0" smtClean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en-US" sz="1300" b="1" spc="5" dirty="0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b="1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NATIJA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7892" r="56956" b="58058"/>
          <a:stretch/>
        </p:blipFill>
        <p:spPr bwMode="auto">
          <a:xfrm>
            <a:off x="146596" y="908310"/>
            <a:ext cx="3096344" cy="5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0" y="542300"/>
            <a:ext cx="18716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605" y="176644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 Z B E K I S T O 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AMALIY MASHG‘ULOT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542305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Tenglik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qo‘yilishi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320" y="1188636"/>
            <a:ext cx="1746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a) 5 </a:t>
            </a:r>
            <a:r>
              <a:rPr lang="en-GB" dirty="0" err="1"/>
              <a:t>bayt</a:t>
            </a:r>
            <a:r>
              <a:rPr lang="en-GB" dirty="0"/>
              <a:t> = … bit;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2620" y="1614109"/>
            <a:ext cx="1874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b) 16 bit = … </a:t>
            </a:r>
            <a:r>
              <a:rPr lang="en-GB" dirty="0" err="1" smtClean="0"/>
              <a:t>bayt</a:t>
            </a:r>
            <a:r>
              <a:rPr lang="en-GB" dirty="0" smtClean="0"/>
              <a:t>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9264" y="2063765"/>
            <a:ext cx="222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d) 4 </a:t>
            </a:r>
            <a:r>
              <a:rPr lang="ru-RU" dirty="0" smtClean="0"/>
              <a:t>М</a:t>
            </a:r>
            <a:r>
              <a:rPr lang="en-GB" dirty="0" err="1" smtClean="0"/>
              <a:t>bayt</a:t>
            </a:r>
            <a:r>
              <a:rPr lang="en-GB" dirty="0" smtClean="0"/>
              <a:t> = … </a:t>
            </a:r>
            <a:r>
              <a:rPr lang="ru-RU" dirty="0" smtClean="0"/>
              <a:t>к</a:t>
            </a:r>
            <a:r>
              <a:rPr lang="en-GB" dirty="0" err="1" smtClean="0"/>
              <a:t>bayt</a:t>
            </a:r>
            <a:r>
              <a:rPr lang="en-GB" dirty="0" smtClean="0"/>
              <a:t>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4628" y="2558529"/>
            <a:ext cx="257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e) 2048 </a:t>
            </a:r>
            <a:r>
              <a:rPr lang="ru-RU" dirty="0"/>
              <a:t>К</a:t>
            </a:r>
            <a:r>
              <a:rPr lang="en-GB" dirty="0" err="1"/>
              <a:t>bayt</a:t>
            </a:r>
            <a:r>
              <a:rPr lang="en-GB" dirty="0"/>
              <a:t> = … </a:t>
            </a:r>
            <a:r>
              <a:rPr lang="ru-RU" dirty="0"/>
              <a:t>М</a:t>
            </a:r>
            <a:r>
              <a:rPr lang="en-GB" dirty="0" err="1"/>
              <a:t>bayt</a:t>
            </a:r>
            <a:r>
              <a:rPr lang="en-GB" dirty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88" y="1118369"/>
            <a:ext cx="2162960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9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YECHISH: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628" y="614313"/>
            <a:ext cx="3826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a)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= … bit;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" y="1209541"/>
            <a:ext cx="296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BAYT= 8 BIT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990" y="2198489"/>
            <a:ext cx="2906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BAYT = 8 * 5 = 40 BIT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765" y="2718455"/>
            <a:ext cx="178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40 BIT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154708" y="1600782"/>
            <a:ext cx="1584176" cy="469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YECHISH: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604" y="686321"/>
            <a:ext cx="3544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b) 16 bit = …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02" y="2175455"/>
            <a:ext cx="4162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BIT = 16 : 8 = 2 BAYT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0692" y="2630537"/>
            <a:ext cx="237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JAVOB: 2 BAYT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09208" y="1271096"/>
            <a:ext cx="3225819" cy="894946"/>
            <a:chOff x="809208" y="1271096"/>
            <a:chExt cx="3225819" cy="894946"/>
          </a:xfrm>
        </p:grpSpPr>
        <p:sp>
          <p:nvSpPr>
            <p:cNvPr id="5" name="TextBox 4"/>
            <p:cNvSpPr txBox="1"/>
            <p:nvPr/>
          </p:nvSpPr>
          <p:spPr>
            <a:xfrm>
              <a:off x="809208" y="1271096"/>
              <a:ext cx="32258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BAYT= 8 BIT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Выгнутая вправо стрелка 2"/>
            <p:cNvSpPr/>
            <p:nvPr/>
          </p:nvSpPr>
          <p:spPr>
            <a:xfrm rot="5400000">
              <a:off x="1829881" y="1194285"/>
              <a:ext cx="465955" cy="147755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8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YECHISH: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604" y="614313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d) 4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= …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652" y="1319584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MB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megabayt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= 1024 kb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792" y="2120215"/>
            <a:ext cx="4054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Mbayt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4 * 1024 =  4096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kbayt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668" y="2558529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4096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kbayt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2234828" y="1694433"/>
            <a:ext cx="1656184" cy="504056"/>
          </a:xfrm>
          <a:prstGeom prst="curvedUpArrow">
            <a:avLst>
              <a:gd name="adj1" fmla="val 25000"/>
              <a:gd name="adj2" fmla="val 39952"/>
              <a:gd name="adj3" fmla="val 28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YECHISH: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604" y="614313"/>
            <a:ext cx="4330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2048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= …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636" y="1198720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MB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megabayt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= 1024 kb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628" y="2405221"/>
            <a:ext cx="397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2048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Kbayt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2048 : 1024 = 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Mbayt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959" y="2774553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Mbayt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5400000">
            <a:off x="2524606" y="1044615"/>
            <a:ext cx="465955" cy="14775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660" y="198589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1024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kb=1 MB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megabayt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AMALIY MASHG‘ULOT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96" y="542305"/>
            <a:ext cx="561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jumlalarning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baytlardagi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604" y="1046361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“XXI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texnologiyalari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4" y="1414702"/>
            <a:ext cx="5689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  b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Kompyuterdagi 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barcha axborot ikkilik kodda 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 saqlanadi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287" y="2066725"/>
            <a:ext cx="3244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“374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+ 267 =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641”;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612" y="2486521"/>
            <a:ext cx="5188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“Welcome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my lovely city Tashkent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YECHISH: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51810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“XXI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texnologiyalari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73" y="1118369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“XXI”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- 3 ta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42939" y="1093738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- 3 ta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3983" y="1418691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– 5 ta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99963" y="1360175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– 7 ta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341" y="1741007"/>
            <a:ext cx="3433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texnologiyalari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– 15 ta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43377" y="1694433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– 4 ta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4161" y="2063765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joy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978" y="2342505"/>
            <a:ext cx="445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+ 3 + 5 + 7 + 15 + 4 + 7 = 44 ta </a:t>
            </a:r>
            <a:r>
              <a:rPr lang="en-US" dirty="0" err="1" smtClean="0"/>
              <a:t>belgi</a:t>
            </a:r>
            <a:r>
              <a:rPr lang="en-US" dirty="0" smtClean="0"/>
              <a:t>, </a:t>
            </a:r>
            <a:r>
              <a:rPr lang="en-US" b="1" dirty="0" smtClean="0"/>
              <a:t>44 </a:t>
            </a:r>
            <a:r>
              <a:rPr lang="en-US" b="1" dirty="0" err="1" smtClean="0"/>
              <a:t>bayt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3984" y="2630537"/>
            <a:ext cx="174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 * 8 = </a:t>
            </a:r>
            <a:r>
              <a:rPr lang="en-US" b="1" dirty="0" smtClean="0"/>
              <a:t>362 bit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40317" y="2809245"/>
            <a:ext cx="266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Javob</a:t>
            </a:r>
            <a:r>
              <a:rPr lang="en-US" dirty="0" smtClean="0"/>
              <a:t>: 44 </a:t>
            </a:r>
            <a:r>
              <a:rPr lang="en-US" dirty="0" err="1" smtClean="0"/>
              <a:t>bayt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362 bit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2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YECHISH: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301" y="478421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n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Kompyuterdagi </a:t>
            </a:r>
            <a:r>
              <a:rPr lang="nn-NO" b="1" dirty="0">
                <a:latin typeface="Arial" panose="020B0604020202020204" pitchFamily="34" charset="0"/>
                <a:cs typeface="Arial" panose="020B0604020202020204" pitchFamily="34" charset="0"/>
              </a:rPr>
              <a:t>barcha axborot ikkilik kodda </a:t>
            </a:r>
            <a:r>
              <a:rPr lang="nn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0" y="974353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Kompyuterdagi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 so‘zida – 13 ta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120" y="974353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“b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 so‘zida – 6 ta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6596" y="1278459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 so‘zida – 7 ta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70932" y="1296559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kkilik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 so‘zida – 7 ta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830" y="1583131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kodda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 so‘zida – 5 ta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16817" y="1583131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 so‘zida – 9 ta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8644" y="1838449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joy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596" y="2126481"/>
            <a:ext cx="542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 + 6 + 7 + 7 + 5 + 9 + 5 =52 ta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596" y="2434467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52 * 8 =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416 bit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4470" y="2702545"/>
            <a:ext cx="275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dirty="0" smtClean="0"/>
              <a:t>: 52 </a:t>
            </a:r>
            <a:r>
              <a:rPr lang="en-US" dirty="0" err="1" smtClean="0"/>
              <a:t>bayt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416 bit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8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652" y="542305"/>
            <a:ext cx="4033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“374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+ 267 =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641”;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958" y="1118369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“374” – 3 ta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37359" y="1088982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“267” – 3 ta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07036" y="1068427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“641” – 3 ta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4461" y="1458314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Qo‘shiluvchilar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joy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692" y="1827646"/>
            <a:ext cx="356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 + 3 + 3 + 6 =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/>
              <a:t> ta </a:t>
            </a:r>
            <a:r>
              <a:rPr lang="en-US" dirty="0" err="1" smtClean="0"/>
              <a:t>belgi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15 </a:t>
            </a:r>
            <a:r>
              <a:rPr lang="en-US" dirty="0" err="1" smtClean="0"/>
              <a:t>bayt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30772" y="216791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* 8 = 120 bit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8934" y="2710635"/>
            <a:ext cx="269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Javob</a:t>
            </a:r>
            <a:r>
              <a:rPr lang="en-US" dirty="0" smtClean="0"/>
              <a:t>: 15 </a:t>
            </a:r>
            <a:r>
              <a:rPr lang="en-US" dirty="0" err="1" smtClean="0"/>
              <a:t>bayt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dirty="0" smtClean="0"/>
              <a:t> bit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smtClean="0"/>
              <a:t>YECHISH: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3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TAKRORLASH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596" y="542305"/>
            <a:ext cx="54130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Karim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Lola,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she‘r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aytish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musobaqada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qatnashdi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Lola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Botirdan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aytsa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ketma-ketlikda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chiqishadi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variantlarni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92" y="154060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81" y="1809963"/>
            <a:ext cx="67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Lola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350" y="2084556"/>
            <a:ext cx="79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72" y="239606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Karim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969" y="269171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9067" y="152719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842" y="177512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Lola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267" y="207457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Karim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6045" y="234370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753" y="265612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1451" y="151720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6602" y="175697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Lola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6443" y="230902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3440" y="265612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Karim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6602" y="20267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1106" y="265992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3732" y="151894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4005" y="20165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Karim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62967" y="17567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Lola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27299" y="231349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8218" y="149962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35095" y="14954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84740" y="173756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Lola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53487" y="173756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Lola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3020" y="201392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3375" y="201392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64764" y="26737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7005" y="231349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09846" y="267836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Karim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2064" y="232166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Karim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702" y="44997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“Welcome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my lovely city Tashkent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612" y="911637"/>
            <a:ext cx="2724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“Welcome”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7 ta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26916" y="911637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“to”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 ta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875" y="1280969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“my”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 ta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26916" y="1280969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“lovely”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0612" y="1650301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“city”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 ta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13363" y="1605091"/>
            <a:ext cx="249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“Tashkent”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 ta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7873"/>
          </a:xfrm>
        </p:spPr>
        <p:txBody>
          <a:bodyPr/>
          <a:lstStyle/>
          <a:p>
            <a:pPr algn="ctr"/>
            <a:r>
              <a:rPr lang="en-US" dirty="0" smtClean="0"/>
              <a:t>YECHISH: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85326" y="1964229"/>
            <a:ext cx="394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joy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152" y="2313381"/>
            <a:ext cx="457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+ 2 + 2 + 6 + 4 + 8 + 6 =25 ta </a:t>
            </a:r>
            <a:r>
              <a:rPr lang="en-US" dirty="0" err="1" smtClean="0"/>
              <a:t>belgi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b="1" dirty="0" smtClean="0"/>
              <a:t>25 </a:t>
            </a:r>
            <a:r>
              <a:rPr lang="en-US" b="1" dirty="0" err="1" smtClean="0"/>
              <a:t>bayt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3399" y="260532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 * 8 = 200 bit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66155" y="273676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25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200 bit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88" y="468263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maqola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uncha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sahifali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kitobchada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chop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kitobchaning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sahifasida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256 ta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maqolaning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1015" y="1480091"/>
            <a:ext cx="18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ta </a:t>
            </a:r>
            <a:r>
              <a:rPr lang="en-US" dirty="0" err="1" smtClean="0"/>
              <a:t>belgi</a:t>
            </a:r>
            <a:r>
              <a:rPr lang="en-US" dirty="0" smtClean="0"/>
              <a:t>  = 1 </a:t>
            </a:r>
            <a:r>
              <a:rPr lang="en-US" dirty="0" err="1" smtClean="0"/>
              <a:t>bayt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26" y="1480091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Yechish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0612" y="1795193"/>
            <a:ext cx="231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256 ta </a:t>
            </a:r>
            <a:r>
              <a:rPr lang="en-US" dirty="0" err="1" smtClean="0"/>
              <a:t>belgi</a:t>
            </a:r>
            <a:r>
              <a:rPr lang="en-US" dirty="0" smtClean="0"/>
              <a:t> = 256 </a:t>
            </a:r>
            <a:r>
              <a:rPr lang="en-US" dirty="0" err="1" smtClean="0"/>
              <a:t>bayt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9798" y="2126481"/>
            <a:ext cx="20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256 * 8 = 2048 </a:t>
            </a:r>
            <a:r>
              <a:rPr lang="en-US" dirty="0" err="1" smtClean="0"/>
              <a:t>bayt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0612" y="2414513"/>
            <a:ext cx="21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2048 : 1024 = 2 </a:t>
            </a:r>
            <a:r>
              <a:rPr lang="en-US" dirty="0" err="1" smtClean="0"/>
              <a:t>kbayt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3501" y="2765875"/>
            <a:ext cx="264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Javob:2048</a:t>
            </a:r>
            <a:r>
              <a:rPr lang="en-US" dirty="0" smtClean="0"/>
              <a:t> </a:t>
            </a:r>
            <a:r>
              <a:rPr lang="en-US" dirty="0" err="1" smtClean="0"/>
              <a:t>bayt</a:t>
            </a:r>
            <a:r>
              <a:rPr lang="en-US" dirty="0" smtClean="0"/>
              <a:t>; 2 </a:t>
            </a:r>
            <a:r>
              <a:rPr lang="en-US" dirty="0" err="1" smtClean="0"/>
              <a:t>kbayt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smtClean="0"/>
              <a:t>AMALIY MASHG‘ULOT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8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422" y="548417"/>
            <a:ext cx="559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“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23" y="1118369"/>
            <a:ext cx="333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7 ta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2392" y="1133997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7 ta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812" y="1483670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7 ta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1830" y="1772871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joy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217" y="2113307"/>
            <a:ext cx="555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Jami: 7+7+7+2=23 ta </a:t>
            </a:r>
            <a:r>
              <a:rPr lang="en-US" dirty="0" err="1" smtClean="0"/>
              <a:t>belgi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23 </a:t>
            </a:r>
            <a:r>
              <a:rPr lang="en-US" dirty="0" err="1" smtClean="0"/>
              <a:t>bayt</a:t>
            </a:r>
            <a:r>
              <a:rPr lang="en-US" dirty="0" smtClean="0"/>
              <a:t>  </a:t>
            </a:r>
            <a:r>
              <a:rPr lang="en-US" dirty="0" err="1" smtClean="0"/>
              <a:t>yoki</a:t>
            </a:r>
            <a:r>
              <a:rPr lang="en-US" dirty="0" smtClean="0"/>
              <a:t> 23 * 8=184 bit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2620" y="2562335"/>
            <a:ext cx="23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Javob</a:t>
            </a:r>
            <a:r>
              <a:rPr lang="en-US" dirty="0" smtClean="0"/>
              <a:t>: 23 </a:t>
            </a:r>
            <a:r>
              <a:rPr lang="en-US" dirty="0" err="1" smtClean="0"/>
              <a:t>bayt</a:t>
            </a:r>
            <a:r>
              <a:rPr lang="en-US" dirty="0" smtClean="0"/>
              <a:t>; 184 bit.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295275"/>
          </a:xfrm>
        </p:spPr>
        <p:txBody>
          <a:bodyPr/>
          <a:lstStyle/>
          <a:p>
            <a:pPr algn="ctr"/>
            <a:r>
              <a:rPr lang="en-US" dirty="0" smtClean="0"/>
              <a:t>AMALIY MASHG‘ULOT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6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88" y="542305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8. </a:t>
            </a:r>
            <a:r>
              <a:rPr lang="en-GB" dirty="0" err="1" smtClean="0"/>
              <a:t>Jadvaldan</a:t>
            </a:r>
            <a:r>
              <a:rPr lang="en-GB" dirty="0" smtClean="0"/>
              <a:t> </a:t>
            </a:r>
            <a:r>
              <a:rPr lang="en-GB" dirty="0" err="1"/>
              <a:t>foydalanib</a:t>
            </a:r>
            <a:r>
              <a:rPr lang="en-GB" dirty="0"/>
              <a:t>, </a:t>
            </a:r>
            <a:r>
              <a:rPr lang="en-GB" dirty="0" err="1"/>
              <a:t>quyidagi</a:t>
            </a:r>
            <a:r>
              <a:rPr lang="en-GB" dirty="0"/>
              <a:t> </a:t>
            </a:r>
            <a:r>
              <a:rPr lang="en-GB" dirty="0" err="1"/>
              <a:t>so‘zlarni</a:t>
            </a:r>
            <a:r>
              <a:rPr lang="en-GB" dirty="0"/>
              <a:t> </a:t>
            </a:r>
            <a:r>
              <a:rPr lang="en-GB" dirty="0" err="1"/>
              <a:t>raqamlarda</a:t>
            </a:r>
            <a:r>
              <a:rPr lang="en-GB" dirty="0"/>
              <a:t> </a:t>
            </a:r>
            <a:r>
              <a:rPr lang="en-GB" dirty="0" err="1"/>
              <a:t>kodlang</a:t>
            </a:r>
            <a:r>
              <a:rPr lang="en-GB" dirty="0"/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6596" y="1188636"/>
            <a:ext cx="1207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a) </a:t>
            </a:r>
            <a:r>
              <a:rPr lang="en-GB" dirty="0" err="1" smtClean="0"/>
              <a:t>axborot</a:t>
            </a:r>
            <a:r>
              <a:rPr lang="en-GB" dirty="0" smtClean="0"/>
              <a:t>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8604" y="1588577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b) </a:t>
            </a:r>
            <a:r>
              <a:rPr lang="en-GB" dirty="0" err="1" smtClean="0"/>
              <a:t>kriptografiya</a:t>
            </a:r>
            <a:r>
              <a:rPr lang="en-GB" dirty="0" smtClean="0"/>
              <a:t>;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906449" y="1142579"/>
            <a:ext cx="2962661" cy="1999991"/>
            <a:chOff x="2152486" y="1142579"/>
            <a:chExt cx="2962661" cy="19999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0" t="50837" r="22778" b="31165"/>
            <a:stretch/>
          </p:blipFill>
          <p:spPr bwMode="auto">
            <a:xfrm>
              <a:off x="2152486" y="1142579"/>
              <a:ext cx="2962661" cy="1999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415118" y="2391894"/>
              <a:ext cx="683134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Jadval</a:t>
              </a:r>
              <a:endParaRPr lang="ru-RU" sz="1600" dirty="0"/>
            </a:p>
          </p:txBody>
        </p:sp>
      </p:grp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smtClean="0"/>
              <a:t>AMALIY MASHG‘ULOT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1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YECHISH: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96" y="624765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29308" y="1147984"/>
            <a:ext cx="3240360" cy="1911433"/>
            <a:chOff x="2152486" y="1142579"/>
            <a:chExt cx="2962661" cy="199999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0" t="50837" r="22778" b="31165"/>
            <a:stretch/>
          </p:blipFill>
          <p:spPr bwMode="auto">
            <a:xfrm>
              <a:off x="2152486" y="1142579"/>
              <a:ext cx="2962661" cy="1999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15118" y="2499067"/>
              <a:ext cx="683134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Jadval</a:t>
              </a:r>
              <a:endParaRPr lang="ru-RU" sz="1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99124" y="672190"/>
            <a:ext cx="73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19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34905" y="68631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01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91233" y="68631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45939" y="686317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02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68869" y="68631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23243" y="68631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17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83100" y="67219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7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652" y="470297"/>
            <a:ext cx="3876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k r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 t o g r a f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a;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29308" y="1334393"/>
            <a:ext cx="3240360" cy="1725024"/>
            <a:chOff x="2152486" y="1142579"/>
            <a:chExt cx="2962661" cy="199999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0" t="50837" r="22778" b="31165"/>
            <a:stretch/>
          </p:blipFill>
          <p:spPr bwMode="auto">
            <a:xfrm>
              <a:off x="2152486" y="1142579"/>
              <a:ext cx="2962661" cy="1999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15118" y="2499067"/>
              <a:ext cx="683134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Jadval</a:t>
              </a:r>
              <a:endParaRPr lang="ru-RU" sz="1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24914" y="894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98724" y="8827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86756" y="8827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74788" y="8827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80921" y="8827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50852" y="8827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10892" y="8827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06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98924" y="894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404023" y="9096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727627" y="9096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035028" y="894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17682" y="8827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91569" y="8662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439737"/>
          </a:xfrm>
        </p:spPr>
        <p:txBody>
          <a:bodyPr/>
          <a:lstStyle/>
          <a:p>
            <a:pPr algn="ctr"/>
            <a:r>
              <a:rPr lang="en-US" dirty="0" smtClean="0"/>
              <a:t>YECHISH: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7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Tasvirlarni</a:t>
            </a:r>
            <a:r>
              <a:rPr lang="en-US" dirty="0" smtClean="0"/>
              <a:t> </a:t>
            </a:r>
            <a:r>
              <a:rPr lang="en-US" dirty="0" err="1" smtClean="0"/>
              <a:t>kodlash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6" y="567052"/>
            <a:ext cx="2232248" cy="2565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45" y="567052"/>
            <a:ext cx="2448272" cy="25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88" y="54230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19-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sahifasidagi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 1- jadvaldan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raqamlarda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kodlang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6636" y="1262385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shifrlash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04375" y="1254486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deshifrlash</a:t>
            </a:r>
            <a:r>
              <a:rPr lang="en-GB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4" y="1766441"/>
            <a:ext cx="1838325" cy="13811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0813" y="176644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588" y="542305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Jadvalning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yarmida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kodlangan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jadvalning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yarmida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bersangiz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yashiringan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tasvirni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olasiz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5" t="50264" r="26782" b="16092"/>
          <a:stretch/>
        </p:blipFill>
        <p:spPr bwMode="auto">
          <a:xfrm>
            <a:off x="650652" y="1557470"/>
            <a:ext cx="4046716" cy="156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TAKRORLASH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1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TASVIR NATIJASI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3821" r="14689" b="44633"/>
          <a:stretch/>
        </p:blipFill>
        <p:spPr bwMode="auto">
          <a:xfrm>
            <a:off x="146596" y="542305"/>
            <a:ext cx="47525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AMALIY MASHG‘ULOT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542305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AutoNum type="arabicPeriod"/>
            </a:pP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Qayiqda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suzish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musobaqada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qatnashish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ko‘rdi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Hakamlar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hay’ati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a’zolari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musobaqa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jamoalarni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adashtirib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qo‘ymaslik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yelkanlarni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ranglarga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bo‘yashni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maslahat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berishdi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qayiqda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yelkan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bo‘yoq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yelkanlarini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kombinatsiyalarda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bo‘yashi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55277" r="33651" b="22362"/>
          <a:stretch/>
        </p:blipFill>
        <p:spPr bwMode="auto">
          <a:xfrm>
            <a:off x="146596" y="1763970"/>
            <a:ext cx="403565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NATIJA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46597" y="686321"/>
            <a:ext cx="1080120" cy="2062739"/>
            <a:chOff x="142896" y="877515"/>
            <a:chExt cx="1135651" cy="125709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3" t="56048" r="74274" b="23406"/>
            <a:stretch/>
          </p:blipFill>
          <p:spPr bwMode="auto">
            <a:xfrm>
              <a:off x="142896" y="877515"/>
              <a:ext cx="1135651" cy="125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ый треугольник 4"/>
            <p:cNvSpPr/>
            <p:nvPr/>
          </p:nvSpPr>
          <p:spPr>
            <a:xfrm>
              <a:off x="722660" y="1046360"/>
              <a:ext cx="328755" cy="587293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flipH="1">
              <a:off x="434628" y="1057588"/>
              <a:ext cx="288032" cy="57606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296966" y="740560"/>
            <a:ext cx="967155" cy="1954260"/>
            <a:chOff x="1298724" y="1046594"/>
            <a:chExt cx="967155" cy="187569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8" t="57356" r="63370" b="23229"/>
            <a:stretch/>
          </p:blipFill>
          <p:spPr bwMode="auto">
            <a:xfrm>
              <a:off x="1298724" y="1046594"/>
              <a:ext cx="967155" cy="1875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рямоугольный треугольник 18"/>
            <p:cNvSpPr/>
            <p:nvPr/>
          </p:nvSpPr>
          <p:spPr>
            <a:xfrm>
              <a:off x="1751630" y="1153087"/>
              <a:ext cx="432047" cy="992325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 flipH="1">
              <a:off x="1362346" y="1201482"/>
              <a:ext cx="368425" cy="93579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600188" y="703165"/>
            <a:ext cx="1152128" cy="2160240"/>
            <a:chOff x="4467076" y="830337"/>
            <a:chExt cx="1152128" cy="216024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87" t="55277" r="33651" b="22362"/>
            <a:stretch/>
          </p:blipFill>
          <p:spPr bwMode="auto">
            <a:xfrm>
              <a:off x="4467076" y="830337"/>
              <a:ext cx="1152128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Прямоугольный треугольник 22"/>
            <p:cNvSpPr/>
            <p:nvPr/>
          </p:nvSpPr>
          <p:spPr>
            <a:xfrm flipH="1">
              <a:off x="4611092" y="1190377"/>
              <a:ext cx="360040" cy="936104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>
              <a:off x="5004326" y="1190377"/>
              <a:ext cx="398854" cy="93610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431745" y="614313"/>
            <a:ext cx="1032997" cy="2160240"/>
            <a:chOff x="2531501" y="614313"/>
            <a:chExt cx="1032997" cy="216024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70" t="55277" r="48953" b="22362"/>
            <a:stretch/>
          </p:blipFill>
          <p:spPr bwMode="auto">
            <a:xfrm>
              <a:off x="2531501" y="614313"/>
              <a:ext cx="1032997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ый треугольник 21"/>
            <p:cNvSpPr/>
            <p:nvPr/>
          </p:nvSpPr>
          <p:spPr>
            <a:xfrm>
              <a:off x="3032695" y="945990"/>
              <a:ext cx="432047" cy="964467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flipH="1">
              <a:off x="2666875" y="1048338"/>
              <a:ext cx="346800" cy="86211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48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88" y="468263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2. Agar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alifbosining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harflari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bayroqchalari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kodlansa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yashiringan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t="17859" r="34943" b="45322"/>
          <a:stretch/>
        </p:blipFill>
        <p:spPr bwMode="auto">
          <a:xfrm>
            <a:off x="3026916" y="1046361"/>
            <a:ext cx="172819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28139" r="69402" b="66189"/>
          <a:stretch/>
        </p:blipFill>
        <p:spPr bwMode="auto">
          <a:xfrm>
            <a:off x="290611" y="1299260"/>
            <a:ext cx="1752965" cy="46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7892" r="56956" b="58058"/>
          <a:stretch/>
        </p:blipFill>
        <p:spPr bwMode="auto">
          <a:xfrm>
            <a:off x="362620" y="2494085"/>
            <a:ext cx="1680956" cy="4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33246" r="67889" b="62164"/>
          <a:stretch/>
        </p:blipFill>
        <p:spPr bwMode="auto">
          <a:xfrm>
            <a:off x="290611" y="1863969"/>
            <a:ext cx="1864507" cy="40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14325"/>
          </a:xfrm>
        </p:spPr>
        <p:txBody>
          <a:bodyPr/>
          <a:lstStyle/>
          <a:p>
            <a:pPr algn="ctr"/>
            <a:r>
              <a:rPr lang="en-US" dirty="0" smtClean="0"/>
              <a:t>AMALIY MASHG‘ULOT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5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NATIJA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28139" r="69402" b="66189"/>
          <a:stretch/>
        </p:blipFill>
        <p:spPr bwMode="auto">
          <a:xfrm>
            <a:off x="146596" y="686321"/>
            <a:ext cx="2728583" cy="104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08" y="614313"/>
            <a:ext cx="18722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6636" y="183844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E N I N G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NATIJA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33246" r="67889" b="62164"/>
          <a:stretch/>
        </p:blipFill>
        <p:spPr bwMode="auto">
          <a:xfrm>
            <a:off x="146596" y="830337"/>
            <a:ext cx="302433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0" y="542300"/>
            <a:ext cx="18716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4628" y="176644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U R T I 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4479</TotalTime>
  <Words>1036</Words>
  <Application>Microsoft Office PowerPoint</Application>
  <PresentationFormat>Произвольный</PresentationFormat>
  <Paragraphs>187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Informatika va axborot texnologiyalari</vt:lpstr>
      <vt:lpstr>TAKRORLASH</vt:lpstr>
      <vt:lpstr>TAKRORLASH</vt:lpstr>
      <vt:lpstr>TASVIR NATIJASI</vt:lpstr>
      <vt:lpstr>AMALIY MASHG‘ULOT</vt:lpstr>
      <vt:lpstr>NATIJA</vt:lpstr>
      <vt:lpstr>AMALIY MASHG‘ULOT</vt:lpstr>
      <vt:lpstr>NATIJA</vt:lpstr>
      <vt:lpstr>NATIJA</vt:lpstr>
      <vt:lpstr>NATIJA</vt:lpstr>
      <vt:lpstr>AMALIY MASHG‘ULOT</vt:lpstr>
      <vt:lpstr>YECHISH:</vt:lpstr>
      <vt:lpstr>YECHISH:</vt:lpstr>
      <vt:lpstr>YECHISH:</vt:lpstr>
      <vt:lpstr>YECHISH:</vt:lpstr>
      <vt:lpstr>AMALIY MASHG‘ULOT</vt:lpstr>
      <vt:lpstr>YECHISH:</vt:lpstr>
      <vt:lpstr>YECHISH:</vt:lpstr>
      <vt:lpstr>YECHISH:</vt:lpstr>
      <vt:lpstr>YECHISH:</vt:lpstr>
      <vt:lpstr>AMALIY MASHG‘ULOT</vt:lpstr>
      <vt:lpstr>AMALIY MASHG‘ULOT</vt:lpstr>
      <vt:lpstr>AMALIY MASHG‘ULOT</vt:lpstr>
      <vt:lpstr>YECHISH:</vt:lpstr>
      <vt:lpstr>YECHISH:</vt:lpstr>
      <vt:lpstr>Tasvirlarni kodlash</vt:lpstr>
      <vt:lpstr>Mustaqil bajarish uchun topshiriq: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va AT</dc:title>
  <dc:creator>user1</dc:creator>
  <cp:lastModifiedBy>user1</cp:lastModifiedBy>
  <cp:revision>317</cp:revision>
  <dcterms:created xsi:type="dcterms:W3CDTF">2020-04-13T08:05:16Z</dcterms:created>
  <dcterms:modified xsi:type="dcterms:W3CDTF">2020-09-15T09:13:49Z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