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70" r:id="rId3"/>
    <p:sldId id="359" r:id="rId4"/>
    <p:sldId id="362" r:id="rId5"/>
    <p:sldId id="363" r:id="rId6"/>
    <p:sldId id="364" r:id="rId7"/>
    <p:sldId id="365" r:id="rId8"/>
    <p:sldId id="366" r:id="rId9"/>
    <p:sldId id="367" r:id="rId10"/>
    <p:sldId id="368" r:id="rId11"/>
    <p:sldId id="369" r:id="rId12"/>
    <p:sldId id="370" r:id="rId13"/>
    <p:sldId id="374" r:id="rId14"/>
    <p:sldId id="375" r:id="rId15"/>
    <p:sldId id="376" r:id="rId16"/>
    <p:sldId id="377" r:id="rId17"/>
    <p:sldId id="371" r:id="rId18"/>
    <p:sldId id="372" r:id="rId19"/>
    <p:sldId id="373" r:id="rId20"/>
    <p:sldId id="378" r:id="rId21"/>
    <p:sldId id="379" r:id="rId22"/>
    <p:sldId id="380" r:id="rId23"/>
    <p:sldId id="381" r:id="rId24"/>
    <p:sldId id="382" r:id="rId25"/>
    <p:sldId id="383" r:id="rId26"/>
    <p:sldId id="384" r:id="rId27"/>
    <p:sldId id="386" r:id="rId28"/>
    <p:sldId id="385" r:id="rId29"/>
    <p:sldId id="361" r:id="rId30"/>
    <p:sldId id="387" r:id="rId31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62" autoAdjust="0"/>
  </p:normalViewPr>
  <p:slideViewPr>
    <p:cSldViewPr>
      <p:cViewPr>
        <p:scale>
          <a:sx n="127" d="100"/>
          <a:sy n="127" d="100"/>
        </p:scale>
        <p:origin x="532" y="76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583CD5-805B-4A48-B883-82EFBD8FDF80}" type="datetimeFigureOut">
              <a:rPr lang="ru-RU" smtClean="0"/>
              <a:pPr/>
              <a:t>10.09.2020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A41B7E-6EE8-4B0E-B162-4C7B383F644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23602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41B7E-6EE8-4B0E-B162-4C7B383F644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026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A41B7E-6EE8-4B0E-B162-4C7B383F644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82147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9/10/2020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microsoft.com/office/2007/relationships/hdphoto" Target="../media/hdphoto6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203416"/>
            <a:ext cx="5760085" cy="84294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15900" y="222930"/>
            <a:ext cx="4195227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400" dirty="0" err="1" smtClean="0"/>
              <a:t>Informatika</a:t>
            </a:r>
            <a:r>
              <a:rPr lang="en-US" sz="2400" dirty="0" smtClean="0"/>
              <a:t> </a:t>
            </a:r>
            <a:r>
              <a:rPr lang="en-US" sz="2400" dirty="0" err="1" smtClean="0"/>
              <a:t>va</a:t>
            </a:r>
            <a:r>
              <a:rPr lang="en-US" sz="2400" dirty="0" smtClean="0"/>
              <a:t> </a:t>
            </a:r>
            <a:r>
              <a:rPr lang="en-US" sz="2400" dirty="0" err="1" smtClean="0"/>
              <a:t>axborot</a:t>
            </a:r>
            <a:r>
              <a:rPr lang="en-US" sz="2400" dirty="0" smtClean="0"/>
              <a:t> </a:t>
            </a:r>
            <a:r>
              <a:rPr lang="en-US" sz="2400" dirty="0" err="1" smtClean="0"/>
              <a:t>texnologiyalari</a:t>
            </a:r>
            <a:endParaRPr sz="2400" dirty="0"/>
          </a:p>
        </p:txBody>
      </p:sp>
      <p:sp>
        <p:nvSpPr>
          <p:cNvPr id="4" name="object 4"/>
          <p:cNvSpPr txBox="1"/>
          <p:nvPr/>
        </p:nvSpPr>
        <p:spPr>
          <a:xfrm>
            <a:off x="901700" y="1179760"/>
            <a:ext cx="4343400" cy="1859483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r>
              <a:rPr lang="en-US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r>
              <a:rPr lang="id-ID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AXBOROTNI KODLASH. AXBOROT OʻLCHOV BIRLIKLARI</a:t>
            </a:r>
            <a:r>
              <a:rPr lang="en-GB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sz="1600" b="1" i="1" spc="-10" dirty="0" smtClean="0">
              <a:solidFill>
                <a:srgbClr val="231F2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r>
              <a:rPr lang="en-US" sz="1600" spc="-10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Oʻqituvchi</a:t>
            </a:r>
            <a:r>
              <a:rPr lang="en-US" sz="1600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sz="1600" spc="-10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Qurbonova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Nozima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Ulugʻbek</a:t>
            </a:r>
            <a:r>
              <a:rPr lang="en-US" sz="1600" i="1" dirty="0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i="1" dirty="0" err="1" smtClean="0">
                <a:solidFill>
                  <a:srgbClr val="231F2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endParaRPr sz="1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37789" y="2348865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8"/>
          <p:cNvGrpSpPr/>
          <p:nvPr/>
        </p:nvGrpSpPr>
        <p:grpSpPr>
          <a:xfrm>
            <a:off x="4641104" y="330182"/>
            <a:ext cx="824679" cy="500156"/>
            <a:chOff x="4686759" y="212867"/>
            <a:chExt cx="634365" cy="634365"/>
          </a:xfrm>
        </p:grpSpPr>
        <p:sp>
          <p:nvSpPr>
            <p:cNvPr id="15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1"/>
          <p:cNvSpPr txBox="1"/>
          <p:nvPr/>
        </p:nvSpPr>
        <p:spPr>
          <a:xfrm>
            <a:off x="4685876" y="377485"/>
            <a:ext cx="173355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5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7" name="object 12"/>
          <p:cNvSpPr txBox="1"/>
          <p:nvPr/>
        </p:nvSpPr>
        <p:spPr>
          <a:xfrm>
            <a:off x="4864100" y="452506"/>
            <a:ext cx="53340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95"/>
              </a:spcBef>
            </a:pPr>
            <a:r>
              <a:rPr lang="ru-RU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- </a:t>
            </a:r>
            <a:r>
              <a:rPr lang="en-US" sz="1300" b="1" spc="5" dirty="0" smtClean="0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b="1" dirty="0">
              <a:latin typeface="Arial"/>
              <a:cs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tr-TR" dirty="0" smtClean="0"/>
              <a:t>KODLASH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542305"/>
            <a:ext cx="403244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belgilar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qulayroq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o‘tkazish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0738" y="1850241"/>
            <a:ext cx="404830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Dekodlash</a:t>
            </a:r>
            <a:r>
              <a:rPr lang="en-GB" sz="2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mazmunini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image13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63020" y="758329"/>
            <a:ext cx="1656184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092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8604" y="542305"/>
            <a:ext cx="547260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Kodlashning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3 ta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0612" y="1058005"/>
            <a:ext cx="26276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3723" r="34828" b="50941"/>
          <a:stretch/>
        </p:blipFill>
        <p:spPr bwMode="auto">
          <a:xfrm>
            <a:off x="3098924" y="880945"/>
            <a:ext cx="1843852" cy="8960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345114" y="1910457"/>
            <a:ext cx="2518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belgili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309" t="33014" r="21600" b="49456"/>
          <a:stretch/>
        </p:blipFill>
        <p:spPr bwMode="auto">
          <a:xfrm>
            <a:off x="3022527" y="1694433"/>
            <a:ext cx="1843852" cy="1276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KODLASH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8823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58433" y="542305"/>
            <a:ext cx="28729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Grafik</a:t>
            </a:r>
            <a:r>
              <a:rPr lang="en-GB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usuli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56" t="42612" r="21401" b="19878"/>
          <a:stretch/>
        </p:blipFill>
        <p:spPr bwMode="auto">
          <a:xfrm>
            <a:off x="146596" y="974354"/>
            <a:ext cx="5544615" cy="21602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KODLASH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5511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596" y="614313"/>
            <a:ext cx="424976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maxfiyligini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saqlashda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: -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shifrlash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holatiga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keltirish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deshifrlash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qayta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) deb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Shifrlash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shug‘ullanuvchi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yo‘nalishga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kriptografiya</a:t>
            </a:r>
            <a:r>
              <a:rPr lang="en-GB" sz="2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425" t="47082" r="21455" b="38647"/>
          <a:stretch/>
        </p:blipFill>
        <p:spPr bwMode="auto">
          <a:xfrm>
            <a:off x="4396358" y="830337"/>
            <a:ext cx="1247531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KODLASH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6582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b="0" dirty="0"/>
              <a:t>TARIXIY MA’LUMOTLAR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5734" y="830005"/>
            <a:ext cx="359028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qadimgi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shifrlash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SSITAL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Ssital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dirty="0"/>
              <a:t>Qadimgi Gretsiyaning sarkardasi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Lisandro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ixtiro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Ssital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agentlar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maxfiy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yozishmalar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borishgan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044" y="830337"/>
            <a:ext cx="1512168" cy="1440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5835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596" y="542305"/>
            <a:ext cx="5472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Yuliy</a:t>
            </a:r>
            <a:r>
              <a:rPr lang="en-GB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Sezar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sirlarni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yashirishda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alifboni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surish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usulidan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22" t="32705" r="23893" b="50826"/>
          <a:stretch/>
        </p:blipFill>
        <p:spPr bwMode="auto">
          <a:xfrm>
            <a:off x="3530972" y="865470"/>
            <a:ext cx="2088232" cy="1549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191" y="1123073"/>
            <a:ext cx="3423773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usullaridan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GB" sz="1600" b="1" dirty="0" err="1">
                <a:latin typeface="Arial" panose="020B0604020202020204" pitchFamily="34" charset="0"/>
                <a:cs typeface="Arial" panose="020B0604020202020204" pitchFamily="34" charset="0"/>
              </a:rPr>
              <a:t>harfli-raqamli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tartiblangan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M: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21 01 19 01 13 –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jadvalda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harflar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almashtirsak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1" dirty="0">
                <a:latin typeface="Arial" panose="020B0604020202020204" pitchFamily="34" charset="0"/>
                <a:cs typeface="Arial" panose="020B0604020202020204" pitchFamily="34" charset="0"/>
              </a:rPr>
              <a:t>VATAN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0" dirty="0"/>
              <a:t>TARIXIY MA’LUMOTLAR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4317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Harfli-raqamli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tartiblangan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146595" y="614313"/>
            <a:ext cx="5480685" cy="2520280"/>
            <a:chOff x="146595" y="614313"/>
            <a:chExt cx="5480685" cy="2520280"/>
          </a:xfrm>
        </p:grpSpPr>
        <p:pic>
          <p:nvPicPr>
            <p:cNvPr id="10242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3490" t="50000" r="22778" b="31165"/>
            <a:stretch/>
          </p:blipFill>
          <p:spPr bwMode="auto">
            <a:xfrm>
              <a:off x="146595" y="614313"/>
              <a:ext cx="5480685" cy="25202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TextBox 4"/>
            <p:cNvSpPr txBox="1"/>
            <p:nvPr/>
          </p:nvSpPr>
          <p:spPr>
            <a:xfrm>
              <a:off x="4395068" y="2287641"/>
              <a:ext cx="1152128" cy="40011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JADVAL</a:t>
              </a:r>
              <a:endParaRPr lang="ru-RU" sz="2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63860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b="0" dirty="0" smtClean="0"/>
              <a:t>IKKILIK KODLASH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4699" y="470297"/>
            <a:ext cx="554461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tilini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tushunadi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saqlay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Harflarni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sonlardan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belgilardan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farqlay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GB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texnikasida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turdagi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2 ta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: 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ikkita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binar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</a:p>
          <a:p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signal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;    </a:t>
            </a:r>
          </a:p>
          <a:p>
            <a:r>
              <a:rPr lang="en-GB" sz="1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signal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GB" sz="1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0366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96422" y="535837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Kompyuter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xotirasidagi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holatlarning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bitlarda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o‘lchanadi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1022261"/>
            <a:ext cx="55664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Bit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birligining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qiymati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15849" y="1478409"/>
            <a:ext cx="377436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Bu 2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4 ta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kodlashni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amalga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oshirish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GB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GB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00, 01, 10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0" dirty="0" smtClean="0"/>
              <a:t>IKKILIK KODLASH</a:t>
            </a:r>
            <a:endParaRPr lang="ru-RU" dirty="0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99" y="2342505"/>
            <a:ext cx="3878321" cy="729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5140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84699" y="542305"/>
                <a:ext cx="5616624" cy="14773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K</a:t>
                </a:r>
                <a:r>
                  <a:rPr lang="en-GB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ompyuterdagi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harf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GB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raqam,belgi</a:t>
                </a:r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8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razryadli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o‘lchamda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kodlanadi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Masalan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2</m:t>
                        </m:r>
                      </m:e>
                      <m:sup>
                        <m:r>
                          <a:rPr lang="en-US" b="0" i="1" smtClean="0">
                            <a:latin typeface="Cambria Math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</m:oMath>
                </a14:m>
                <a:r>
                  <a:rPr lang="en-GB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= 256 ta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kombinatsiyani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GB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beradi</a:t>
                </a:r>
                <a:r>
                  <a:rPr lang="en-GB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r>
                  <a:rPr lang="pt-B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A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– 00100110; </a:t>
                </a:r>
                <a:r>
                  <a:rPr lang="pt-BR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 — 11001111; </a:t>
                </a:r>
                <a:r>
                  <a:rPr lang="pt-BR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$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— 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01010000;</a:t>
                </a:r>
              </a:p>
              <a:p>
                <a:r>
                  <a:rPr lang="pt-BR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8</a:t>
                </a:r>
                <a:r>
                  <a:rPr lang="pt-BR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pt-BR" dirty="0">
                    <a:latin typeface="Arial" panose="020B0604020202020204" pitchFamily="34" charset="0"/>
                    <a:cs typeface="Arial" panose="020B0604020202020204" pitchFamily="34" charset="0"/>
                  </a:rPr>
                  <a:t>— 00001000.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99" y="542305"/>
                <a:ext cx="5616624" cy="1477328"/>
              </a:xfrm>
              <a:prstGeom prst="rect">
                <a:avLst/>
              </a:prstGeom>
              <a:blipFill rotWithShape="1">
                <a:blip r:embed="rId2"/>
                <a:stretch>
                  <a:fillRect l="-977" t="-2066" b="-578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b="0" dirty="0" smtClean="0"/>
              <a:t>IKKILIK KODLASH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028" t="47358" r="24431" b="36597"/>
          <a:stretch/>
        </p:blipFill>
        <p:spPr bwMode="auto">
          <a:xfrm>
            <a:off x="146596" y="1982465"/>
            <a:ext cx="3018628" cy="10801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0526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22843" y="50789"/>
            <a:ext cx="231787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4588" y="542305"/>
            <a:ext cx="5616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qabul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qilishda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organlari</a:t>
            </a:r>
            <a:r>
              <a:rPr lang="en-GB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</a:t>
            </a: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rol</a:t>
            </a: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o‘ynaydi</a:t>
            </a:r>
            <a:r>
              <a:rPr lang="en-GB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3"/>
          <a:srcRect l="23439" t="33814" r="56641" b="56126"/>
          <a:stretch/>
        </p:blipFill>
        <p:spPr bwMode="auto">
          <a:xfrm>
            <a:off x="218604" y="1167379"/>
            <a:ext cx="2520280" cy="9361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5102" t="45072" r="58581" b="41515"/>
          <a:stretch/>
        </p:blipFill>
        <p:spPr bwMode="auto">
          <a:xfrm>
            <a:off x="3026916" y="1227503"/>
            <a:ext cx="2403231" cy="89027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/>
          <p:cNvPicPr/>
          <p:nvPr/>
        </p:nvPicPr>
        <p:blipFill rotWithShape="1">
          <a:blip r:embed="rId3"/>
          <a:srcRect l="13453" t="60162" r="59340" b="26904"/>
          <a:stretch/>
        </p:blipFill>
        <p:spPr bwMode="auto">
          <a:xfrm>
            <a:off x="290612" y="2093407"/>
            <a:ext cx="5328592" cy="1063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197037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AXBOROT O‘LCHOV BIRLIGI</a:t>
            </a:r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t="22785" r="38421" b="48240"/>
          <a:stretch/>
        </p:blipFill>
        <p:spPr bwMode="auto">
          <a:xfrm>
            <a:off x="146595" y="555950"/>
            <a:ext cx="3384377" cy="207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Группа 5"/>
          <p:cNvGrpSpPr/>
          <p:nvPr/>
        </p:nvGrpSpPr>
        <p:grpSpPr>
          <a:xfrm>
            <a:off x="3674988" y="598716"/>
            <a:ext cx="1797481" cy="1596685"/>
            <a:chOff x="3674988" y="587361"/>
            <a:chExt cx="1797481" cy="2269564"/>
          </a:xfrm>
        </p:grpSpPr>
        <p:pic>
          <p:nvPicPr>
            <p:cNvPr id="5" name="Picture 2"/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1877" t="22784" r="19870" b="41164"/>
            <a:stretch/>
          </p:blipFill>
          <p:spPr bwMode="auto">
            <a:xfrm>
              <a:off x="3674988" y="587361"/>
              <a:ext cx="1797481" cy="2269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3674988" y="2486521"/>
              <a:ext cx="792088" cy="37040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56" t="54812" r="31040" b="37181"/>
          <a:stretch/>
        </p:blipFill>
        <p:spPr bwMode="auto">
          <a:xfrm>
            <a:off x="94426" y="2640948"/>
            <a:ext cx="3976606" cy="5040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37932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7202" y="110257"/>
            <a:ext cx="5164320" cy="315471"/>
          </a:xfrm>
        </p:spPr>
        <p:txBody>
          <a:bodyPr/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AXBOROT HAJMINI QIYOSLASH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78824" y="686321"/>
            <a:ext cx="432177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klaviaturada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terilgan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1 ta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470" t="18482" r="71694" b="76220"/>
          <a:stretch/>
        </p:blipFill>
        <p:spPr bwMode="auto">
          <a:xfrm>
            <a:off x="117203" y="577490"/>
            <a:ext cx="936104" cy="7048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5858" t="23933" r="71247" b="70119"/>
          <a:stretch/>
        </p:blipFill>
        <p:spPr bwMode="auto">
          <a:xfrm>
            <a:off x="149206" y="1411048"/>
            <a:ext cx="878254" cy="6480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4845" t="28308" r="71198" b="64171"/>
          <a:stretch/>
        </p:blipFill>
        <p:spPr bwMode="auto">
          <a:xfrm>
            <a:off x="120563" y="2237191"/>
            <a:ext cx="746880" cy="720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232830" y="1478409"/>
            <a:ext cx="421375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100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kbayt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hajmdagi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82701" y="2342505"/>
            <a:ext cx="35283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b="1" dirty="0">
                <a:latin typeface="Arial" panose="020B0604020202020204" pitchFamily="34" charset="0"/>
                <a:cs typeface="Arial" panose="020B0604020202020204" pitchFamily="34" charset="0"/>
              </a:rPr>
              <a:t>1 Мbayt </a:t>
            </a:r>
            <a:r>
              <a:rPr lang="pl-PL" dirty="0">
                <a:latin typeface="Arial" panose="020B0604020202020204" pitchFamily="34" charset="0"/>
                <a:cs typeface="Arial" panose="020B0604020202020204" pitchFamily="34" charset="0"/>
              </a:rPr>
              <a:t>— o‘rtacha 1 ta badiiy kitob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075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78" t="16268" r="45053" b="75341"/>
          <a:stretch/>
        </p:blipFill>
        <p:spPr bwMode="auto">
          <a:xfrm>
            <a:off x="147886" y="614313"/>
            <a:ext cx="1222846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428" t="26819" r="44992" b="69061"/>
          <a:stretch/>
        </p:blipFill>
        <p:spPr bwMode="auto">
          <a:xfrm>
            <a:off x="152099" y="1694433"/>
            <a:ext cx="936104" cy="100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370732" y="830337"/>
            <a:ext cx="43950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100 М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— 5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darsligining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elektron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shakli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95719" y="1766441"/>
            <a:ext cx="4464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GB" b="1" dirty="0" err="1">
                <a:latin typeface="Arial" panose="020B0604020202020204" pitchFamily="34" charset="0"/>
                <a:cs typeface="Arial" panose="020B0604020202020204" pitchFamily="34" charset="0"/>
              </a:rPr>
              <a:t>Gbayt</a:t>
            </a:r>
            <a:r>
              <a:rPr lang="en-GB" b="1" dirty="0"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davom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etadigan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sifatli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videofilm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AXBOROT HAJMINI QIYOSLASH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626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ESLAB QOLING!</a:t>
            </a:r>
            <a:endParaRPr lang="ru-RU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42" t="24482" r="21624" b="16190"/>
          <a:stretch/>
        </p:blipFill>
        <p:spPr bwMode="auto">
          <a:xfrm>
            <a:off x="146596" y="542305"/>
            <a:ext cx="5544616" cy="259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243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61933"/>
            <a:ext cx="55446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1. Agar, G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harfi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1100 0000 = 8 bit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baytga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GUL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necha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bit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baytga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1184" y="2702545"/>
            <a:ext cx="55446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GB" sz="2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3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24 bit.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6596" y="1478409"/>
            <a:ext cx="302433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Yeshish</a:t>
            </a:r>
            <a:r>
              <a:rPr lang="en-GB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G+U+L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2140" y="1942565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GB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</a:t>
            </a:r>
            <a:r>
              <a:rPr lang="en-GB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+ 1 </a:t>
            </a:r>
            <a:r>
              <a:rPr lang="en-GB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3 </a:t>
            </a:r>
            <a:r>
              <a:rPr lang="en-GB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8 bit + </a:t>
            </a:r>
            <a:endParaRPr lang="en-GB" sz="2000" dirty="0" smtClean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0" algn="ctr"/>
            <a:r>
              <a:rPr lang="en-GB" sz="20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GB" sz="20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 + 8 bit = 24 bit.</a:t>
            </a:r>
          </a:p>
        </p:txBody>
      </p:sp>
    </p:spTree>
    <p:extLst>
      <p:ext uri="{BB962C8B-B14F-4D97-AF65-F5344CB8AC3E}">
        <p14:creationId xmlns:p14="http://schemas.microsoft.com/office/powerpoint/2010/main" val="186913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4588" y="468263"/>
            <a:ext cx="5616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Darslik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160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sahifadan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iborat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sahifada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40 ta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satr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satrda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60 ta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hajmini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bayt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400" dirty="0" err="1">
                <a:latin typeface="Arial" panose="020B0604020202020204" pitchFamily="34" charset="0"/>
                <a:cs typeface="Arial" panose="020B0604020202020204" pitchFamily="34" charset="0"/>
              </a:rPr>
              <a:t>kilobaytda</a:t>
            </a:r>
            <a:r>
              <a:rPr lang="en-GB" sz="1400" dirty="0"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0612" y="1118369"/>
            <a:ext cx="1048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36928" y="1406401"/>
            <a:ext cx="190353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 smtClean="0"/>
              <a:t>1 ta belgi = 1 bayt.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6928" y="1750249"/>
            <a:ext cx="325002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1 ta </a:t>
            </a:r>
            <a:r>
              <a:rPr lang="en-GB" dirty="0" err="1"/>
              <a:t>satr</a:t>
            </a:r>
            <a:r>
              <a:rPr lang="en-GB" dirty="0"/>
              <a:t> = 60 ta </a:t>
            </a:r>
            <a:r>
              <a:rPr lang="en-GB" dirty="0" err="1"/>
              <a:t>belgi</a:t>
            </a:r>
            <a:r>
              <a:rPr lang="en-GB" dirty="0"/>
              <a:t> = 60 </a:t>
            </a:r>
            <a:r>
              <a:rPr lang="en-GB" dirty="0" err="1"/>
              <a:t>bayt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54024" y="2119581"/>
            <a:ext cx="43850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/>
              <a:t>1 ta </a:t>
            </a:r>
            <a:r>
              <a:rPr lang="en-GB" dirty="0" err="1"/>
              <a:t>sahifa</a:t>
            </a:r>
            <a:r>
              <a:rPr lang="en-GB" dirty="0"/>
              <a:t> = 40 ta </a:t>
            </a:r>
            <a:r>
              <a:rPr lang="en-GB" dirty="0" err="1"/>
              <a:t>satr</a:t>
            </a:r>
            <a:r>
              <a:rPr lang="en-GB" dirty="0"/>
              <a:t> = 40 × 60 = 2400 </a:t>
            </a:r>
            <a:r>
              <a:rPr lang="en-GB" dirty="0" err="1"/>
              <a:t>bayt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4024" y="2414513"/>
            <a:ext cx="553718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400" dirty="0"/>
              <a:t>160 ta </a:t>
            </a:r>
            <a:r>
              <a:rPr lang="en-GB" sz="1400" dirty="0" err="1"/>
              <a:t>sahifa</a:t>
            </a:r>
            <a:r>
              <a:rPr lang="en-GB" sz="1400" dirty="0"/>
              <a:t> = 160 × 2400 </a:t>
            </a:r>
            <a:r>
              <a:rPr lang="en-GB" sz="1400" dirty="0" err="1"/>
              <a:t>bayt</a:t>
            </a:r>
            <a:r>
              <a:rPr lang="en-GB" sz="1400" dirty="0"/>
              <a:t> = 384 000 </a:t>
            </a:r>
            <a:r>
              <a:rPr lang="en-GB" sz="1400" dirty="0" err="1"/>
              <a:t>bayt</a:t>
            </a:r>
            <a:r>
              <a:rPr lang="en-GB" sz="1400" dirty="0"/>
              <a:t> : 1024 = 375 </a:t>
            </a:r>
            <a:r>
              <a:rPr lang="en-GB" sz="1400" dirty="0" err="1"/>
              <a:t>kbayt</a:t>
            </a:r>
            <a:endParaRPr lang="ru-RU" sz="1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65258" y="2696806"/>
            <a:ext cx="473386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 err="1"/>
              <a:t>Javob</a:t>
            </a:r>
            <a:r>
              <a:rPr lang="en-GB" b="1" dirty="0"/>
              <a:t> :</a:t>
            </a:r>
            <a:r>
              <a:rPr lang="en-GB" dirty="0"/>
              <a:t> 384 000 </a:t>
            </a:r>
            <a:r>
              <a:rPr lang="en-GB" dirty="0" err="1"/>
              <a:t>bayt</a:t>
            </a:r>
            <a:r>
              <a:rPr lang="en-GB" dirty="0"/>
              <a:t>; 375 </a:t>
            </a:r>
            <a:r>
              <a:rPr lang="en-GB" dirty="0" err="1"/>
              <a:t>kbayt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1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2947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6596" y="529976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3. 1, 7, 6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qancha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xonali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683100" y="2091677"/>
            <a:ext cx="6976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77</a:t>
            </a:r>
            <a:r>
              <a:rPr lang="fr-FR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1827" y="1478409"/>
            <a:ext cx="11769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Javob: </a:t>
            </a:r>
            <a:endParaRPr lang="ru-RU" dirty="0"/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90612" y="2055622"/>
            <a:ext cx="58984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868862" y="2055622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16,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42740" y="2071460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17,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46796" y="2091680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61</a:t>
            </a:r>
            <a:r>
              <a:rPr lang="fr-FR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450852" y="2091680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66,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26916" y="2091680"/>
            <a:ext cx="7825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67, 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07075" y="2091679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71,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93410" y="2091678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76,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05015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" grpId="0"/>
      <p:bldP spid="3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6596" y="606763"/>
            <a:ext cx="55446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Lotin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alifbosining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harflari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01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28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gacha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tartib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18 07 11 08 10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qatorida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743016" y="1982465"/>
            <a:ext cx="673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K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54708" y="2011990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514748" y="2009055"/>
            <a:ext cx="463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090812" y="2009055"/>
            <a:ext cx="4235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78844" y="1998792"/>
            <a:ext cx="4443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18904" y="1991673"/>
            <a:ext cx="40427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458964" y="1998792"/>
            <a:ext cx="2840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88891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4588" y="542305"/>
            <a:ext cx="561662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advaldan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so‘zlarni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raqamlarda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kodlang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46596" y="1046361"/>
            <a:ext cx="28829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buAutoNum type="alphaLcParenR"/>
            </a:pPr>
            <a:r>
              <a:rPr lang="en-GB" dirty="0" err="1" smtClean="0"/>
              <a:t>kibernetika</a:t>
            </a:r>
            <a:r>
              <a:rPr lang="en-GB" dirty="0" smtClean="0"/>
              <a:t>;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/>
              <a:t>b) </a:t>
            </a:r>
            <a:r>
              <a:rPr lang="en-GB" dirty="0" err="1"/>
              <a:t>avtomatika</a:t>
            </a:r>
            <a:r>
              <a:rPr lang="en-GB" dirty="0" smtClean="0"/>
              <a:t>;</a:t>
            </a:r>
          </a:p>
          <a:p>
            <a:endParaRPr lang="en-GB" dirty="0" smtClean="0"/>
          </a:p>
          <a:p>
            <a:endParaRPr lang="en-GB" dirty="0"/>
          </a:p>
          <a:p>
            <a:r>
              <a:rPr lang="en-GB" dirty="0"/>
              <a:t>d) </a:t>
            </a:r>
            <a:r>
              <a:rPr lang="en-GB" dirty="0" err="1"/>
              <a:t>texnologiya</a:t>
            </a:r>
            <a:r>
              <a:rPr lang="en-GB" dirty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1874788" y="1112520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1008020417130419081001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874788" y="1838449"/>
            <a:ext cx="25250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01211914120119081001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874788" y="2630537"/>
            <a:ext cx="27590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1904221314111406082301</a:t>
            </a:r>
            <a:endParaRPr lang="ru-RU" dirty="0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MUSTAHKAMLASH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24523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8604" y="1478409"/>
            <a:ext cx="541301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Anvar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Karim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Lola,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Go‘zal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she‘r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aytish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musobaqada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qatnashdi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 Agar</a:t>
            </a: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Botir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Lola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Botirdan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keyin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she’r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aytsa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qolgan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bolalar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ketma-ketlikda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chiqishadi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variantlarni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yozib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chiqing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2620" y="542305"/>
            <a:ext cx="48245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ctr">
              <a:buFont typeface="Wingdings" panose="05000000000000000000" pitchFamily="2" charset="2"/>
              <a:buChar char="Ø"/>
            </a:pP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o‘lchov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birliklari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66676" y="1207522"/>
            <a:ext cx="31967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dirty="0" err="1" smtClean="0"/>
              <a:t>Quyidagi</a:t>
            </a:r>
            <a:r>
              <a:rPr lang="en-US" dirty="0" smtClean="0"/>
              <a:t> </a:t>
            </a:r>
            <a:r>
              <a:rPr lang="en-US" dirty="0" err="1" smtClean="0"/>
              <a:t>mashqlarni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1877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7820" y="516488"/>
            <a:ext cx="5491162" cy="369332"/>
          </a:xfrm>
        </p:spPr>
        <p:txBody>
          <a:bodyPr/>
          <a:lstStyle/>
          <a:p>
            <a:pPr indent="216000" algn="ctr"/>
            <a:r>
              <a:rPr lang="en-US" sz="2400" b="1" i="0" dirty="0" err="1" smtClean="0">
                <a:solidFill>
                  <a:srgbClr val="002060"/>
                </a:solidFill>
              </a:rPr>
              <a:t>Axborotning</a:t>
            </a:r>
            <a:r>
              <a:rPr lang="en-US" sz="2400" b="1" i="0" dirty="0" smtClean="0">
                <a:solidFill>
                  <a:srgbClr val="002060"/>
                </a:solidFill>
              </a:rPr>
              <a:t> </a:t>
            </a:r>
            <a:r>
              <a:rPr lang="en-US" sz="2400" b="1" i="0" dirty="0" err="1" smtClean="0">
                <a:solidFill>
                  <a:srgbClr val="002060"/>
                </a:solidFill>
              </a:rPr>
              <a:t>muhim</a:t>
            </a:r>
            <a:r>
              <a:rPr lang="en-US" sz="2400" b="1" i="0" dirty="0" smtClean="0">
                <a:solidFill>
                  <a:srgbClr val="002060"/>
                </a:solidFill>
              </a:rPr>
              <a:t> </a:t>
            </a:r>
            <a:r>
              <a:rPr lang="en-US" sz="2400" b="1" i="0" dirty="0" err="1" smtClean="0">
                <a:solidFill>
                  <a:srgbClr val="002060"/>
                </a:solidFill>
              </a:rPr>
              <a:t>xususiyatlari</a:t>
            </a:r>
            <a:r>
              <a:rPr lang="en-US" sz="2400" b="1" i="0" dirty="0" smtClean="0">
                <a:solidFill>
                  <a:srgbClr val="002060"/>
                </a:solidFill>
              </a:rPr>
              <a:t>:</a:t>
            </a:r>
            <a:endParaRPr lang="ru-RU" sz="2400" b="1" i="0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054" y="1075104"/>
            <a:ext cx="259228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MMATL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774807" y="1598324"/>
            <a:ext cx="17154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TO‘L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tr-TR" b="1" dirty="0" smtClean="0"/>
              <a:t>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364002" y="2103913"/>
            <a:ext cx="244810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SHONCHL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923019" y="2590258"/>
            <a:ext cx="29527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TUSHUNARL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2780" y="110257"/>
            <a:ext cx="2156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sz="2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13986" y="998160"/>
            <a:ext cx="961831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95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 smtClean="0"/>
              <a:t>Mustaqil</a:t>
            </a:r>
            <a:r>
              <a:rPr lang="en-US" dirty="0" smtClean="0"/>
              <a:t> </a:t>
            </a:r>
            <a:r>
              <a:rPr lang="en-US" dirty="0" err="1" smtClean="0"/>
              <a:t>bajarish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topshiriq</a:t>
            </a:r>
            <a:r>
              <a:rPr lang="en-US" dirty="0" smtClean="0"/>
              <a:t>: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542305"/>
            <a:ext cx="56166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kodlangan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Agar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jadvalning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yarmida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0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sariq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1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o‘rnini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rang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bersangiz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yashiringan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tasvirni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olasiz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465" t="50264" r="26782" b="16092"/>
          <a:stretch/>
        </p:blipFill>
        <p:spPr bwMode="auto">
          <a:xfrm>
            <a:off x="722660" y="1565030"/>
            <a:ext cx="4046716" cy="1569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416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dirty="0"/>
              <a:t>AXBOROTNI KODLASH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46596" y="470297"/>
            <a:ext cx="5544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Axborotni kodlash nima uchun kerak</a:t>
            </a:r>
            <a:r>
              <a:rPr lang="pl-PL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94840" y="1762959"/>
            <a:ext cx="1790278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mo-</a:t>
            </a:r>
            <a:r>
              <a:rPr lang="en-GB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ishora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4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24062" y="1301294"/>
            <a:ext cx="930646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GB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Nur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18258" y="1808832"/>
            <a:ext cx="1160446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75174" y="2353678"/>
            <a:ext cx="647934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4075" y="1191678"/>
            <a:ext cx="784189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GB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608897" y="1756717"/>
            <a:ext cx="870751" cy="46166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GB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162820" y="2318950"/>
            <a:ext cx="2551322" cy="4616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GB" sz="2400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GB" sz="24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4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490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8" grpId="0" animBg="1"/>
      <p:bldP spid="5" grpId="0" animBg="1"/>
      <p:bldP spid="9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dirty="0"/>
              <a:t>AXBOROTNI KODLASH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68" t="41404" r="70914" b="48607"/>
          <a:stretch/>
        </p:blipFill>
        <p:spPr bwMode="auto">
          <a:xfrm>
            <a:off x="146596" y="633530"/>
            <a:ext cx="1080120" cy="988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54708" y="542305"/>
            <a:ext cx="453650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Yo‘l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qoidalari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rasm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shakllarda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ifodalansa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-da, biz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>
                <a:latin typeface="Arial" panose="020B0604020202020204" pitchFamily="34" charset="0"/>
                <a:cs typeface="Arial" panose="020B0604020202020204" pitchFamily="34" charset="0"/>
              </a:rPr>
              <a:t>kerakligini</a:t>
            </a:r>
            <a:r>
              <a:rPr lang="en-GB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bilishimiz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lozim</a:t>
            </a:r>
            <a:r>
              <a:rPr lang="en-GB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08" t="51395" r="71127" b="39534"/>
          <a:stretch/>
        </p:blipFill>
        <p:spPr bwMode="auto">
          <a:xfrm>
            <a:off x="146596" y="1893275"/>
            <a:ext cx="1139611" cy="1103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249674" y="1845109"/>
            <a:ext cx="444153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Qo‘l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eshitib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so‘zsiz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tushuntirib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boriladi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5693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GB" dirty="0"/>
              <a:t>AXBOROTNI KODLASH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14" t="61238" r="71046" b="29671"/>
          <a:stretch/>
        </p:blipFill>
        <p:spPr bwMode="auto">
          <a:xfrm>
            <a:off x="121325" y="625999"/>
            <a:ext cx="1316650" cy="12844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24" t="70972" r="70615" b="18930"/>
          <a:stretch/>
        </p:blipFill>
        <p:spPr bwMode="auto">
          <a:xfrm>
            <a:off x="146596" y="1948561"/>
            <a:ext cx="1191365" cy="11541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58052" y="629006"/>
            <a:ext cx="433315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ifodalari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suhbatdoshimizning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kayfiyatini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kechinmalarini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68651" y="1948561"/>
            <a:ext cx="444257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musiqiy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asarlar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7 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ta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(nota)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genial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ketma-ketligidan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946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23248"/>
          </a:xfrm>
        </p:spPr>
        <p:txBody>
          <a:bodyPr/>
          <a:lstStyle/>
          <a:p>
            <a:pPr algn="ctr"/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masofaga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uzatiladi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?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4588" y="686321"/>
            <a:ext cx="3888432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XIX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asrda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Massachusets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shtatidan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amerikalik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rassom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Samuel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Finli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Briz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Morze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telegraf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uzoq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masofalarga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uzatish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usulini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o‘ylab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usul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maxsus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alifboda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harflarni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GB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(·)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tire (–)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belgilarining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kombinatsiyalari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xizmat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07036" y="1046361"/>
            <a:ext cx="144145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Nuqta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GB" sz="16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</a:t>
            </a:r>
            <a:r>
              <a:rPr lang="en-GB" sz="16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tire </a:t>
            </a:r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uzun</a:t>
            </a:r>
            <a:r>
              <a:rPr lang="en-GB" sz="16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signal (</a:t>
            </a:r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tovush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bildirgan</a:t>
            </a:r>
            <a:r>
              <a:rPr lang="en-GB" sz="16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0534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tr-TR" dirty="0" smtClean="0"/>
              <a:t>MORZE USUL</a:t>
            </a:r>
            <a:r>
              <a:rPr lang="en-US" dirty="0" smtClean="0"/>
              <a:t>I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4588" y="560595"/>
            <a:ext cx="56166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Axborotning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ko‘rinishdan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ko‘rinishga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o‘tkazilish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jarayoni</a:t>
            </a:r>
            <a:r>
              <a:rPr lang="en-GB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GB" sz="20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49" t="55863" r="23225" b="22069"/>
          <a:stretch/>
        </p:blipFill>
        <p:spPr bwMode="auto">
          <a:xfrm>
            <a:off x="74588" y="1268481"/>
            <a:ext cx="5616624" cy="19151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6328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tr-TR" dirty="0"/>
              <a:t>MORZE USUL</a:t>
            </a:r>
            <a:r>
              <a:rPr lang="en-US" dirty="0"/>
              <a:t>I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57" r="12560" b="8324"/>
          <a:stretch/>
        </p:blipFill>
        <p:spPr bwMode="auto">
          <a:xfrm>
            <a:off x="77948" y="1299260"/>
            <a:ext cx="5616624" cy="187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46596" y="468263"/>
            <a:ext cx="5547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tr-TR" sz="1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chta </a:t>
            </a:r>
            <a:r>
              <a:rPr lang="tr-TR" sz="1600" b="1" dirty="0">
                <a:latin typeface="Arial" panose="020B0604020202020204" pitchFamily="34" charset="0"/>
                <a:cs typeface="Arial" panose="020B0604020202020204" pitchFamily="34" charset="0"/>
              </a:rPr>
              <a:t>belgi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yordamida kodlanadi: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uzun signal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(tire yordamida 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ifo­dalanadi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),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qisqa signal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(nuqta yordamida ifodalanadi),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signalsiz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tr-TR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(bo‘shliq, pauza bilan ifodalanadi).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33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3766</TotalTime>
  <Words>908</Words>
  <Application>Microsoft Office PowerPoint</Application>
  <PresentationFormat>Произвольный</PresentationFormat>
  <Paragraphs>146</Paragraphs>
  <Slides>30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5" baseType="lpstr">
      <vt:lpstr>Arial</vt:lpstr>
      <vt:lpstr>Calibri</vt:lpstr>
      <vt:lpstr>Cambria Math</vt:lpstr>
      <vt:lpstr>Wingdings</vt:lpstr>
      <vt:lpstr>Office Theme</vt:lpstr>
      <vt:lpstr>Informatika va axborot texnologiyalari</vt:lpstr>
      <vt:lpstr>Презентация PowerPoint</vt:lpstr>
      <vt:lpstr>TAKRORLASH</vt:lpstr>
      <vt:lpstr>AXBOROTNI KODLASH</vt:lpstr>
      <vt:lpstr>AXBOROTNI KODLASH</vt:lpstr>
      <vt:lpstr>AXBOROTNI KODLASH</vt:lpstr>
      <vt:lpstr>Axborot uzoq masofaga qanday uzatiladi ? </vt:lpstr>
      <vt:lpstr>MORZE USULI</vt:lpstr>
      <vt:lpstr>MORZE USULI</vt:lpstr>
      <vt:lpstr>KODLASH</vt:lpstr>
      <vt:lpstr>KODLASH</vt:lpstr>
      <vt:lpstr>KODLASH</vt:lpstr>
      <vt:lpstr>KODLASH</vt:lpstr>
      <vt:lpstr>TARIXIY MA’LUMOTLAR</vt:lpstr>
      <vt:lpstr>TARIXIY MA’LUMOTLAR</vt:lpstr>
      <vt:lpstr>Harfli-raqamli tartiblangan kodlash</vt:lpstr>
      <vt:lpstr>IKKILIK KODLASH</vt:lpstr>
      <vt:lpstr>IKKILIK KODLASH</vt:lpstr>
      <vt:lpstr>IKKILIK KODLASH</vt:lpstr>
      <vt:lpstr>AXBOROT O‘LCHOV BIRLIGI</vt:lpstr>
      <vt:lpstr>AXBOROT HAJMINI QIYOSLASH</vt:lpstr>
      <vt:lpstr>AXBOROT HAJMINI QIYOSLASH</vt:lpstr>
      <vt:lpstr>ESLAB QOLING!</vt:lpstr>
      <vt:lpstr>MUSTAHKAMLASH</vt:lpstr>
      <vt:lpstr>MUSTAHKAMLASH</vt:lpstr>
      <vt:lpstr>MUSTAHKAMLASH</vt:lpstr>
      <vt:lpstr>MUSTAHKAMLASH</vt:lpstr>
      <vt:lpstr>MUSTAHKAMLASH</vt:lpstr>
      <vt:lpstr>Mustaqil bajarish uchun topshiriq:</vt:lpstr>
      <vt:lpstr>Mustaqil bajarish uchun topshiriq: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user1</dc:creator>
  <cp:lastModifiedBy>Пользователь</cp:lastModifiedBy>
  <cp:revision>176</cp:revision>
  <dcterms:created xsi:type="dcterms:W3CDTF">2020-04-13T08:05:16Z</dcterms:created>
  <dcterms:modified xsi:type="dcterms:W3CDTF">2020-09-10T11:44:48Z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