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70" r:id="rId3"/>
    <p:sldId id="359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4" r:id="rId14"/>
    <p:sldId id="375" r:id="rId15"/>
    <p:sldId id="376" r:id="rId16"/>
    <p:sldId id="377" r:id="rId17"/>
    <p:sldId id="371" r:id="rId18"/>
    <p:sldId id="372" r:id="rId19"/>
    <p:sldId id="373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6" r:id="rId28"/>
    <p:sldId id="385" r:id="rId29"/>
    <p:sldId id="361" r:id="rId30"/>
    <p:sldId id="387" r:id="rId31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2" autoAdjust="0"/>
  </p:normalViewPr>
  <p:slideViewPr>
    <p:cSldViewPr>
      <p:cViewPr>
        <p:scale>
          <a:sx n="127" d="100"/>
          <a:sy n="127" d="100"/>
        </p:scale>
        <p:origin x="532" y="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83CD5-805B-4A48-B883-82EFBD8FDF8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41B7E-6EE8-4B0E-B162-4C7B383F6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6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1B7E-6EE8-4B0E-B162-4C7B383F64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0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1B7E-6EE8-4B0E-B162-4C7B383F64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1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3416"/>
            <a:ext cx="5760085" cy="84294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222930"/>
            <a:ext cx="4195227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400" dirty="0" err="1" smtClean="0"/>
              <a:t>Informatika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axborot</a:t>
            </a:r>
            <a:r>
              <a:rPr lang="en-US" sz="2400" dirty="0" smtClean="0"/>
              <a:t> </a:t>
            </a:r>
            <a:r>
              <a:rPr lang="en-US" sz="2400" dirty="0" err="1" smtClean="0"/>
              <a:t>texnologiyalari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901700" y="1179760"/>
            <a:ext cx="4343400" cy="185948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AXBOROTNI KODLASH. AXBOROT OʻLCHOV BIRLIKLARI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i="1" spc="-1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1600" spc="-1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Oʻqituvchi</a:t>
            </a:r>
            <a:r>
              <a:rPr lang="en-US" sz="16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600" spc="-1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Qurbonova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Nozima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Ulugʻbek</a:t>
            </a:r>
            <a:r>
              <a:rPr lang="en-US" sz="1600" i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endParaRPr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348865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8"/>
          <p:cNvGrpSpPr/>
          <p:nvPr/>
        </p:nvGrpSpPr>
        <p:grpSpPr>
          <a:xfrm>
            <a:off x="4641104" y="330182"/>
            <a:ext cx="824679" cy="500156"/>
            <a:chOff x="4686759" y="212867"/>
            <a:chExt cx="634365" cy="634365"/>
          </a:xfrm>
        </p:grpSpPr>
        <p:sp>
          <p:nvSpPr>
            <p:cNvPr id="15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1"/>
          <p:cNvSpPr txBox="1"/>
          <p:nvPr/>
        </p:nvSpPr>
        <p:spPr>
          <a:xfrm>
            <a:off x="4685876" y="377485"/>
            <a:ext cx="173355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4864100" y="452506"/>
            <a:ext cx="53340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b="1" spc="5" dirty="0" smtClean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en-US" sz="1300" b="1" spc="5" dirty="0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b="1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tr-TR" dirty="0" smtClean="0"/>
              <a:t>KODLASH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596" y="542305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axborotni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ko‘rinishdan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qulayroq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ko‘rinishga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738" y="1850241"/>
            <a:ext cx="4048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Dekodlash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kodlangan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axborotning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tiklash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13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3020" y="758329"/>
            <a:ext cx="165618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604" y="542305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Kodlashning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612" y="1058005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raqamli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723" r="34828" b="50941"/>
          <a:stretch/>
        </p:blipFill>
        <p:spPr bwMode="auto">
          <a:xfrm>
            <a:off x="3098924" y="880945"/>
            <a:ext cx="1843852" cy="89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5114" y="1910457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belgili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09" t="33014" r="21600" b="49456"/>
          <a:stretch/>
        </p:blipFill>
        <p:spPr bwMode="auto">
          <a:xfrm>
            <a:off x="3022527" y="1694433"/>
            <a:ext cx="1843852" cy="12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KODLASH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8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8433" y="542305"/>
            <a:ext cx="2872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6" t="42612" r="21401" b="19878"/>
          <a:stretch/>
        </p:blipFill>
        <p:spPr bwMode="auto">
          <a:xfrm>
            <a:off x="146596" y="974354"/>
            <a:ext cx="554461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KODLASH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51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596" y="614313"/>
            <a:ext cx="42497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Axborotning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maxfiyligini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saqlashda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-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shifrlash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holatiga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deshifrlash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deb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Shifrlash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shug‘ullanuvchi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yo‘nalishga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kriptografiya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5" t="47082" r="21455" b="38647"/>
          <a:stretch/>
        </p:blipFill>
        <p:spPr bwMode="auto">
          <a:xfrm>
            <a:off x="4396358" y="830337"/>
            <a:ext cx="124753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KODLASH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8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GB" b="0" dirty="0"/>
              <a:t>TARIXIY MA’LUMOTLAR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734" y="830005"/>
            <a:ext cx="35902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shifrlash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SSITAL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Ssital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/>
              <a:t>Qadimgi Gretsiyaning sarkardasi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Lisandro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Ssital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agentlar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maxfiy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yozishmalar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borishgan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44" y="830337"/>
            <a:ext cx="151216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3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596" y="542305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Yuliy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Sezar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sirlarni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yashirishda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alifboni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surish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usulidan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foydalangan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2" t="32705" r="23893" b="50826"/>
          <a:stretch/>
        </p:blipFill>
        <p:spPr bwMode="auto">
          <a:xfrm>
            <a:off x="3530972" y="865470"/>
            <a:ext cx="2088232" cy="154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191" y="1123073"/>
            <a:ext cx="34237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usullaridan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harfli-raqamli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tartiblangan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21 01 19 01 13 –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jadvalda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almashtirsak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 dirty="0"/>
              <a:t>TARIXIY MA’LUMOTLAR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1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Harfli-raqamli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tartiblangan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46595" y="614313"/>
            <a:ext cx="5480685" cy="2520280"/>
            <a:chOff x="146595" y="614313"/>
            <a:chExt cx="5480685" cy="252028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0" t="50000" r="22778" b="31165"/>
            <a:stretch/>
          </p:blipFill>
          <p:spPr bwMode="auto">
            <a:xfrm>
              <a:off x="146595" y="614313"/>
              <a:ext cx="5480685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395068" y="2287641"/>
              <a:ext cx="1152128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JADVAL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86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GB" b="0" dirty="0" smtClean="0"/>
              <a:t>IKKILIK KODLASH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699" y="470297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tushunadi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hajmdagi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axborotni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saqlay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Harflarni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sonlardan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belgilardan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farqlay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texnikasida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axborotni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2 ta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0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belgini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signal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</a:p>
          <a:p>
            <a:r>
              <a:rPr lang="en-GB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signal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422" y="535837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xotirasidagi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holatlarning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bitlarda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22261"/>
            <a:ext cx="556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birligining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849" y="1478409"/>
            <a:ext cx="3774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 2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kodlashni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00, 01, 10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 dirty="0" smtClean="0"/>
              <a:t>IKKILIK KODLASH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9" y="2342505"/>
            <a:ext cx="3878321" cy="72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1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4699" y="542305"/>
                <a:ext cx="561662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ompyuterdagi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harf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raqam,belgi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razryadli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o‘lchamda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kodlanadi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Masalan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= 256 ta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kombinatsiyani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beradi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pt-B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– 00100110; </a:t>
                </a:r>
                <a:r>
                  <a:rPr lang="pt-B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 — 11001111; </a:t>
                </a:r>
                <a:r>
                  <a:rPr lang="pt-B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— 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01010000;</a:t>
                </a:r>
              </a:p>
              <a:p>
                <a:r>
                  <a:rPr lang="pt-B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— 00001000.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9" y="542305"/>
                <a:ext cx="5616624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977" t="-2066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 dirty="0" smtClean="0"/>
              <a:t>IKKILIK KODLASH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47358" r="24431" b="36597"/>
          <a:stretch/>
        </p:blipFill>
        <p:spPr bwMode="auto">
          <a:xfrm>
            <a:off x="146596" y="1982465"/>
            <a:ext cx="301862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2843" y="50789"/>
            <a:ext cx="2317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88" y="542305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o‘ynaydi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3439" t="33814" r="56641" b="56126"/>
          <a:stretch/>
        </p:blipFill>
        <p:spPr bwMode="auto">
          <a:xfrm>
            <a:off x="218604" y="1167379"/>
            <a:ext cx="2520280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5102" t="45072" r="58581" b="41515"/>
          <a:stretch/>
        </p:blipFill>
        <p:spPr bwMode="auto">
          <a:xfrm>
            <a:off x="3026916" y="1227503"/>
            <a:ext cx="2403231" cy="89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3453" t="60162" r="59340" b="26904"/>
          <a:stretch/>
        </p:blipFill>
        <p:spPr bwMode="auto">
          <a:xfrm>
            <a:off x="290612" y="2093407"/>
            <a:ext cx="5328592" cy="106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70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AXBOROT O‘LCHOV BIRLIGI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22785" r="38421" b="48240"/>
          <a:stretch/>
        </p:blipFill>
        <p:spPr bwMode="auto">
          <a:xfrm>
            <a:off x="146595" y="555950"/>
            <a:ext cx="3384377" cy="207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674988" y="598716"/>
            <a:ext cx="1797481" cy="1596685"/>
            <a:chOff x="3674988" y="587361"/>
            <a:chExt cx="1797481" cy="226956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77" t="22784" r="19870" b="41164"/>
            <a:stretch/>
          </p:blipFill>
          <p:spPr bwMode="auto">
            <a:xfrm>
              <a:off x="3674988" y="587361"/>
              <a:ext cx="1797481" cy="2269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674988" y="2486521"/>
              <a:ext cx="792088" cy="3704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54812" r="31040" b="37181"/>
          <a:stretch/>
        </p:blipFill>
        <p:spPr bwMode="auto">
          <a:xfrm>
            <a:off x="94426" y="2640948"/>
            <a:ext cx="397660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202" y="110257"/>
            <a:ext cx="5164320" cy="315471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AXBOROT HAJMINI QIYOSLASH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8824" y="686321"/>
            <a:ext cx="432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klaviaturada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terilgan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ta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18482" r="71694" b="76220"/>
          <a:stretch/>
        </p:blipFill>
        <p:spPr bwMode="auto">
          <a:xfrm>
            <a:off x="117203" y="577490"/>
            <a:ext cx="936104" cy="7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58" t="23933" r="71247" b="70119"/>
          <a:stretch/>
        </p:blipFill>
        <p:spPr bwMode="auto">
          <a:xfrm>
            <a:off x="149206" y="1411048"/>
            <a:ext cx="878254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45" t="28308" r="71198" b="64171"/>
          <a:stretch/>
        </p:blipFill>
        <p:spPr bwMode="auto">
          <a:xfrm>
            <a:off x="120563" y="2237191"/>
            <a:ext cx="7468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2830" y="1478409"/>
            <a:ext cx="4213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kbayt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hajmdagi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2701" y="2342505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 Мbayt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— o‘rtacha 1 ta badiiy kitob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78" t="16268" r="45053" b="75341"/>
          <a:stretch/>
        </p:blipFill>
        <p:spPr bwMode="auto">
          <a:xfrm>
            <a:off x="147886" y="614313"/>
            <a:ext cx="122284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28" t="26819" r="44992" b="69061"/>
          <a:stretch/>
        </p:blipFill>
        <p:spPr bwMode="auto">
          <a:xfrm>
            <a:off x="152099" y="1694433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0732" y="830337"/>
            <a:ext cx="4395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100 М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— 5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darsligining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5719" y="1766441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Gbayt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sifatli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videofilm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AXBOROT HAJMINI QIYOSLASH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2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ESLAB QOLING!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2" t="24482" r="21624" b="16190"/>
          <a:stretch/>
        </p:blipFill>
        <p:spPr bwMode="auto">
          <a:xfrm>
            <a:off x="146596" y="542305"/>
            <a:ext cx="55446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4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MUSTAHKAMLASH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561933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 Agar, G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1100 0000 = 8 bit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baytga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GUL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bit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baytga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184" y="2702545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24 bit.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596" y="1478409"/>
            <a:ext cx="3024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Yeshish</a:t>
            </a: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G+U+L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40" y="1942565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 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 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bit + </a:t>
            </a:r>
            <a:endParaRPr lang="en-GB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+ 8 bit = 24 bit.</a:t>
            </a:r>
          </a:p>
        </p:txBody>
      </p:sp>
    </p:spTree>
    <p:extLst>
      <p:ext uri="{BB962C8B-B14F-4D97-AF65-F5344CB8AC3E}">
        <p14:creationId xmlns:p14="http://schemas.microsoft.com/office/powerpoint/2010/main" val="18691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588" y="468263"/>
            <a:ext cx="56166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Darslik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160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sahifadan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sahifada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40 ta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satr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satrda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60 ta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kilobaytda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612" y="1118369"/>
            <a:ext cx="104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928" y="1406401"/>
            <a:ext cx="1903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1 ta belgi = 1 bayt.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6928" y="1750249"/>
            <a:ext cx="325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 ta </a:t>
            </a:r>
            <a:r>
              <a:rPr lang="en-GB" dirty="0" err="1"/>
              <a:t>satr</a:t>
            </a:r>
            <a:r>
              <a:rPr lang="en-GB" dirty="0"/>
              <a:t> = 60 ta </a:t>
            </a:r>
            <a:r>
              <a:rPr lang="en-GB" dirty="0" err="1"/>
              <a:t>belgi</a:t>
            </a:r>
            <a:r>
              <a:rPr lang="en-GB" dirty="0"/>
              <a:t> = 60 </a:t>
            </a:r>
            <a:r>
              <a:rPr lang="en-GB" dirty="0" err="1"/>
              <a:t>bayt</a:t>
            </a:r>
            <a:r>
              <a:rPr lang="en-GB" dirty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024" y="2119581"/>
            <a:ext cx="4385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 ta </a:t>
            </a:r>
            <a:r>
              <a:rPr lang="en-GB" dirty="0" err="1"/>
              <a:t>sahifa</a:t>
            </a:r>
            <a:r>
              <a:rPr lang="en-GB" dirty="0"/>
              <a:t> = 40 ta </a:t>
            </a:r>
            <a:r>
              <a:rPr lang="en-GB" dirty="0" err="1"/>
              <a:t>satr</a:t>
            </a:r>
            <a:r>
              <a:rPr lang="en-GB" dirty="0"/>
              <a:t> = 40 × 60 = 2400 </a:t>
            </a:r>
            <a:r>
              <a:rPr lang="en-GB" dirty="0" err="1"/>
              <a:t>bayt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024" y="2414513"/>
            <a:ext cx="5537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160 ta </a:t>
            </a:r>
            <a:r>
              <a:rPr lang="en-GB" sz="1400" dirty="0" err="1"/>
              <a:t>sahifa</a:t>
            </a:r>
            <a:r>
              <a:rPr lang="en-GB" sz="1400" dirty="0"/>
              <a:t> = 160 × 2400 </a:t>
            </a:r>
            <a:r>
              <a:rPr lang="en-GB" sz="1400" dirty="0" err="1"/>
              <a:t>bayt</a:t>
            </a:r>
            <a:r>
              <a:rPr lang="en-GB" sz="1400" dirty="0"/>
              <a:t> = 384 000 </a:t>
            </a:r>
            <a:r>
              <a:rPr lang="en-GB" sz="1400" dirty="0" err="1"/>
              <a:t>bayt</a:t>
            </a:r>
            <a:r>
              <a:rPr lang="en-GB" sz="1400" dirty="0"/>
              <a:t> : 1024 = 375 </a:t>
            </a:r>
            <a:r>
              <a:rPr lang="en-GB" sz="1400" dirty="0" err="1"/>
              <a:t>kbayt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5258" y="2696806"/>
            <a:ext cx="4733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Javob</a:t>
            </a:r>
            <a:r>
              <a:rPr lang="en-GB" b="1" dirty="0"/>
              <a:t> :</a:t>
            </a:r>
            <a:r>
              <a:rPr lang="en-GB" dirty="0"/>
              <a:t> 384 000 </a:t>
            </a:r>
            <a:r>
              <a:rPr lang="en-GB" dirty="0" err="1"/>
              <a:t>bayt</a:t>
            </a:r>
            <a:r>
              <a:rPr lang="en-GB" dirty="0"/>
              <a:t>; 375 </a:t>
            </a:r>
            <a:r>
              <a:rPr lang="en-GB" dirty="0" err="1"/>
              <a:t>kbayt</a:t>
            </a:r>
            <a:r>
              <a:rPr lang="en-GB" dirty="0"/>
              <a:t>.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MUSTAHKAMLASH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9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596" y="529976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3. 1, 7, 6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100" y="2091677"/>
            <a:ext cx="697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77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827" y="1478409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MUSTAHKAMLASH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0612" y="2055622"/>
            <a:ext cx="589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8862" y="2055622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42740" y="207146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46796" y="209168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50852" y="209168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26916" y="2091680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67,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07075" y="2091679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93410" y="2091678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0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MUSTAHKAMLASH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596" y="606763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Lotin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alifbosining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harflari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01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tartib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kodlangan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18 07 11 08 10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qatorida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kodlangan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3016" y="1982465"/>
            <a:ext cx="67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4708" y="201199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14748" y="2009055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90812" y="200905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78844" y="199879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18904" y="1991673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58964" y="1998792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8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88" y="542305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advaldan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raqamlarda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kodlang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596" y="1046361"/>
            <a:ext cx="28829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arenR"/>
            </a:pPr>
            <a:r>
              <a:rPr lang="en-GB" dirty="0" err="1" smtClean="0"/>
              <a:t>kibernetika</a:t>
            </a:r>
            <a:r>
              <a:rPr lang="en-GB" dirty="0" smtClean="0"/>
              <a:t>;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b) </a:t>
            </a:r>
            <a:r>
              <a:rPr lang="en-GB" dirty="0" err="1"/>
              <a:t>avtomatika</a:t>
            </a:r>
            <a:r>
              <a:rPr lang="en-GB" dirty="0" smtClean="0"/>
              <a:t>;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d) </a:t>
            </a:r>
            <a:r>
              <a:rPr lang="en-GB" dirty="0" err="1"/>
              <a:t>texnologiya</a:t>
            </a:r>
            <a:r>
              <a:rPr lang="en-GB" dirty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74788" y="1112520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1008020417130419081001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74788" y="1838449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01211914120119081001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74788" y="2630537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1904221314111406082301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MUSTAHKAMLASH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5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604" y="1478409"/>
            <a:ext cx="5413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Karim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Lola,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she‘r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aytish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musobaqada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qatnashdi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Agar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Botir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Lola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Botirdan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aytsa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ketma-ketlikda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chiqishadi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variantlarni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620" y="542305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Axborotlarni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676" y="1207522"/>
            <a:ext cx="319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/>
              <a:t>Quyidagi</a:t>
            </a:r>
            <a:r>
              <a:rPr lang="en-US" dirty="0" smtClean="0"/>
              <a:t> </a:t>
            </a:r>
            <a:r>
              <a:rPr lang="en-US" dirty="0" err="1" smtClean="0"/>
              <a:t>mashqlarni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7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820" y="516488"/>
            <a:ext cx="5491162" cy="369332"/>
          </a:xfrm>
        </p:spPr>
        <p:txBody>
          <a:bodyPr/>
          <a:lstStyle/>
          <a:p>
            <a:pPr indent="216000" algn="ctr"/>
            <a:r>
              <a:rPr lang="en-US" sz="2400" b="1" i="0" dirty="0" err="1" smtClean="0">
                <a:solidFill>
                  <a:srgbClr val="002060"/>
                </a:solidFill>
              </a:rPr>
              <a:t>Axborotning</a:t>
            </a:r>
            <a:r>
              <a:rPr lang="en-US" sz="2400" b="1" i="0" dirty="0" smtClean="0">
                <a:solidFill>
                  <a:srgbClr val="002060"/>
                </a:solidFill>
              </a:rPr>
              <a:t> </a:t>
            </a:r>
            <a:r>
              <a:rPr lang="en-US" sz="2400" b="1" i="0" dirty="0" err="1" smtClean="0">
                <a:solidFill>
                  <a:srgbClr val="002060"/>
                </a:solidFill>
              </a:rPr>
              <a:t>muhim</a:t>
            </a:r>
            <a:r>
              <a:rPr lang="en-US" sz="2400" b="1" i="0" dirty="0" smtClean="0">
                <a:solidFill>
                  <a:srgbClr val="002060"/>
                </a:solidFill>
              </a:rPr>
              <a:t> </a:t>
            </a:r>
            <a:r>
              <a:rPr lang="en-US" sz="2400" b="1" i="0" dirty="0" err="1" smtClean="0">
                <a:solidFill>
                  <a:srgbClr val="002060"/>
                </a:solidFill>
              </a:rPr>
              <a:t>xususiyatlari</a:t>
            </a:r>
            <a:r>
              <a:rPr lang="en-US" sz="2400" b="1" i="0" dirty="0" smtClean="0">
                <a:solidFill>
                  <a:srgbClr val="002060"/>
                </a:solidFill>
              </a:rPr>
              <a:t>:</a:t>
            </a:r>
            <a:endParaRPr lang="ru-RU" sz="2400" b="1" i="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054" y="1075104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MMATL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807" y="1598324"/>
            <a:ext cx="1715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TO‘L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tr-TR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64002" y="2103913"/>
            <a:ext cx="2448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SHONCHL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3019" y="2590258"/>
            <a:ext cx="2952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TUSHUNARL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2780" y="110257"/>
            <a:ext cx="215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3986" y="998160"/>
            <a:ext cx="96183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88" y="542305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Jadvalning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yarmida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kodlangan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jadvalning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yarmida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bersangiz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yashiringan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tasvirni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olasiz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5" t="50264" r="26782" b="16092"/>
          <a:stretch/>
        </p:blipFill>
        <p:spPr bwMode="auto">
          <a:xfrm>
            <a:off x="722660" y="1565030"/>
            <a:ext cx="4046716" cy="156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1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GB" dirty="0"/>
              <a:t>AXBOROTNI KODLASH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596" y="470297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 kodlash nima uchun kerak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4840" y="1762959"/>
            <a:ext cx="17902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mo-</a:t>
            </a:r>
            <a:r>
              <a:rPr lang="en-GB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ishora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062" y="1301294"/>
            <a:ext cx="93064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8258" y="1808832"/>
            <a:ext cx="116044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5174" y="2353678"/>
            <a:ext cx="6479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4075" y="1191678"/>
            <a:ext cx="78418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08897" y="1756717"/>
            <a:ext cx="8707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62820" y="2318950"/>
            <a:ext cx="25513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GB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90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GB" dirty="0"/>
              <a:t>AXBOROTNI KODLASH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8" t="41404" r="70914" b="48607"/>
          <a:stretch/>
        </p:blipFill>
        <p:spPr bwMode="auto">
          <a:xfrm>
            <a:off x="146596" y="633530"/>
            <a:ext cx="1080120" cy="98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4708" y="542305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qoidalari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shakllarda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ifodalansa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-da, biz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kerakligini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bilishimiz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8" t="51395" r="71127" b="39534"/>
          <a:stretch/>
        </p:blipFill>
        <p:spPr bwMode="auto">
          <a:xfrm>
            <a:off x="146596" y="1893275"/>
            <a:ext cx="1139611" cy="11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9674" y="1845109"/>
            <a:ext cx="4441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eshitib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bo‘lmaydigan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axborotni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so‘zsiz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boriladi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GB" dirty="0"/>
              <a:t>AXBOROTNI KODLASH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61238" r="71046" b="29671"/>
          <a:stretch/>
        </p:blipFill>
        <p:spPr bwMode="auto">
          <a:xfrm>
            <a:off x="121325" y="625999"/>
            <a:ext cx="1316650" cy="128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70972" r="70615" b="18930"/>
          <a:stretch/>
        </p:blipFill>
        <p:spPr bwMode="auto">
          <a:xfrm>
            <a:off x="146596" y="1948561"/>
            <a:ext cx="1191365" cy="115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8052" y="629006"/>
            <a:ext cx="4333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ifodalari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suhbatdoshimizning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kayfiyatini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kechinmalarini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8651" y="1948561"/>
            <a:ext cx="4442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musiqiy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asarlar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(nota)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genial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ketma-ketligidan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23248"/>
          </a:xfrm>
        </p:spPr>
        <p:txBody>
          <a:bodyPr/>
          <a:lstStyle/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uzatiladi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88" y="686321"/>
            <a:ext cx="388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Massachusets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shtatidan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amerikalik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rassom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Samuel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Finli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Briz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Morze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telegraf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masofalarga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usulini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alifboda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harflarni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ifodalash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(·)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tire (–)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belgilarining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kombinatsiyalari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7036" y="1046361"/>
            <a:ext cx="14414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(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bildirgan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tr-TR" dirty="0" smtClean="0"/>
              <a:t>MORZE USUL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88" y="560595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Axborotning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ko‘rinishdan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ko‘rinishga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o‘tkazilish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kodlash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55863" r="23225" b="22069"/>
          <a:stretch/>
        </p:blipFill>
        <p:spPr bwMode="auto">
          <a:xfrm>
            <a:off x="74588" y="1268481"/>
            <a:ext cx="5616624" cy="191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2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tr-TR" dirty="0"/>
              <a:t>MORZE USUL</a:t>
            </a:r>
            <a:r>
              <a:rPr lang="en-US" dirty="0"/>
              <a:t>I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12560" b="8324"/>
          <a:stretch/>
        </p:blipFill>
        <p:spPr bwMode="auto">
          <a:xfrm>
            <a:off x="77948" y="1299260"/>
            <a:ext cx="5616624" cy="187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596" y="468263"/>
            <a:ext cx="5547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chta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belgi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yordamida kodlanadi: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uzun signal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(tire yordamida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ifo­dalanadi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qisqa signal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(nuqta yordamida ifodalanadi),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signalsiz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(bo‘shliq, pauza bilan ifodalanadi).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3766</TotalTime>
  <Words>908</Words>
  <Application>Microsoft Office PowerPoint</Application>
  <PresentationFormat>Произвольный</PresentationFormat>
  <Paragraphs>146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Wingdings</vt:lpstr>
      <vt:lpstr>Office Theme</vt:lpstr>
      <vt:lpstr>Informatika va axborot texnologiyalari</vt:lpstr>
      <vt:lpstr>Презентация PowerPoint</vt:lpstr>
      <vt:lpstr>TAKRORLASH</vt:lpstr>
      <vt:lpstr>AXBOROTNI KODLASH</vt:lpstr>
      <vt:lpstr>AXBOROTNI KODLASH</vt:lpstr>
      <vt:lpstr>AXBOROTNI KODLASH</vt:lpstr>
      <vt:lpstr>Axborot uzoq masofaga qanday uzatiladi ? </vt:lpstr>
      <vt:lpstr>MORZE USULI</vt:lpstr>
      <vt:lpstr>MORZE USULI</vt:lpstr>
      <vt:lpstr>KODLASH</vt:lpstr>
      <vt:lpstr>KODLASH</vt:lpstr>
      <vt:lpstr>KODLASH</vt:lpstr>
      <vt:lpstr>KODLASH</vt:lpstr>
      <vt:lpstr>TARIXIY MA’LUMOTLAR</vt:lpstr>
      <vt:lpstr>TARIXIY MA’LUMOTLAR</vt:lpstr>
      <vt:lpstr>Harfli-raqamli tartiblangan kodlash</vt:lpstr>
      <vt:lpstr>IKKILIK KODLASH</vt:lpstr>
      <vt:lpstr>IKKILIK KODLASH</vt:lpstr>
      <vt:lpstr>IKKILIK KODLASH</vt:lpstr>
      <vt:lpstr>AXBOROT O‘LCHOV BIRLIGI</vt:lpstr>
      <vt:lpstr>AXBOROT HAJMINI QIYOSLASH</vt:lpstr>
      <vt:lpstr>AXBOROT HAJMINI QIYOSLASH</vt:lpstr>
      <vt:lpstr>ESLAB QOLING!</vt:lpstr>
      <vt:lpstr>MUSTAHKAMLASH</vt:lpstr>
      <vt:lpstr>MUSTAHKAMLASH</vt:lpstr>
      <vt:lpstr>MUSTAHKAMLASH</vt:lpstr>
      <vt:lpstr>MUSTAHKAMLASH</vt:lpstr>
      <vt:lpstr>MUSTAHKAMLASH</vt:lpstr>
      <vt:lpstr>Mustaqil bajarish uchun topshiriq:</vt:lpstr>
      <vt:lpstr>Mustaqil bajarish uchun topshiriq: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va AT</dc:title>
  <dc:creator>user1</dc:creator>
  <cp:lastModifiedBy>Пользователь</cp:lastModifiedBy>
  <cp:revision>176</cp:revision>
  <dcterms:created xsi:type="dcterms:W3CDTF">2020-04-13T08:05:16Z</dcterms:created>
  <dcterms:modified xsi:type="dcterms:W3CDTF">2020-09-10T11:44:48Z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